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6" r:id="rId7"/>
    <p:sldId id="267" r:id="rId8"/>
    <p:sldId id="268" r:id="rId9"/>
    <p:sldId id="269" r:id="rId10"/>
    <p:sldId id="271" r:id="rId11"/>
    <p:sldId id="270" r:id="rId12"/>
    <p:sldId id="272" r:id="rId13"/>
    <p:sldId id="273" r:id="rId14"/>
    <p:sldId id="274" r:id="rId15"/>
    <p:sldId id="275" r:id="rId16"/>
    <p:sldId id="277" r:id="rId17"/>
    <p:sldId id="278" r:id="rId18"/>
    <p:sldId id="279" r:id="rId19"/>
    <p:sldId id="280" r:id="rId20"/>
    <p:sldId id="281" r:id="rId21"/>
    <p:sldId id="282" r:id="rId22"/>
    <p:sldId id="283" r:id="rId23"/>
    <p:sldId id="284" r:id="rId24"/>
    <p:sldId id="285"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09774-68F4-416C-9C08-C630EC86113F}" type="datetimeFigureOut">
              <a:rPr lang="ru-RU" smtClean="0"/>
              <a:pPr/>
              <a:t>02.12.2014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09774-68F4-416C-9C08-C630EC86113F}" type="datetimeFigureOut">
              <a:rPr lang="ru-RU" smtClean="0"/>
              <a:pPr/>
              <a:t>02.12.2014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35D5-85F7-4208-9210-2B6AC86490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770" y="274638"/>
            <a:ext cx="7615262" cy="1143000"/>
          </a:xfrm>
        </p:spPr>
        <p:txBody>
          <a:bodyPr>
            <a:normAutofit/>
          </a:bodyPr>
          <a:lstStyle/>
          <a:p>
            <a:r>
              <a:rPr lang="ru-RU" sz="3200" b="1" dirty="0" smtClean="0">
                <a:solidFill>
                  <a:srgbClr val="002060"/>
                </a:solidFill>
                <a:latin typeface="Georgia" pitchFamily="18" charset="0"/>
              </a:rPr>
              <a:t>Улицы города память хранят …</a:t>
            </a:r>
            <a:endParaRPr lang="ru-RU" sz="3200" b="1" dirty="0">
              <a:solidFill>
                <a:srgbClr val="002060"/>
              </a:solidFill>
              <a:latin typeface="Georgia" pitchFamily="18" charset="0"/>
            </a:endParaRPr>
          </a:p>
        </p:txBody>
      </p:sp>
      <p:pic>
        <p:nvPicPr>
          <p:cNvPr id="8" name="Содержимое 7" descr="112_resize.jpg"/>
          <p:cNvPicPr>
            <a:picLocks noGrp="1" noChangeAspect="1"/>
          </p:cNvPicPr>
          <p:nvPr>
            <p:ph idx="1"/>
          </p:nvPr>
        </p:nvPicPr>
        <p:blipFill>
          <a:blip r:embed="rId3" cstate="email"/>
          <a:stretch>
            <a:fillRect/>
          </a:stretch>
        </p:blipFill>
        <p:spPr>
          <a:xfrm>
            <a:off x="1895475" y="1457325"/>
            <a:ext cx="7105681" cy="532926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142900"/>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a:solidFill>
                  <a:srgbClr val="002060"/>
                </a:solidFill>
                <a:latin typeface="Georgia" pitchFamily="18" charset="0"/>
              </a:rPr>
              <a:t>Если идти в центр города по улице Карла Маркса и пройти мост через реку Кашинка, слева от моста находится набережная Михаила Ушакова.</a:t>
            </a:r>
            <a:br>
              <a:rPr lang="ru-RU" sz="2000" b="1" dirty="0">
                <a:solidFill>
                  <a:srgbClr val="002060"/>
                </a:solidFill>
                <a:latin typeface="Georgia" pitchFamily="18" charset="0"/>
              </a:rPr>
            </a:br>
            <a:r>
              <a:rPr lang="ru-RU" sz="2000" b="1" dirty="0" smtClean="0">
                <a:solidFill>
                  <a:srgbClr val="002060"/>
                </a:solidFill>
                <a:latin typeface="Georgia" pitchFamily="18" charset="0"/>
              </a:rPr>
              <a:t>.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15.JPG"/>
          <p:cNvPicPr>
            <a:picLocks noGrp="1" noChangeAspect="1"/>
          </p:cNvPicPr>
          <p:nvPr>
            <p:ph idx="1"/>
          </p:nvPr>
        </p:nvPicPr>
        <p:blipFill>
          <a:blip r:embed="rId3" cstate="email"/>
          <a:stretch>
            <a:fillRect/>
          </a:stretch>
        </p:blipFill>
        <p:spPr>
          <a:xfrm>
            <a:off x="2214547" y="1418386"/>
            <a:ext cx="6429420" cy="4822065"/>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71462"/>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Михаил Ушаков</a:t>
            </a:r>
            <a:r>
              <a:rPr lang="ru-RU" sz="2000" dirty="0">
                <a:solidFill>
                  <a:srgbClr val="002060"/>
                </a:solidFill>
              </a:rPr>
              <a:t/>
            </a:r>
            <a:br>
              <a:rPr lang="ru-RU" sz="2000" dirty="0">
                <a:solidFill>
                  <a:srgbClr val="002060"/>
                </a:solidFill>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1785918" y="1285860"/>
            <a:ext cx="7143800" cy="5286412"/>
          </a:xfrm>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marL="0">
              <a:buNone/>
            </a:pPr>
            <a:r>
              <a:rPr lang="ru-RU" sz="4500" dirty="0">
                <a:latin typeface="Times New Roman" pitchFamily="18" charset="0"/>
                <a:cs typeface="Times New Roman" pitchFamily="18" charset="0"/>
              </a:rPr>
              <a:t>Раньше набережная, что начинается от излучины Кашинки в центре нашего города на пересечении с улицей Карла Маркса, называлась </a:t>
            </a:r>
            <a:r>
              <a:rPr lang="ru-RU" sz="4500" dirty="0" err="1">
                <a:latin typeface="Times New Roman" pitchFamily="18" charset="0"/>
                <a:cs typeface="Times New Roman" pitchFamily="18" charset="0"/>
              </a:rPr>
              <a:t>Щедринской</a:t>
            </a:r>
            <a:r>
              <a:rPr lang="ru-RU" sz="4500" dirty="0">
                <a:latin typeface="Times New Roman" pitchFamily="18" charset="0"/>
                <a:cs typeface="Times New Roman" pitchFamily="18" charset="0"/>
              </a:rPr>
              <a:t>. Здесь, около Московского моста, стоит </a:t>
            </a:r>
            <a:r>
              <a:rPr lang="ru-RU" sz="4500" dirty="0" err="1">
                <a:latin typeface="Times New Roman" pitchFamily="18" charset="0"/>
                <a:cs typeface="Times New Roman" pitchFamily="18" charset="0"/>
              </a:rPr>
              <a:t>двухэтажка</a:t>
            </a:r>
            <a:r>
              <a:rPr lang="ru-RU" sz="4500" dirty="0">
                <a:latin typeface="Times New Roman" pitchFamily="18" charset="0"/>
                <a:cs typeface="Times New Roman" pitchFamily="18" charset="0"/>
              </a:rPr>
              <a:t> старой застройки под № 15/6. Отсюда, из двадцатой квартиры, в 1941 году ушёл на войну Михаил Ушаков.</a:t>
            </a:r>
          </a:p>
          <a:p>
            <a:pPr marL="0">
              <a:buNone/>
            </a:pPr>
            <a:r>
              <a:rPr lang="ru-RU" sz="4500" dirty="0">
                <a:latin typeface="Times New Roman" pitchFamily="18" charset="0"/>
                <a:cs typeface="Times New Roman" pitchFamily="18" charset="0"/>
              </a:rPr>
              <a:t>Он учился в средней школе №1. Был комсомольцем. Когда началась война, и враг подошёл к Калинину, Миша вместе с другими кашинскими ребятами вступил в истребительный батальон. В октябре – ноябре 1941 года, в разгар битвы </a:t>
            </a:r>
            <a:r>
              <a:rPr lang="ru-RU" sz="4500" dirty="0" smtClean="0">
                <a:latin typeface="Times New Roman" pitchFamily="18" charset="0"/>
                <a:cs typeface="Times New Roman" pitchFamily="18" charset="0"/>
              </a:rPr>
              <a:t>под </a:t>
            </a:r>
            <a:r>
              <a:rPr lang="ru-RU" sz="4500" dirty="0">
                <a:latin typeface="Times New Roman" pitchFamily="18" charset="0"/>
                <a:cs typeface="Times New Roman" pitchFamily="18" charset="0"/>
              </a:rPr>
              <a:t>Москвой, Центральный комитет ВЛКСМ объявил набор комсомольцев-добровольцев для работы на территории, временной занятой врагом. В середине октября группа кашинских юношей, в том числе и Михаил Ушаков, райкомом комсомола была направлена в </a:t>
            </a:r>
            <a:r>
              <a:rPr lang="ru-RU" sz="4500" dirty="0" err="1">
                <a:latin typeface="Times New Roman" pitchFamily="18" charset="0"/>
                <a:cs typeface="Times New Roman" pitchFamily="18" charset="0"/>
              </a:rPr>
              <a:t>разведотдел</a:t>
            </a:r>
            <a:r>
              <a:rPr lang="ru-RU" sz="4500" dirty="0">
                <a:latin typeface="Times New Roman" pitchFamily="18" charset="0"/>
                <a:cs typeface="Times New Roman" pitchFamily="18" charset="0"/>
              </a:rPr>
              <a:t> Калининского фронта. Вскоре было получено задание: разведать один из участков немецкой воинской части. Удачно пройдя вражеские заслоны, ребята несколько недель пробыли в расположении немецких войск, узнали об их численности и системе обороны. Однако при возвращении к своим группа была обнаружена. В завязавшейся перестрелке Миша Ушаков был ранен в живот. Друзья помогли выбраться, доставили в госпиталь. Жизнь Миши спасти не удалось.</a:t>
            </a:r>
          </a:p>
          <a:p>
            <a:pPr marL="0">
              <a:buNone/>
            </a:pPr>
            <a:r>
              <a:rPr lang="ru-RU" sz="4500" dirty="0">
                <a:latin typeface="Times New Roman" pitchFamily="18" charset="0"/>
                <a:cs typeface="Times New Roman" pitchFamily="18" charset="0"/>
              </a:rPr>
              <a:t>В 1967 году по решению исполкома городского совета набережная </a:t>
            </a:r>
            <a:r>
              <a:rPr lang="ru-RU" sz="4500" dirty="0" err="1">
                <a:latin typeface="Times New Roman" pitchFamily="18" charset="0"/>
                <a:cs typeface="Times New Roman" pitchFamily="18" charset="0"/>
              </a:rPr>
              <a:t>Щедринская</a:t>
            </a:r>
            <a:r>
              <a:rPr lang="ru-RU" sz="4500" dirty="0">
                <a:latin typeface="Times New Roman" pitchFamily="18" charset="0"/>
                <a:cs typeface="Times New Roman" pitchFamily="18" charset="0"/>
              </a:rPr>
              <a:t> стала носить имя партизана Михаила Ушакова.</a:t>
            </a:r>
          </a:p>
          <a:p>
            <a:endParaRPr lang="ru-RU" dirty="0"/>
          </a:p>
        </p:txBody>
      </p:sp>
      <p:pic>
        <p:nvPicPr>
          <p:cNvPr id="5" name="Рисунок 4" descr="ушаков.jpg"/>
          <p:cNvPicPr>
            <a:picLocks noChangeAspect="1"/>
          </p:cNvPicPr>
          <p:nvPr/>
        </p:nvPicPr>
        <p:blipFill>
          <a:blip r:embed="rId3" cstate="email"/>
          <a:stretch>
            <a:fillRect/>
          </a:stretch>
        </p:blipFill>
        <p:spPr>
          <a:xfrm>
            <a:off x="285720" y="428604"/>
            <a:ext cx="1433791" cy="1909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85918" y="500042"/>
            <a:ext cx="7229468" cy="192882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a:solidFill>
                  <a:srgbClr val="002060"/>
                </a:solidFill>
                <a:latin typeface="Georgia" pitchFamily="18" charset="0"/>
              </a:rPr>
              <a:t>Из центра города через Первомайский мост по улице </a:t>
            </a:r>
            <a:r>
              <a:rPr lang="ru-RU" sz="2000" b="1" dirty="0" smtClean="0">
                <a:solidFill>
                  <a:srgbClr val="002060"/>
                </a:solidFill>
                <a:latin typeface="Georgia" pitchFamily="18" charset="0"/>
              </a:rPr>
              <a:t>Тургенева </a:t>
            </a:r>
            <a:r>
              <a:rPr lang="ru-RU" sz="2000" b="1" dirty="0">
                <a:solidFill>
                  <a:srgbClr val="002060"/>
                </a:solidFill>
                <a:latin typeface="Georgia" pitchFamily="18" charset="0"/>
              </a:rPr>
              <a:t>мимо церкви Фрола и Лавра придём на улицу Серафимы Корольковой. А вторая улица, которая располагается перпендикулярно ей, носит имя Нины Барсуковой. За пожарной частью города находится площадь Александры Петровой.</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12" name="Содержимое 11" descr="SAM_2096.JPG"/>
          <p:cNvPicPr>
            <a:picLocks noGrp="1" noChangeAspect="1"/>
          </p:cNvPicPr>
          <p:nvPr>
            <p:ph idx="1"/>
          </p:nvPr>
        </p:nvPicPr>
        <p:blipFill>
          <a:blip r:embed="rId3" cstate="email"/>
          <a:stretch>
            <a:fillRect/>
          </a:stretch>
        </p:blipFill>
        <p:spPr>
          <a:xfrm>
            <a:off x="3000364" y="2482447"/>
            <a:ext cx="5320237" cy="3990177"/>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Текст 6"/>
          <p:cNvSpPr>
            <a:spLocks noGrp="1"/>
          </p:cNvSpPr>
          <p:nvPr>
            <p:ph type="body" idx="1"/>
          </p:nvPr>
        </p:nvSpPr>
        <p:spPr>
          <a:xfrm>
            <a:off x="428596" y="642918"/>
            <a:ext cx="4040188" cy="639762"/>
          </a:xfrm>
        </p:spPr>
        <p:txBody>
          <a:bodyPr>
            <a:normAutofit/>
          </a:bodyPr>
          <a:lstStyle/>
          <a:p>
            <a:pPr algn="ctr"/>
            <a:r>
              <a:rPr lang="ru-RU" sz="1800" dirty="0" smtClean="0">
                <a:solidFill>
                  <a:srgbClr val="002060"/>
                </a:solidFill>
                <a:latin typeface="Times New Roman" pitchFamily="18" charset="0"/>
                <a:cs typeface="Times New Roman" pitchFamily="18" charset="0"/>
              </a:rPr>
              <a:t>Улица Нины Барсуковой</a:t>
            </a:r>
            <a:endParaRPr lang="ru-RU" sz="1800" dirty="0">
              <a:solidFill>
                <a:srgbClr val="002060"/>
              </a:solidFill>
              <a:latin typeface="Times New Roman" pitchFamily="18" charset="0"/>
              <a:cs typeface="Times New Roman" pitchFamily="18" charset="0"/>
            </a:endParaRPr>
          </a:p>
        </p:txBody>
      </p:sp>
      <p:pic>
        <p:nvPicPr>
          <p:cNvPr id="13" name="Содержимое 12" descr="SAM_2101.JPG"/>
          <p:cNvPicPr>
            <a:picLocks noGrp="1" noChangeAspect="1"/>
          </p:cNvPicPr>
          <p:nvPr>
            <p:ph sz="half" idx="2"/>
          </p:nvPr>
        </p:nvPicPr>
        <p:blipFill>
          <a:blip r:embed="rId3" cstate="email"/>
          <a:stretch>
            <a:fillRect/>
          </a:stretch>
        </p:blipFill>
        <p:spPr>
          <a:xfrm>
            <a:off x="457200" y="1428736"/>
            <a:ext cx="4040188" cy="3030141"/>
          </a:xfrm>
          <a:prstGeom prst="rect">
            <a:avLst/>
          </a:prstGeom>
          <a:ln>
            <a:noFill/>
          </a:ln>
          <a:effectLst>
            <a:softEdge rad="112500"/>
          </a:effectLst>
        </p:spPr>
      </p:pic>
      <p:sp>
        <p:nvSpPr>
          <p:cNvPr id="9" name="Текст 8"/>
          <p:cNvSpPr>
            <a:spLocks noGrp="1"/>
          </p:cNvSpPr>
          <p:nvPr>
            <p:ph type="body" sz="quarter" idx="3"/>
          </p:nvPr>
        </p:nvSpPr>
        <p:spPr>
          <a:xfrm>
            <a:off x="4645025" y="2217734"/>
            <a:ext cx="4041775" cy="639762"/>
          </a:xfrm>
        </p:spPr>
        <p:txBody>
          <a:bodyPr>
            <a:normAutofit/>
          </a:bodyPr>
          <a:lstStyle/>
          <a:p>
            <a:pPr algn="ctr"/>
            <a:r>
              <a:rPr lang="ru-RU" sz="1800" dirty="0" smtClean="0">
                <a:solidFill>
                  <a:srgbClr val="002060"/>
                </a:solidFill>
                <a:latin typeface="Times New Roman" pitchFamily="18" charset="0"/>
                <a:cs typeface="Times New Roman" pitchFamily="18" charset="0"/>
              </a:rPr>
              <a:t>Площадь Александры Петровой</a:t>
            </a:r>
            <a:endParaRPr lang="ru-RU" sz="1800" dirty="0">
              <a:solidFill>
                <a:srgbClr val="002060"/>
              </a:solidFill>
              <a:latin typeface="Times New Roman" pitchFamily="18" charset="0"/>
              <a:cs typeface="Times New Roman" pitchFamily="18" charset="0"/>
            </a:endParaRPr>
          </a:p>
        </p:txBody>
      </p:sp>
      <p:pic>
        <p:nvPicPr>
          <p:cNvPr id="14" name="Содержимое 13" descr="SAM_2120.JPG"/>
          <p:cNvPicPr>
            <a:picLocks noGrp="1" noChangeAspect="1"/>
          </p:cNvPicPr>
          <p:nvPr>
            <p:ph sz="quarter" idx="4"/>
          </p:nvPr>
        </p:nvPicPr>
        <p:blipFill>
          <a:blip r:embed="rId4" cstate="email"/>
          <a:stretch>
            <a:fillRect/>
          </a:stretch>
        </p:blipFill>
        <p:spPr>
          <a:xfrm>
            <a:off x="4645025" y="3112313"/>
            <a:ext cx="4041775" cy="303133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2000232" y="571480"/>
            <a:ext cx="6758006" cy="500066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a:buNone/>
            </a:pPr>
            <a:r>
              <a:rPr lang="ru-RU" sz="2900" dirty="0">
                <a:latin typeface="Times New Roman" pitchFamily="18" charset="0"/>
                <a:cs typeface="Times New Roman" pitchFamily="18" charset="0"/>
              </a:rPr>
              <a:t>В июле 1942 года линию фронта северо-западнее города Великие Луки перешёл партизанский отряд под командованием </a:t>
            </a:r>
            <a:r>
              <a:rPr lang="ru-RU" sz="2900" dirty="0" smtClean="0">
                <a:latin typeface="Times New Roman" pitchFamily="18" charset="0"/>
                <a:cs typeface="Times New Roman" pitchFamily="18" charset="0"/>
              </a:rPr>
              <a:t>Сергея Петровича </a:t>
            </a:r>
            <a:r>
              <a:rPr lang="ru-RU" sz="2900" dirty="0" err="1">
                <a:latin typeface="Times New Roman" pitchFamily="18" charset="0"/>
                <a:cs typeface="Times New Roman" pitchFamily="18" charset="0"/>
              </a:rPr>
              <a:t>Жогина</a:t>
            </a:r>
            <a:r>
              <a:rPr lang="ru-RU" sz="2900" dirty="0">
                <a:latin typeface="Times New Roman" pitchFamily="18" charset="0"/>
                <a:cs typeface="Times New Roman" pitchFamily="18" charset="0"/>
              </a:rPr>
              <a:t>, сформировавшийся из кашинских комсомольцев-добровольцев. Разведчицы этого отряда Нина </a:t>
            </a:r>
            <a:r>
              <a:rPr lang="ru-RU" sz="2900" dirty="0" err="1">
                <a:latin typeface="Times New Roman" pitchFamily="18" charset="0"/>
                <a:cs typeface="Times New Roman" pitchFamily="18" charset="0"/>
              </a:rPr>
              <a:t>Барсукова</a:t>
            </a:r>
            <a:r>
              <a:rPr lang="ru-RU" sz="2900" dirty="0">
                <a:latin typeface="Times New Roman" pitchFamily="18" charset="0"/>
                <a:cs typeface="Times New Roman" pitchFamily="18" charset="0"/>
              </a:rPr>
              <a:t>, Шура Петрова, Сима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получили задание выйти к железнодорожной станции </a:t>
            </a:r>
            <a:r>
              <a:rPr lang="ru-RU" sz="2900" dirty="0" err="1">
                <a:latin typeface="Times New Roman" pitchFamily="18" charset="0"/>
                <a:cs typeface="Times New Roman" pitchFamily="18" charset="0"/>
              </a:rPr>
              <a:t>Насва</a:t>
            </a:r>
            <a:r>
              <a:rPr lang="ru-RU" sz="2900" dirty="0">
                <a:latin typeface="Times New Roman" pitchFamily="18" charset="0"/>
                <a:cs typeface="Times New Roman" pitchFamily="18" charset="0"/>
              </a:rPr>
              <a:t> и выяснить расположение противника. В деревне Заболотье </a:t>
            </a:r>
            <a:r>
              <a:rPr lang="ru-RU" sz="2900" dirty="0" err="1">
                <a:latin typeface="Times New Roman" pitchFamily="18" charset="0"/>
                <a:cs typeface="Times New Roman" pitchFamily="18" charset="0"/>
              </a:rPr>
              <a:t>Новосокольнического</a:t>
            </a:r>
            <a:r>
              <a:rPr lang="ru-RU" sz="2900" dirty="0">
                <a:latin typeface="Times New Roman" pitchFamily="18" charset="0"/>
                <a:cs typeface="Times New Roman" pitchFamily="18" charset="0"/>
              </a:rPr>
              <a:t> района разведчиц выдал полицай. Трое суток истязали фашисты партизанок, добиваясь сведений о партизанском отряде. Девушки не проронили ни слова. На четвёртый день гитлеровцы согнали жителей деревни к месту казни.</a:t>
            </a:r>
          </a:p>
          <a:p>
            <a:pPr marL="0">
              <a:buNone/>
            </a:pPr>
            <a:r>
              <a:rPr lang="ru-RU" sz="2900" dirty="0">
                <a:latin typeface="Times New Roman" pitchFamily="18" charset="0"/>
                <a:cs typeface="Times New Roman" pitchFamily="18" charset="0"/>
              </a:rPr>
              <a:t>«Вслед за Петровой, - вспоминает жительница этой деревни </a:t>
            </a:r>
            <a:r>
              <a:rPr lang="ru-RU" sz="2900" dirty="0" smtClean="0">
                <a:latin typeface="Times New Roman" pitchFamily="18" charset="0"/>
                <a:cs typeface="Times New Roman" pitchFamily="18" charset="0"/>
              </a:rPr>
              <a:t>Тамара </a:t>
            </a:r>
            <a:r>
              <a:rPr lang="ru-RU" sz="2900" dirty="0" err="1" smtClean="0">
                <a:latin typeface="Times New Roman" pitchFamily="18" charset="0"/>
                <a:cs typeface="Times New Roman" pitchFamily="18" charset="0"/>
              </a:rPr>
              <a:t>Макейкина</a:t>
            </a:r>
            <a:r>
              <a:rPr lang="ru-RU" sz="2900" dirty="0">
                <a:latin typeface="Times New Roman" pitchFamily="18" charset="0"/>
                <a:cs typeface="Times New Roman" pitchFamily="18" charset="0"/>
              </a:rPr>
              <a:t>, - подвели к виселице Нину </a:t>
            </a:r>
            <a:r>
              <a:rPr lang="ru-RU" sz="2900" dirty="0" err="1">
                <a:latin typeface="Times New Roman" pitchFamily="18" charset="0"/>
                <a:cs typeface="Times New Roman" pitchFamily="18" charset="0"/>
              </a:rPr>
              <a:t>Барсукову</a:t>
            </a:r>
            <a:r>
              <a:rPr lang="ru-RU" sz="2900" dirty="0">
                <a:latin typeface="Times New Roman" pitchFamily="18" charset="0"/>
                <a:cs typeface="Times New Roman" pitchFamily="18" charset="0"/>
              </a:rPr>
              <a:t>. Она оттолкнула фашиста, поправила волосы, встала на табуретку и громко крикнула: «Люди, я погибаю за родину! За нас отомстят!»</a:t>
            </a:r>
          </a:p>
          <a:p>
            <a:pPr marL="0">
              <a:buNone/>
            </a:pPr>
            <a:r>
              <a:rPr lang="ru-RU" sz="2900" dirty="0">
                <a:latin typeface="Times New Roman" pitchFamily="18" charset="0"/>
                <a:cs typeface="Times New Roman" pitchFamily="18" charset="0"/>
              </a:rPr>
              <a:t>Серафима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числится в списках пропавших без вести.</a:t>
            </a:r>
          </a:p>
          <a:p>
            <a:pPr marL="0">
              <a:buNone/>
            </a:pPr>
            <a:r>
              <a:rPr lang="ru-RU" sz="2900" dirty="0">
                <a:latin typeface="Times New Roman" pitchFamily="18" charset="0"/>
                <a:cs typeface="Times New Roman" pitchFamily="18" charset="0"/>
              </a:rPr>
              <a:t>Партизанки Нина Ивановна </a:t>
            </a:r>
            <a:r>
              <a:rPr lang="ru-RU" sz="2900" dirty="0" err="1">
                <a:latin typeface="Times New Roman" pitchFamily="18" charset="0"/>
                <a:cs typeface="Times New Roman" pitchFamily="18" charset="0"/>
              </a:rPr>
              <a:t>Барсукова</a:t>
            </a:r>
            <a:r>
              <a:rPr lang="ru-RU" sz="2900" dirty="0">
                <a:latin typeface="Times New Roman" pitchFamily="18" charset="0"/>
                <a:cs typeface="Times New Roman" pitchFamily="18" charset="0"/>
              </a:rPr>
              <a:t>, Серафима Дмитриевна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Александра Павловна Петрова посмертно награждены медалями «За отвагу».</a:t>
            </a:r>
          </a:p>
          <a:p>
            <a:pPr marL="0">
              <a:buNone/>
            </a:pPr>
            <a:endParaRPr lang="ru-RU" dirty="0">
              <a:latin typeface="Times New Roman" pitchFamily="18" charset="0"/>
              <a:cs typeface="Times New Roman" pitchFamily="18" charset="0"/>
            </a:endParaRPr>
          </a:p>
        </p:txBody>
      </p:sp>
      <p:pic>
        <p:nvPicPr>
          <p:cNvPr id="3" name="Рисунок 2" descr="барсукова.jpg"/>
          <p:cNvPicPr>
            <a:picLocks noChangeAspect="1"/>
          </p:cNvPicPr>
          <p:nvPr/>
        </p:nvPicPr>
        <p:blipFill>
          <a:blip r:embed="rId3"/>
          <a:srcRect l="4425"/>
          <a:stretch>
            <a:fillRect/>
          </a:stretch>
        </p:blipFill>
        <p:spPr>
          <a:xfrm>
            <a:off x="214282" y="428605"/>
            <a:ext cx="1464721" cy="2000264"/>
          </a:xfrm>
          <a:prstGeom prst="rect">
            <a:avLst/>
          </a:prstGeom>
          <a:ln>
            <a:noFill/>
          </a:ln>
          <a:effectLst>
            <a:outerShdw blurRad="292100" dist="139700" dir="2700000" algn="tl" rotWithShape="0">
              <a:srgbClr val="333333">
                <a:alpha val="65000"/>
              </a:srgbClr>
            </a:outerShdw>
          </a:effectLst>
        </p:spPr>
      </p:pic>
      <p:pic>
        <p:nvPicPr>
          <p:cNvPr id="4" name="Рисунок 3" descr="Рисунок1.jpg"/>
          <p:cNvPicPr>
            <a:picLocks noChangeAspect="1"/>
          </p:cNvPicPr>
          <p:nvPr/>
        </p:nvPicPr>
        <p:blipFill>
          <a:blip r:embed="rId4" cstate="email"/>
          <a:srcRect/>
          <a:stretch>
            <a:fillRect/>
          </a:stretch>
        </p:blipFill>
        <p:spPr>
          <a:xfrm>
            <a:off x="214282" y="3166948"/>
            <a:ext cx="1484157" cy="19765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5720" y="2571744"/>
            <a:ext cx="1428760"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Н. </a:t>
            </a:r>
            <a:r>
              <a:rPr lang="ru-RU" sz="1600" b="1" dirty="0" err="1" smtClean="0">
                <a:solidFill>
                  <a:schemeClr val="bg1"/>
                </a:solidFill>
                <a:latin typeface="Times New Roman" pitchFamily="18" charset="0"/>
                <a:cs typeface="Times New Roman" pitchFamily="18" charset="0"/>
              </a:rPr>
              <a:t>Барсукова</a:t>
            </a:r>
            <a:endParaRPr lang="ru-RU" sz="1600" b="1" dirty="0">
              <a:solidFill>
                <a:schemeClr val="bg1"/>
              </a:solidFill>
              <a:latin typeface="Times New Roman" pitchFamily="18" charset="0"/>
              <a:cs typeface="Times New Roman" pitchFamily="18" charset="0"/>
            </a:endParaRPr>
          </a:p>
        </p:txBody>
      </p:sp>
      <p:sp>
        <p:nvSpPr>
          <p:cNvPr id="7" name="TextBox 6"/>
          <p:cNvSpPr txBox="1"/>
          <p:nvPr/>
        </p:nvSpPr>
        <p:spPr>
          <a:xfrm>
            <a:off x="214282" y="5286388"/>
            <a:ext cx="1428760"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А. Петрова</a:t>
            </a:r>
            <a:endParaRPr lang="ru-RU" sz="1600" b="1" dirty="0">
              <a:solidFill>
                <a:schemeClr val="bg1"/>
              </a:solidFill>
              <a:latin typeface="Times New Roman" pitchFamily="18" charset="0"/>
              <a:cs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92882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smtClean="0">
                <a:solidFill>
                  <a:srgbClr val="002060"/>
                </a:solidFill>
                <a:latin typeface="Georgia" pitchFamily="18" charset="0"/>
              </a:rPr>
              <a:t> </a:t>
            </a:r>
            <a:r>
              <a:rPr lang="ru-RU" sz="2000" b="1" dirty="0">
                <a:solidFill>
                  <a:srgbClr val="002060"/>
                </a:solidFill>
                <a:latin typeface="Georgia" pitchFamily="18" charset="0"/>
              </a:rPr>
              <a:t>Первая улица, которая располагается перпендикулярно улице Серафимы Корольковой, носит имя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a:t>
            </a:r>
            <a:r>
              <a:rPr lang="ru-RU" sz="2000" b="1" dirty="0">
                <a:solidFill>
                  <a:srgbClr val="002060"/>
                </a:solidFill>
                <a:latin typeface="Georgia" pitchFamily="18" charset="0"/>
              </a:rPr>
              <a:t>Советского Союза Ивана Арсеньевича Самойлова.</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099.JPG"/>
          <p:cNvPicPr>
            <a:picLocks noGrp="1" noChangeAspect="1"/>
          </p:cNvPicPr>
          <p:nvPr>
            <p:ph idx="1"/>
          </p:nvPr>
        </p:nvPicPr>
        <p:blipFill>
          <a:blip r:embed="rId3" cstate="email"/>
          <a:stretch>
            <a:fillRect/>
          </a:stretch>
        </p:blipFill>
        <p:spPr>
          <a:xfrm>
            <a:off x="2071670" y="1643050"/>
            <a:ext cx="6572296" cy="4929222"/>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Иван Арсеньевич Самойлов </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3286116" y="1071546"/>
            <a:ext cx="5643602" cy="521497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a:buNone/>
            </a:pPr>
            <a:r>
              <a:rPr lang="ru-RU" sz="2100" dirty="0">
                <a:latin typeface="Times New Roman" pitchFamily="18" charset="0"/>
                <a:cs typeface="Times New Roman" pitchFamily="18" charset="0"/>
              </a:rPr>
              <a:t>Иван Арсеньевич Самойлов родился в 1917 году в деревне Глебово </a:t>
            </a:r>
            <a:r>
              <a:rPr lang="ru-RU" sz="2100" dirty="0" err="1">
                <a:latin typeface="Times New Roman" pitchFamily="18" charset="0"/>
                <a:cs typeface="Times New Roman" pitchFamily="18" charset="0"/>
              </a:rPr>
              <a:t>Маковницкого</a:t>
            </a:r>
            <a:r>
              <a:rPr lang="ru-RU" sz="2100" dirty="0">
                <a:latin typeface="Times New Roman" pitchFamily="18" charset="0"/>
                <a:cs typeface="Times New Roman" pitchFamily="18" charset="0"/>
              </a:rPr>
              <a:t> сельсовета. После окончания школы, фабрично-заводского училища работал на строительстве московского метро. В 1938 году был призван в ряды Красной Армии и зачислен в танковые войска.</a:t>
            </a:r>
          </a:p>
          <a:p>
            <a:pPr marL="0">
              <a:buNone/>
            </a:pPr>
            <a:r>
              <a:rPr lang="ru-RU" sz="2100" dirty="0">
                <a:latin typeface="Times New Roman" pitchFamily="18" charset="0"/>
                <a:cs typeface="Times New Roman" pitchFamily="18" charset="0"/>
              </a:rPr>
              <a:t>Участвовал в </a:t>
            </a:r>
            <a:r>
              <a:rPr lang="ru-RU" sz="2100" dirty="0" err="1">
                <a:latin typeface="Times New Roman" pitchFamily="18" charset="0"/>
                <a:cs typeface="Times New Roman" pitchFamily="18" charset="0"/>
              </a:rPr>
              <a:t>советско</a:t>
            </a:r>
            <a:r>
              <a:rPr lang="ru-RU" sz="2100" dirty="0">
                <a:latin typeface="Times New Roman" pitchFamily="18" charset="0"/>
                <a:cs typeface="Times New Roman" pitchFamily="18" charset="0"/>
              </a:rPr>
              <a:t>–финской войне. Первый из кашинцев был удостоен звания Героя Советского Союза. За доблесть и героизм, проявленные в боях во время прорыва долговременной обороны противника, Указом Президиума Верховного Совета СССР от 11 апреля 1940 года механику-водителю танка, комсомольцу Ивану Арсеньевичу Самойлову было присвоено звание Героя Советского Союза.</a:t>
            </a:r>
          </a:p>
          <a:p>
            <a:pPr marL="0">
              <a:buNone/>
            </a:pPr>
            <a:r>
              <a:rPr lang="ru-RU" sz="2100" dirty="0">
                <a:latin typeface="Times New Roman" pitchFamily="18" charset="0"/>
                <a:cs typeface="Times New Roman" pitchFamily="18" charset="0"/>
              </a:rPr>
              <a:t>Во время Великой Отечественной войны И. А. Самойлов в составе 10-го гвардейского танкового полка принимал участие в Сталинградском сражении. Командир танковой роты Самойлов умело бил фашистов. Но не дожил до Победы отважный танкист. 11 января 1943 года Самойлов И. А. погиб. Он похоронен на хуторе </a:t>
            </a:r>
            <a:r>
              <a:rPr lang="ru-RU" sz="2100" dirty="0" err="1">
                <a:latin typeface="Times New Roman" pitchFamily="18" charset="0"/>
                <a:cs typeface="Times New Roman" pitchFamily="18" charset="0"/>
              </a:rPr>
              <a:t>Вертячий</a:t>
            </a:r>
            <a:r>
              <a:rPr lang="ru-RU" sz="2100" dirty="0">
                <a:latin typeface="Times New Roman" pitchFamily="18" charset="0"/>
                <a:cs typeface="Times New Roman" pitchFamily="18" charset="0"/>
              </a:rPr>
              <a:t> Волгоградской области.</a:t>
            </a:r>
          </a:p>
          <a:p>
            <a:pPr>
              <a:buNone/>
            </a:pPr>
            <a:endParaRPr lang="ru-RU" dirty="0"/>
          </a:p>
        </p:txBody>
      </p:sp>
      <p:pic>
        <p:nvPicPr>
          <p:cNvPr id="5" name="Рисунок 4" descr="самойлов.jpg"/>
          <p:cNvPicPr>
            <a:picLocks noChangeAspect="1"/>
          </p:cNvPicPr>
          <p:nvPr/>
        </p:nvPicPr>
        <p:blipFill>
          <a:blip r:embed="rId3"/>
          <a:stretch>
            <a:fillRect/>
          </a:stretch>
        </p:blipFill>
        <p:spPr>
          <a:xfrm>
            <a:off x="785786" y="1500174"/>
            <a:ext cx="2028825" cy="2705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Идем по улице Серафимы Корольковой. Предпоследняя улица, которая располагается перпендикулярно ей и выходит на берег реки Кашинка носит имя </a:t>
            </a:r>
            <a:br>
              <a:rPr lang="ru-RU" sz="1800" b="1" dirty="0" smtClean="0">
                <a:solidFill>
                  <a:srgbClr val="002060"/>
                </a:solidFill>
                <a:latin typeface="Georgia" pitchFamily="18" charset="0"/>
              </a:rPr>
            </a:br>
            <a:r>
              <a:rPr lang="ru-RU" sz="1800" b="1" dirty="0" smtClean="0">
                <a:solidFill>
                  <a:srgbClr val="002060"/>
                </a:solidFill>
                <a:latin typeface="Georgia" pitchFamily="18" charset="0"/>
              </a:rPr>
              <a:t>Героя Советского Союза Васильева.</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6" name="Содержимое 5" descr="SAM_2125.JPG"/>
          <p:cNvPicPr>
            <a:picLocks noGrp="1" noChangeAspect="1"/>
          </p:cNvPicPr>
          <p:nvPr>
            <p:ph idx="1"/>
          </p:nvPr>
        </p:nvPicPr>
        <p:blipFill>
          <a:blip r:embed="rId3" cstate="email"/>
          <a:stretch>
            <a:fillRect/>
          </a:stretch>
        </p:blipFill>
        <p:spPr>
          <a:xfrm>
            <a:off x="2357422" y="1571612"/>
            <a:ext cx="6391807" cy="4793856"/>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500166" y="-71462"/>
            <a:ext cx="7372344"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Герой Советского Союза Васильев  Сергей Николаевич</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1928794" y="928670"/>
            <a:ext cx="7000924"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800" dirty="0" smtClean="0">
                <a:latin typeface="Times New Roman" pitchFamily="18" charset="0"/>
                <a:cs typeface="Times New Roman" pitchFamily="18" charset="0"/>
              </a:rPr>
              <a:t>Родился в 1909 году в Кашине. Был призван в армию в 1932 году. Во время Великой Отечественной войны мичман Васильев С. Н. – политрук роты отдельной бригады морской пехоты. В феврале 1942 года в одном из наступлений на укреплённый пункт противника батальон залёг под сильным огнём. Положение складывалось критическое: наступление задерживалось, батальон нёс большие потери. Тогда Васильев вышел вперёд боевого порядка своей роты, встал во весь рост и с криком: «За Родину!», бросился в атаку. В едином порыве батальон ворвался в окопы противника. В этом бою Васильев, заменив раненого командира роты, руководил боем, а потом возглавил группу бойцов и повёл её для удара во фланг. Удар оказался неожиданным – гитлеровцы стали отходить. Дважды раненый Васильев продолжал преследовать врага, но осколок вражеской мины оборвал жизнь героя.</a:t>
            </a:r>
          </a:p>
          <a:p>
            <a:pPr marL="0">
              <a:buNone/>
            </a:pPr>
            <a:r>
              <a:rPr lang="ru-RU" sz="1800" dirty="0" smtClean="0">
                <a:latin typeface="Times New Roman" pitchFamily="18" charset="0"/>
                <a:cs typeface="Times New Roman" pitchFamily="18" charset="0"/>
              </a:rPr>
              <a:t>За отвагу, беззаветную преданность Родине 21 июля 1942 года Сергею Николаевичу Васильеву посмертно присвоено звание Героя Советского Союза. Он похоронен на воинском кладбище села Залучье Старорусского района Новгородской области</a:t>
            </a:r>
          </a:p>
          <a:p>
            <a:pPr>
              <a:buNone/>
            </a:pPr>
            <a:endParaRPr lang="ru-RU" sz="1800" dirty="0">
              <a:latin typeface="Times New Roman" pitchFamily="18" charset="0"/>
              <a:cs typeface="Times New Roman" pitchFamily="18" charset="0"/>
            </a:endParaRPr>
          </a:p>
        </p:txBody>
      </p:sp>
      <p:pic>
        <p:nvPicPr>
          <p:cNvPr id="5" name="Рисунок 4" descr="васильев.jpg"/>
          <p:cNvPicPr>
            <a:picLocks noChangeAspect="1"/>
          </p:cNvPicPr>
          <p:nvPr/>
        </p:nvPicPr>
        <p:blipFill>
          <a:blip r:embed="rId3" cstate="email"/>
          <a:stretch>
            <a:fillRect/>
          </a:stretch>
        </p:blipFill>
        <p:spPr>
          <a:xfrm>
            <a:off x="214282" y="1714488"/>
            <a:ext cx="1602464"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От Кашинского аграрного техникума начинается улица Ины Константиновой </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08.JPG"/>
          <p:cNvPicPr>
            <a:picLocks noGrp="1" noChangeAspect="1"/>
          </p:cNvPicPr>
          <p:nvPr>
            <p:ph idx="1"/>
          </p:nvPr>
        </p:nvPicPr>
        <p:blipFill>
          <a:blip r:embed="rId3" cstate="email"/>
          <a:stretch>
            <a:fillRect/>
          </a:stretch>
        </p:blipFill>
        <p:spPr>
          <a:xfrm>
            <a:off x="2166921" y="1500174"/>
            <a:ext cx="6477045" cy="4857784"/>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15074" y="1000108"/>
            <a:ext cx="2757478" cy="5072098"/>
          </a:xfr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marL="0">
              <a:buNone/>
            </a:pPr>
            <a:r>
              <a:rPr lang="ru-RU" sz="2000" b="1" dirty="0">
                <a:latin typeface="Times New Roman" pitchFamily="18" charset="0"/>
                <a:cs typeface="Times New Roman" pitchFamily="18" charset="0"/>
              </a:rPr>
              <a:t>Улицы города… </a:t>
            </a:r>
            <a:r>
              <a:rPr lang="ru-RU" sz="2000" b="1" dirty="0" smtClean="0">
                <a:latin typeface="Times New Roman" pitchFamily="18" charset="0"/>
                <a:cs typeface="Times New Roman" pitchFamily="18" charset="0"/>
              </a:rPr>
              <a:t>     Они </a:t>
            </a:r>
            <a:r>
              <a:rPr lang="ru-RU" sz="2000" b="1" dirty="0">
                <a:latin typeface="Times New Roman" pitchFamily="18" charset="0"/>
                <a:cs typeface="Times New Roman" pitchFamily="18" charset="0"/>
              </a:rPr>
              <a:t>такие разные: короткие и длинные, </a:t>
            </a:r>
            <a:r>
              <a:rPr lang="ru-RU" sz="2000" b="1" dirty="0" smtClean="0">
                <a:latin typeface="Times New Roman" pitchFamily="18" charset="0"/>
                <a:cs typeface="Times New Roman" pitchFamily="18" charset="0"/>
              </a:rPr>
              <a:t>   с </a:t>
            </a:r>
            <a:r>
              <a:rPr lang="ru-RU" sz="2000" b="1" dirty="0">
                <a:latin typeface="Times New Roman" pitchFamily="18" charset="0"/>
                <a:cs typeface="Times New Roman" pitchFamily="18" charset="0"/>
              </a:rPr>
              <a:t>многоэтажными постройками и деревянными домами, заасфальтированные и без асфальтового покрытия.</a:t>
            </a:r>
          </a:p>
          <a:p>
            <a:pPr marL="0">
              <a:buNone/>
            </a:pPr>
            <a:r>
              <a:rPr lang="ru-RU" sz="2000" b="1" dirty="0">
                <a:latin typeface="Times New Roman" pitchFamily="18" charset="0"/>
                <a:cs typeface="Times New Roman" pitchFamily="18" charset="0"/>
              </a:rPr>
              <a:t>Каждая улица имеет своё название. И в их череде есть те, которые названы именами кашинцев – участников Великой Отечественной войны.</a:t>
            </a:r>
          </a:p>
          <a:p>
            <a:pPr marL="0">
              <a:buNone/>
            </a:pPr>
            <a:r>
              <a:rPr lang="ru-RU" sz="2000" b="1" dirty="0">
                <a:latin typeface="Times New Roman" pitchFamily="18" charset="0"/>
                <a:cs typeface="Times New Roman" pitchFamily="18" charset="0"/>
              </a:rPr>
              <a:t>Улицы города память хранят…</a:t>
            </a:r>
          </a:p>
          <a:p>
            <a:pPr>
              <a:buNone/>
            </a:pPr>
            <a:endParaRPr lang="ru-RU"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err="1" smtClean="0">
                <a:solidFill>
                  <a:srgbClr val="002060"/>
                </a:solidFill>
                <a:latin typeface="Georgia" pitchFamily="18" charset="0"/>
              </a:rPr>
              <a:t>Ина</a:t>
            </a:r>
            <a:r>
              <a:rPr lang="ru-RU" sz="2000" b="1" dirty="0" smtClean="0">
                <a:solidFill>
                  <a:srgbClr val="002060"/>
                </a:solidFill>
                <a:latin typeface="Georgia" pitchFamily="18" charset="0"/>
              </a:rPr>
              <a:t> Константинова</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000200" y="928670"/>
            <a:ext cx="6929518" cy="571504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700" dirty="0">
                <a:latin typeface="Times New Roman" pitchFamily="18" charset="0"/>
                <a:cs typeface="Times New Roman" pitchFamily="18" charset="0"/>
              </a:rPr>
              <a:t>На одной из тихих улиц Кашина и сейчас стоит небольшой деревянный дом, в котором жила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Константинова. Ещё учась в школе, она любила читать, пробовала писать стихи, вела дневник. И в этот мир школьницы ворвалась воина.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идёт в санитарную дружину, работает в госпитале. В конце 1941 года она подаёт заявление в райвоенкомат с просьбой об отправке на фронт. И только летом 1942 года её направляют в отряд 2-й Калининской партизанской бригады. В июле 1942 года, выполняя задание, была задержана полицией и доставлена в комендатуру </a:t>
            </a:r>
            <a:r>
              <a:rPr lang="ru-RU" sz="1700" dirty="0" err="1">
                <a:latin typeface="Times New Roman" pitchFamily="18" charset="0"/>
                <a:cs typeface="Times New Roman" pitchFamily="18" charset="0"/>
              </a:rPr>
              <a:t>Пустошинского</a:t>
            </a:r>
            <a:r>
              <a:rPr lang="ru-RU" sz="1700" dirty="0">
                <a:latin typeface="Times New Roman" pitchFamily="18" charset="0"/>
                <a:cs typeface="Times New Roman" pitchFamily="18" charset="0"/>
              </a:rPr>
              <a:t> гарнизона. Но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уходит от врага. 30 мая 1943 года на заседании бюро подпольного райкома партии она была принята кандидатом в члены Коммунистической партии. Командование ценило И. Константинову как отличного бойца и разведчицу.</a:t>
            </a:r>
          </a:p>
          <a:p>
            <a:pPr marL="0">
              <a:buNone/>
            </a:pPr>
            <a:r>
              <a:rPr lang="ru-RU" sz="1700" dirty="0">
                <a:latin typeface="Times New Roman" pitchFamily="18" charset="0"/>
                <a:cs typeface="Times New Roman" pitchFamily="18" charset="0"/>
              </a:rPr>
              <a:t>4 марта 1944 года при выполнении боевого задания  группой разведчиков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погибла. Следующей ночью к землянке, где осталось её тело, пришли товарищи. Они похоронили партизанку на песчаном холме под высокими соснами и крупно вырезали на стволе: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30 июля 1944 года тело отважной партизанки было перевезено в город </a:t>
            </a:r>
            <a:r>
              <a:rPr lang="ru-RU" sz="1700" dirty="0" err="1">
                <a:latin typeface="Times New Roman" pitchFamily="18" charset="0"/>
                <a:cs typeface="Times New Roman" pitchFamily="18" charset="0"/>
              </a:rPr>
              <a:t>Идрицу</a:t>
            </a:r>
            <a:r>
              <a:rPr lang="ru-RU" sz="1700" dirty="0">
                <a:latin typeface="Times New Roman" pitchFamily="18" charset="0"/>
                <a:cs typeface="Times New Roman" pitchFamily="18" charset="0"/>
              </a:rPr>
              <a:t> и опущено в могилу под гром партизанского салюта, а 19 июля 1949 года прах Ины был перевезён в её родной Кашин.</a:t>
            </a:r>
          </a:p>
          <a:p>
            <a:pPr marL="0">
              <a:buNone/>
            </a:pP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Константинова посмертно награждена орденом Отечественной войны I степени</a:t>
            </a:r>
          </a:p>
          <a:p>
            <a:pPr marL="0">
              <a:buNone/>
            </a:pPr>
            <a:endParaRPr lang="ru-RU" sz="1800" dirty="0">
              <a:latin typeface="Times New Roman" pitchFamily="18" charset="0"/>
              <a:cs typeface="Times New Roman" pitchFamily="18" charset="0"/>
            </a:endParaRPr>
          </a:p>
        </p:txBody>
      </p:sp>
      <p:pic>
        <p:nvPicPr>
          <p:cNvPr id="5" name="Picture 2" descr="F:\пономарев\Сканировать10005.JPG"/>
          <p:cNvPicPr>
            <a:picLocks noChangeAspect="1" noChangeArrowheads="1"/>
          </p:cNvPicPr>
          <p:nvPr/>
        </p:nvPicPr>
        <p:blipFill>
          <a:blip r:embed="rId3" cstate="email"/>
          <a:srcRect/>
          <a:stretch>
            <a:fillRect/>
          </a:stretch>
        </p:blipFill>
        <p:spPr bwMode="auto">
          <a:xfrm>
            <a:off x="128904" y="500042"/>
            <a:ext cx="1728452"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В северной части города находится небольшая улица, названная в честь Героя Советского Союза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Петра </a:t>
            </a:r>
            <a:r>
              <a:rPr lang="ru-RU" sz="2000" b="1" dirty="0">
                <a:solidFill>
                  <a:srgbClr val="002060"/>
                </a:solidFill>
                <a:latin typeface="Georgia" pitchFamily="18" charset="0"/>
              </a:rPr>
              <a:t>Георгиевича Сгибнева.</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12" name="Содержимое 11" descr="SAM_2103.JPG"/>
          <p:cNvPicPr>
            <a:picLocks noGrp="1" noChangeAspect="1"/>
          </p:cNvPicPr>
          <p:nvPr>
            <p:ph idx="1"/>
          </p:nvPr>
        </p:nvPicPr>
        <p:blipFill>
          <a:blip r:embed="rId3" cstate="email"/>
          <a:stretch>
            <a:fillRect/>
          </a:stretch>
        </p:blipFill>
        <p:spPr>
          <a:xfrm>
            <a:off x="2143108" y="1571612"/>
            <a:ext cx="6606121" cy="495459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Петр Георгиевич Сгибнев</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857488" y="1142984"/>
            <a:ext cx="6072230"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800" dirty="0">
                <a:latin typeface="Times New Roman" pitchFamily="18" charset="0"/>
                <a:cs typeface="Times New Roman" pitchFamily="18" charset="0"/>
              </a:rPr>
              <a:t>Родился в 1920 году в деревне </a:t>
            </a:r>
            <a:r>
              <a:rPr lang="ru-RU" sz="1800" dirty="0" err="1">
                <a:latin typeface="Times New Roman" pitchFamily="18" charset="0"/>
                <a:cs typeface="Times New Roman" pitchFamily="18" charset="0"/>
              </a:rPr>
              <a:t>Шевелёво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Шевелёвского</a:t>
            </a:r>
            <a:r>
              <a:rPr lang="ru-RU" sz="1800" dirty="0">
                <a:latin typeface="Times New Roman" pitchFamily="18" charset="0"/>
                <a:cs typeface="Times New Roman" pitchFamily="18" charset="0"/>
              </a:rPr>
              <a:t> сельсовета. В 1939 году после окончания аэроклуба поступил в лётную школу. С самого начала Великой Отечественной войны лётчик морской авиации Пётр Сгибнев защищает Балтийское небо.</a:t>
            </a:r>
          </a:p>
          <a:p>
            <a:pPr marL="0">
              <a:buNone/>
            </a:pPr>
            <a:r>
              <a:rPr lang="ru-RU" sz="1800" dirty="0">
                <a:latin typeface="Times New Roman" pitchFamily="18" charset="0"/>
                <a:cs typeface="Times New Roman" pitchFamily="18" charset="0"/>
              </a:rPr>
              <a:t>В воздушных боях показал отвагу и высокие боевые качества. В июле 1941 года в Рижском заливе Сгибнев потопил торпедный катер противника, вёл бой с тремя самолётами и, несмотря на ранение, сбил один самолёт.</a:t>
            </a:r>
          </a:p>
          <a:p>
            <a:pPr marL="0">
              <a:buNone/>
            </a:pPr>
            <a:r>
              <a:rPr lang="ru-RU" sz="1800" dirty="0">
                <a:latin typeface="Times New Roman" pitchFamily="18" charset="0"/>
                <a:cs typeface="Times New Roman" pitchFamily="18" charset="0"/>
              </a:rPr>
              <a:t>П. Г. Сгибнев командовал звеном, эскадрильей. Беспредельная храбрость и отвага создали ему большую популярность на Северном фронте. На боевом счету отважного лётчика было девятнадцать сбитых самолётов и два потопленных торпедных катера противника.</a:t>
            </a:r>
          </a:p>
          <a:p>
            <a:pPr marL="0">
              <a:buNone/>
            </a:pPr>
            <a:r>
              <a:rPr lang="ru-RU" sz="1800" dirty="0">
                <a:latin typeface="Times New Roman" pitchFamily="18" charset="0"/>
                <a:cs typeface="Times New Roman" pitchFamily="18" charset="0"/>
              </a:rPr>
              <a:t>В октябре 1941 года Петру Георгиевичу Сгибневу было присвоено звание Героя Советского Союза. 3 мая 1943 года в одном и воздушных боёв Сгибнев погиб смертью храбрых. Ему было тогда 23 года.</a:t>
            </a:r>
          </a:p>
          <a:p>
            <a:pPr marL="0">
              <a:buNone/>
            </a:pPr>
            <a:endParaRPr lang="ru-RU" sz="1800" dirty="0">
              <a:latin typeface="Times New Roman" pitchFamily="18" charset="0"/>
              <a:cs typeface="Times New Roman" pitchFamily="18" charset="0"/>
            </a:endParaRPr>
          </a:p>
        </p:txBody>
      </p:sp>
      <p:pic>
        <p:nvPicPr>
          <p:cNvPr id="5" name="Рисунок 4" descr="сгибнев.jpg"/>
          <p:cNvPicPr>
            <a:picLocks noChangeAspect="1"/>
          </p:cNvPicPr>
          <p:nvPr/>
        </p:nvPicPr>
        <p:blipFill>
          <a:blip r:embed="rId3"/>
          <a:stretch>
            <a:fillRect/>
          </a:stretch>
        </p:blipFill>
        <p:spPr>
          <a:xfrm>
            <a:off x="428596" y="785794"/>
            <a:ext cx="1877930"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a:solidFill>
                  <a:srgbClr val="002060"/>
                </a:solidFill>
                <a:latin typeface="Georgia" pitchFamily="18" charset="0"/>
                <a:cs typeface="Times New Roman" pitchFamily="18" charset="0"/>
              </a:rPr>
              <a:t> Если идти из центра города по перешейку в сторону городского сада, пройти по улице Льва Толстого, спуститься вниз к реке </a:t>
            </a:r>
            <a:r>
              <a:rPr lang="ru-RU" sz="2000" b="1" dirty="0" err="1">
                <a:solidFill>
                  <a:srgbClr val="002060"/>
                </a:solidFill>
                <a:latin typeface="Georgia" pitchFamily="18" charset="0"/>
                <a:cs typeface="Times New Roman" pitchFamily="18" charset="0"/>
              </a:rPr>
              <a:t>Вонжа</a:t>
            </a:r>
            <a:r>
              <a:rPr lang="ru-RU" sz="2000" b="1" dirty="0">
                <a:solidFill>
                  <a:srgbClr val="002060"/>
                </a:solidFill>
                <a:latin typeface="Georgia" pitchFamily="18" charset="0"/>
                <a:cs typeface="Times New Roman" pitchFamily="18" charset="0"/>
              </a:rPr>
              <a:t>, начинается улица Профинтерна. Перпендикулярно ей располагается улица, которая носит имя </a:t>
            </a:r>
            <a:r>
              <a:rPr lang="ru-RU" sz="2000" b="1" dirty="0" smtClean="0">
                <a:solidFill>
                  <a:srgbClr val="002060"/>
                </a:solidFill>
                <a:latin typeface="Georgia" pitchFamily="18" charset="0"/>
                <a:cs typeface="Times New Roman" pitchFamily="18" charset="0"/>
              </a:rPr>
              <a:t/>
            </a:r>
            <a:br>
              <a:rPr lang="ru-RU" sz="2000" b="1" dirty="0" smtClean="0">
                <a:solidFill>
                  <a:srgbClr val="002060"/>
                </a:solidFill>
                <a:latin typeface="Georgia" pitchFamily="18" charset="0"/>
                <a:cs typeface="Times New Roman" pitchFamily="18" charset="0"/>
              </a:rPr>
            </a:br>
            <a:r>
              <a:rPr lang="ru-RU" sz="2000" b="1" dirty="0" smtClean="0">
                <a:solidFill>
                  <a:srgbClr val="002060"/>
                </a:solidFill>
                <a:latin typeface="Georgia" pitchFamily="18" charset="0"/>
                <a:cs typeface="Times New Roman" pitchFamily="18" charset="0"/>
              </a:rPr>
              <a:t>Геннадия </a:t>
            </a:r>
            <a:r>
              <a:rPr lang="ru-RU" sz="2000" b="1" dirty="0">
                <a:solidFill>
                  <a:srgbClr val="002060"/>
                </a:solidFill>
                <a:latin typeface="Georgia" pitchFamily="18" charset="0"/>
                <a:cs typeface="Times New Roman" pitchFamily="18" charset="0"/>
              </a:rPr>
              <a:t>Михайловича Зайцева.</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09.JPG"/>
          <p:cNvPicPr>
            <a:picLocks noGrp="1" noChangeAspect="1"/>
          </p:cNvPicPr>
          <p:nvPr>
            <p:ph idx="1"/>
          </p:nvPr>
        </p:nvPicPr>
        <p:blipFill>
          <a:blip r:embed="rId3" cstate="email"/>
          <a:stretch>
            <a:fillRect/>
          </a:stretch>
        </p:blipFill>
        <p:spPr>
          <a:xfrm>
            <a:off x="2395035" y="2035580"/>
            <a:ext cx="6391807" cy="4393816"/>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cs typeface="Times New Roman" pitchFamily="18" charset="0"/>
              </a:rPr>
              <a:t>Геннадий Михайлович Зайцев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000232" y="1142984"/>
            <a:ext cx="6929486"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700" dirty="0">
                <a:latin typeface="Times New Roman" pitchFamily="18" charset="0"/>
                <a:cs typeface="Times New Roman" pitchFamily="18" charset="0"/>
              </a:rPr>
              <a:t>Геннадий Михайлович Зайцев – заслуженный лесовод РСФСР, лауреат Государственной премии СССР. Многие годы судьба его была связана с Кашином: здесь он окончил среднюю школу №1, отсюда в семнадцать лет ушёл добровольцем на фронт. В начале мая 1942 года Геннадий Зайцев оказался в рядах калининских партизан. Он сражался в истребительном батальоне «За Родину!», который действовал на территории Калининской и Псковской областей. 23 сентября 1942 года был тяжело ранен. Когда подлечился, некоторое время обучал подрывному делу товарищей. В мае 1943 года был назначен заместителем комиссара 6-й Калининской партизанской бригады и избран членом бюро подпольного </a:t>
            </a:r>
            <a:r>
              <a:rPr lang="ru-RU" sz="1700" dirty="0" err="1">
                <a:latin typeface="Times New Roman" pitchFamily="18" charset="0"/>
                <a:cs typeface="Times New Roman" pitchFamily="18" charset="0"/>
              </a:rPr>
              <a:t>Невельского</a:t>
            </a:r>
            <a:r>
              <a:rPr lang="ru-RU" sz="1700" dirty="0">
                <a:latin typeface="Times New Roman" pitchFamily="18" charset="0"/>
                <a:cs typeface="Times New Roman" pitchFamily="18" charset="0"/>
              </a:rPr>
              <a:t> райкома комсомола.</a:t>
            </a:r>
          </a:p>
          <a:p>
            <a:pPr marL="0">
              <a:buNone/>
            </a:pPr>
            <a:r>
              <a:rPr lang="ru-RU" sz="1700" dirty="0">
                <a:latin typeface="Times New Roman" pitchFamily="18" charset="0"/>
                <a:cs typeface="Times New Roman" pitchFamily="18" charset="0"/>
              </a:rPr>
              <a:t>11 боевых наград – таков итого войны Геннадия Михайловича Зайцева. После её окончания начал мирную трудовую деятельность в Кашинском леспромхозе. Охрана, защита, воспроизводство лесного богатства </a:t>
            </a:r>
            <a:r>
              <a:rPr lang="ru-RU" sz="1700" dirty="0" err="1">
                <a:latin typeface="Times New Roman" pitchFamily="18" charset="0"/>
                <a:cs typeface="Times New Roman" pitchFamily="18" charset="0"/>
              </a:rPr>
              <a:t>Верхневолжья</a:t>
            </a:r>
            <a:r>
              <a:rPr lang="ru-RU" sz="1700" dirty="0">
                <a:latin typeface="Times New Roman" pitchFamily="18" charset="0"/>
                <a:cs typeface="Times New Roman" pitchFamily="18" charset="0"/>
              </a:rPr>
              <a:t> стали делом его жизни. Успешно закончил Московский лесотехнический институт, прошёл все ступени служебной лестницы и с 1968 года до ухода на пенсию возглавлял областное управление лесного хозяйства. Ели, растущие перед фасадом первой школы, - это подарок Геннадия Михайловича.</a:t>
            </a:r>
          </a:p>
        </p:txBody>
      </p:sp>
      <p:pic>
        <p:nvPicPr>
          <p:cNvPr id="5" name="Рисунок 4" descr="зайцев.jpg"/>
          <p:cNvPicPr>
            <a:picLocks noChangeAspect="1"/>
          </p:cNvPicPr>
          <p:nvPr/>
        </p:nvPicPr>
        <p:blipFill>
          <a:blip r:embed="rId3" cstate="email"/>
          <a:stretch>
            <a:fillRect/>
          </a:stretch>
        </p:blipFill>
        <p:spPr>
          <a:xfrm>
            <a:off x="285719" y="1071546"/>
            <a:ext cx="1597655"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Содержимое 7" descr="112_resize.jpg"/>
          <p:cNvPicPr>
            <a:picLocks noGrp="1" noChangeAspect="1"/>
          </p:cNvPicPr>
          <p:nvPr>
            <p:ph idx="1"/>
          </p:nvPr>
        </p:nvPicPr>
        <p:blipFill>
          <a:blip r:embed="rId3" cstate="email"/>
          <a:stretch>
            <a:fillRect/>
          </a:stretch>
        </p:blipFill>
        <p:spPr>
          <a:xfrm>
            <a:off x="1895475" y="1528763"/>
            <a:ext cx="7105681" cy="5329261"/>
          </a:xfrm>
          <a:prstGeom prst="rect">
            <a:avLst/>
          </a:prstGeom>
          <a:ln>
            <a:noFill/>
          </a:ln>
          <a:effectLst>
            <a:softEdge rad="112500"/>
          </a:effectLst>
        </p:spPr>
      </p:pic>
      <p:sp>
        <p:nvSpPr>
          <p:cNvPr id="2" name="Заголовок 1"/>
          <p:cNvSpPr>
            <a:spLocks noGrp="1"/>
          </p:cNvSpPr>
          <p:nvPr>
            <p:ph type="title"/>
          </p:nvPr>
        </p:nvSpPr>
        <p:spPr>
          <a:xfrm>
            <a:off x="1785918" y="785794"/>
            <a:ext cx="7000924" cy="1643074"/>
          </a:xfrm>
        </p:spPr>
        <p:txBody>
          <a:bodyPr>
            <a:noAutofit/>
          </a:bodyPr>
          <a:lstStyle/>
          <a:p>
            <a:r>
              <a:rPr lang="ru-RU" sz="1800" b="1" dirty="0">
                <a:solidFill>
                  <a:srgbClr val="002060"/>
                </a:solidFill>
                <a:latin typeface="Georgia" pitchFamily="18" charset="0"/>
              </a:rPr>
              <a:t>Мы вновь и вновь идём по уже знакомым улицам, и опять память невидимым крылом затрагивает нас. Мы помним и будем помнить о тех, с кем связана судьба моего города, судьба моей семьи, моих друзей, знакомых, кашинцев…</a:t>
            </a:r>
            <a:br>
              <a:rPr lang="ru-RU" sz="1800" b="1" dirty="0">
                <a:solidFill>
                  <a:srgbClr val="002060"/>
                </a:solidFill>
                <a:latin typeface="Georgia" pitchFamily="18" charset="0"/>
              </a:rPr>
            </a:br>
            <a:endParaRPr lang="ru-RU" sz="1800" b="1" dirty="0">
              <a:solidFill>
                <a:srgbClr val="002060"/>
              </a:solidFill>
              <a:latin typeface="Georgia" pitchFamily="18" charset="0"/>
            </a:endParaRP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00218" y="642918"/>
            <a:ext cx="7443782" cy="1000132"/>
          </a:xfrm>
        </p:spPr>
        <p:txBody>
          <a:bodyPr>
            <a:normAutofit fontScale="90000"/>
          </a:bodyPr>
          <a:lstStyle/>
          <a:p>
            <a:r>
              <a:rPr lang="ru-RU" sz="2200" b="1" dirty="0">
                <a:solidFill>
                  <a:srgbClr val="002060"/>
                </a:solidFill>
                <a:latin typeface="Georgia" pitchFamily="18" charset="0"/>
              </a:rPr>
              <a:t>От Кашинского краеведческого музея на запад </a:t>
            </a:r>
            <a:r>
              <a:rPr lang="ru-RU" sz="2200" b="1" dirty="0" smtClean="0">
                <a:solidFill>
                  <a:srgbClr val="002060"/>
                </a:solidFill>
                <a:latin typeface="Georgia" pitchFamily="18" charset="0"/>
              </a:rPr>
              <a:t/>
            </a:r>
            <a:br>
              <a:rPr lang="ru-RU" sz="2200" b="1" dirty="0" smtClean="0">
                <a:solidFill>
                  <a:srgbClr val="002060"/>
                </a:solidFill>
                <a:latin typeface="Georgia" pitchFamily="18" charset="0"/>
              </a:rPr>
            </a:br>
            <a:r>
              <a:rPr lang="ru-RU" sz="2200" b="1" dirty="0" smtClean="0">
                <a:solidFill>
                  <a:srgbClr val="002060"/>
                </a:solidFill>
                <a:latin typeface="Georgia" pitchFamily="18" charset="0"/>
              </a:rPr>
              <a:t>идёт </a:t>
            </a:r>
            <a:r>
              <a:rPr lang="ru-RU" sz="2200" b="1" dirty="0">
                <a:solidFill>
                  <a:srgbClr val="002060"/>
                </a:solidFill>
                <a:latin typeface="Georgia" pitchFamily="18" charset="0"/>
              </a:rPr>
              <a:t>улица Героя Советского Союза </a:t>
            </a:r>
            <a:r>
              <a:rPr lang="ru-RU" sz="2200" b="1" dirty="0" smtClean="0">
                <a:solidFill>
                  <a:srgbClr val="002060"/>
                </a:solidFill>
                <a:latin typeface="Georgia" pitchFamily="18" charset="0"/>
              </a:rPr>
              <a:t/>
            </a:r>
            <a:br>
              <a:rPr lang="ru-RU" sz="2200" b="1" dirty="0" smtClean="0">
                <a:solidFill>
                  <a:srgbClr val="002060"/>
                </a:solidFill>
                <a:latin typeface="Georgia" pitchFamily="18" charset="0"/>
              </a:rPr>
            </a:br>
            <a:r>
              <a:rPr lang="ru-RU" sz="2200" b="1" dirty="0" smtClean="0">
                <a:solidFill>
                  <a:srgbClr val="002060"/>
                </a:solidFill>
                <a:latin typeface="Georgia" pitchFamily="18" charset="0"/>
              </a:rPr>
              <a:t>Ивана </a:t>
            </a:r>
            <a:r>
              <a:rPr lang="ru-RU" sz="2200" b="1" dirty="0">
                <a:solidFill>
                  <a:srgbClr val="002060"/>
                </a:solidFill>
                <a:latin typeface="Georgia" pitchFamily="18" charset="0"/>
              </a:rPr>
              <a:t>Михайловича Чистякова.</a:t>
            </a:r>
            <a:r>
              <a:rPr lang="ru-RU" dirty="0"/>
              <a:t/>
            </a:r>
            <a:br>
              <a:rPr lang="ru-RU" dirty="0"/>
            </a:br>
            <a:endParaRPr lang="ru-RU" dirty="0"/>
          </a:p>
        </p:txBody>
      </p:sp>
      <p:pic>
        <p:nvPicPr>
          <p:cNvPr id="20" name="Содержимое 19" descr="SAM_2077.JPG"/>
          <p:cNvPicPr>
            <a:picLocks noGrp="1" noChangeAspect="1"/>
          </p:cNvPicPr>
          <p:nvPr>
            <p:ph idx="1"/>
          </p:nvPr>
        </p:nvPicPr>
        <p:blipFill>
          <a:blip r:embed="rId3" cstate="email"/>
          <a:stretch>
            <a:fillRect/>
          </a:stretch>
        </p:blipFill>
        <p:spPr>
          <a:xfrm>
            <a:off x="1928794" y="1500174"/>
            <a:ext cx="6858048" cy="5143537"/>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Иван Михайлович Чистяков</a:t>
            </a:r>
            <a:endParaRPr lang="ru-RU" sz="3200" dirty="0">
              <a:solidFill>
                <a:srgbClr val="002060"/>
              </a:solidFill>
              <a:latin typeface="Georgia" pitchFamily="18" charset="0"/>
            </a:endParaRPr>
          </a:p>
        </p:txBody>
      </p:sp>
      <p:pic>
        <p:nvPicPr>
          <p:cNvPr id="6" name="Содержимое 5" descr="чистяков.jpg"/>
          <p:cNvPicPr>
            <a:picLocks noGrp="1" noChangeAspect="1"/>
          </p:cNvPicPr>
          <p:nvPr>
            <p:ph sz="half" idx="1"/>
          </p:nvPr>
        </p:nvPicPr>
        <p:blipFill>
          <a:blip r:embed="rId3"/>
          <a:stretch>
            <a:fillRect/>
          </a:stretch>
        </p:blipFill>
        <p:spPr>
          <a:xfrm>
            <a:off x="785786" y="1462885"/>
            <a:ext cx="2286016" cy="3308405"/>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142984"/>
            <a:ext cx="5286412" cy="542928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marL="0">
              <a:buNone/>
            </a:pPr>
            <a:r>
              <a:rPr lang="ru-RU" sz="3800" dirty="0" smtClean="0">
                <a:latin typeface="Times New Roman" pitchFamily="18" charset="0"/>
                <a:cs typeface="Times New Roman" pitchFamily="18" charset="0"/>
              </a:rPr>
              <a:t>Он родился в 1900 году в деревне </a:t>
            </a:r>
            <a:r>
              <a:rPr lang="ru-RU" sz="3800" dirty="0" err="1" smtClean="0">
                <a:latin typeface="Times New Roman" pitchFamily="18" charset="0"/>
                <a:cs typeface="Times New Roman" pitchFamily="18" charset="0"/>
              </a:rPr>
              <a:t>Отрубнево</a:t>
            </a:r>
            <a:r>
              <a:rPr lang="ru-RU" sz="3800" dirty="0" smtClean="0">
                <a:latin typeface="Times New Roman" pitchFamily="18" charset="0"/>
                <a:cs typeface="Times New Roman" pitchFamily="18" charset="0"/>
              </a:rPr>
              <a:t> </a:t>
            </a:r>
            <a:r>
              <a:rPr lang="ru-RU" sz="3800" dirty="0" err="1" smtClean="0">
                <a:latin typeface="Times New Roman" pitchFamily="18" charset="0"/>
                <a:cs typeface="Times New Roman" pitchFamily="18" charset="0"/>
              </a:rPr>
              <a:t>Верхнетроицкого</a:t>
            </a:r>
            <a:r>
              <a:rPr lang="ru-RU" sz="3800" dirty="0" smtClean="0">
                <a:latin typeface="Times New Roman" pitchFamily="18" charset="0"/>
                <a:cs typeface="Times New Roman" pitchFamily="18" charset="0"/>
              </a:rPr>
              <a:t> сельского совета. Восемнадцатилетним юношей добровольно вступил в Красную Армию. Сражался за власть Советов на многочисленных фронтах Гражданской войны. Самоотверженное служение Родине и военная талантливость быстро выдвинула его, как крупного военачальника.</a:t>
            </a:r>
          </a:p>
          <a:p>
            <a:pPr marL="0">
              <a:buNone/>
            </a:pPr>
            <a:r>
              <a:rPr lang="ru-RU" sz="3800" dirty="0" smtClean="0">
                <a:latin typeface="Times New Roman" pitchFamily="18" charset="0"/>
                <a:cs typeface="Times New Roman" pitchFamily="18" charset="0"/>
              </a:rPr>
              <a:t>В годы Великой Отечественной войны И. М. Чистяков командовал бригадой, дивизией, армией. Гвардейская армия под командованием генерала Чистякова сражалась под Сталинградом, на Курской дуге, освобождала Харьков и многие города Украины. Пройдя с боями свыше 12 000 километров, она покрыла себя неувядаемой славой. За умелое руководство войсками при форсировании Западной Двины 22 июля 1944 года генерал-полковнику Чистякову Ивану Михайловичу присвоено звание Героя Советского Союза.</a:t>
            </a:r>
          </a:p>
          <a:p>
            <a:pPr marL="0">
              <a:buNone/>
            </a:pPr>
            <a:r>
              <a:rPr lang="ru-RU" sz="3800" dirty="0" smtClean="0">
                <a:latin typeface="Times New Roman" pitchFamily="18" charset="0"/>
                <a:cs typeface="Times New Roman" pitchFamily="18" charset="0"/>
              </a:rPr>
              <a:t>После капитуляции фашистской Германии И. М. Чистяков принял командование армией на Дальнем Востоке и участвовал в разгроме Японии.</a:t>
            </a: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Содержимое 4" descr="SAM_2070.JPG"/>
          <p:cNvPicPr>
            <a:picLocks noGrp="1" noChangeAspect="1"/>
          </p:cNvPicPr>
          <p:nvPr>
            <p:ph idx="1"/>
          </p:nvPr>
        </p:nvPicPr>
        <p:blipFill>
          <a:blip r:embed="rId3" cstate="email"/>
          <a:stretch>
            <a:fillRect/>
          </a:stretch>
        </p:blipFill>
        <p:spPr>
          <a:xfrm>
            <a:off x="2000233" y="1410876"/>
            <a:ext cx="6786610" cy="5089958"/>
          </a:xfrm>
          <a:prstGeom prst="rect">
            <a:avLst/>
          </a:prstGeom>
          <a:ln>
            <a:noFill/>
          </a:ln>
          <a:effectLst>
            <a:softEdge rad="112500"/>
          </a:effectLst>
        </p:spPr>
      </p:pic>
      <p:sp>
        <p:nvSpPr>
          <p:cNvPr id="11" name="Заголовок 10"/>
          <p:cNvSpPr>
            <a:spLocks noGrp="1"/>
          </p:cNvSpPr>
          <p:nvPr>
            <p:ph type="title"/>
          </p:nvPr>
        </p:nvSpPr>
        <p:spPr>
          <a:xfrm>
            <a:off x="1700218" y="1214422"/>
            <a:ext cx="7443782" cy="1000132"/>
          </a:xfrm>
        </p:spPr>
        <p:txBody>
          <a:bodyPr>
            <a:normAutofit fontScale="90000"/>
          </a:bodyPr>
          <a:lstStyle/>
          <a:p>
            <a:r>
              <a:rPr lang="ru-RU" sz="2000" b="1" dirty="0">
                <a:solidFill>
                  <a:srgbClr val="002060"/>
                </a:solidFill>
                <a:latin typeface="Georgia" pitchFamily="18" charset="0"/>
              </a:rPr>
              <a:t>Если идти по улице Ленина в сторону больницы, подойдём к реке Кашинка.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На </a:t>
            </a:r>
            <a:r>
              <a:rPr lang="ru-RU" sz="2000" b="1" dirty="0">
                <a:solidFill>
                  <a:srgbClr val="002060"/>
                </a:solidFill>
                <a:latin typeface="Georgia" pitchFamily="18" charset="0"/>
              </a:rPr>
              <a:t>её правом берегу находится набережная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a:t>
            </a:r>
            <a:r>
              <a:rPr lang="ru-RU" sz="2000" b="1" dirty="0">
                <a:solidFill>
                  <a:srgbClr val="002060"/>
                </a:solidFill>
                <a:latin typeface="Georgia" pitchFamily="18" charset="0"/>
              </a:rPr>
              <a:t>Советского Союза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Демьяна </a:t>
            </a:r>
            <a:r>
              <a:rPr lang="ru-RU" sz="2000" b="1" dirty="0">
                <a:solidFill>
                  <a:srgbClr val="002060"/>
                </a:solidFill>
                <a:latin typeface="Georgia" pitchFamily="18" charset="0"/>
              </a:rPr>
              <a:t>Васильевича Кузова.</a:t>
            </a:r>
            <a:br>
              <a:rPr lang="ru-RU" sz="2000" b="1" dirty="0">
                <a:solidFill>
                  <a:srgbClr val="002060"/>
                </a:solidFill>
                <a:latin typeface="Georgia" pitchFamily="18" charset="0"/>
              </a:rPr>
            </a:br>
            <a:r>
              <a:rPr lang="ru-RU" dirty="0"/>
              <a:t/>
            </a:r>
            <a:br>
              <a:rPr lang="ru-RU" dirty="0"/>
            </a:br>
            <a:endParaRPr lang="ru-RU" dirty="0"/>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Демьян Васильевич Кузов</a:t>
            </a:r>
            <a:endParaRPr lang="ru-RU" sz="3200" dirty="0">
              <a:solidFill>
                <a:srgbClr val="002060"/>
              </a:solidFill>
              <a:latin typeface="Georgia" pitchFamily="18" charset="0"/>
            </a:endParaRPr>
          </a:p>
        </p:txBody>
      </p:sp>
      <p:pic>
        <p:nvPicPr>
          <p:cNvPr id="6" name="Содержимое 5" descr="кузов.jpg"/>
          <p:cNvPicPr>
            <a:picLocks noGrp="1" noChangeAspect="1"/>
          </p:cNvPicPr>
          <p:nvPr>
            <p:ph sz="half" idx="1"/>
          </p:nvPr>
        </p:nvPicPr>
        <p:blipFill>
          <a:blip r:embed="rId3"/>
          <a:stretch>
            <a:fillRect/>
          </a:stretch>
        </p:blipFill>
        <p:spPr>
          <a:xfrm>
            <a:off x="928663" y="1563647"/>
            <a:ext cx="2143140" cy="3333774"/>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142984"/>
            <a:ext cx="5286412" cy="521497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a:buNone/>
            </a:pPr>
            <a:r>
              <a:rPr lang="ru-RU" sz="2100" dirty="0">
                <a:latin typeface="Times New Roman" pitchFamily="18" charset="0"/>
                <a:cs typeface="Times New Roman" pitchFamily="18" charset="0"/>
              </a:rPr>
              <a:t>Родился в 1909 году в деревне </a:t>
            </a:r>
            <a:r>
              <a:rPr lang="ru-RU" sz="2100" dirty="0" err="1">
                <a:latin typeface="Times New Roman" pitchFamily="18" charset="0"/>
                <a:cs typeface="Times New Roman" pitchFamily="18" charset="0"/>
              </a:rPr>
              <a:t>Льгово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Булатовского</a:t>
            </a:r>
            <a:r>
              <a:rPr lang="ru-RU" sz="2100" dirty="0">
                <a:latin typeface="Times New Roman" pitchFamily="18" charset="0"/>
                <a:cs typeface="Times New Roman" pitchFamily="18" charset="0"/>
              </a:rPr>
              <a:t> сельского совета. Боевая биография Д. В. Кузова началась жарким летом 1941 года. Воевал под Ржевом, Сталинградом, на Днепре, участвовал в битве за Берлин.</a:t>
            </a:r>
          </a:p>
          <a:p>
            <a:pPr marL="0">
              <a:buNone/>
            </a:pPr>
            <a:r>
              <a:rPr lang="ru-RU" sz="2100" dirty="0">
                <a:latin typeface="Times New Roman" pitchFamily="18" charset="0"/>
                <a:cs typeface="Times New Roman" pitchFamily="18" charset="0"/>
              </a:rPr>
              <a:t>За годы Великой Отечественной войны Д. В. Кузов вырос от сержанта до подполковника, командира прославленного стрелкового полка. И какие бы должности он ни занимал, всегда проявлял мужество, отвагу, верность военной присяге.</a:t>
            </a:r>
          </a:p>
          <a:p>
            <a:pPr marL="0">
              <a:buNone/>
            </a:pPr>
            <a:r>
              <a:rPr lang="ru-RU" sz="2100" dirty="0">
                <a:latin typeface="Times New Roman" pitchFamily="18" charset="0"/>
                <a:cs typeface="Times New Roman" pitchFamily="18" charset="0"/>
              </a:rPr>
              <a:t>Много повидал Демьян Васильевич за годы войны. Ходил в разведку, знал и оборону, и наступление; трое суток, отбивая по 18 – 20 атак противника, держал плацдарм – маленький клочок земли на Днепре.</a:t>
            </a:r>
          </a:p>
          <a:p>
            <a:pPr marL="0">
              <a:buNone/>
            </a:pPr>
            <a:r>
              <a:rPr lang="ru-RU" sz="2100" dirty="0">
                <a:latin typeface="Times New Roman" pitchFamily="18" charset="0"/>
                <a:cs typeface="Times New Roman" pitchFamily="18" charset="0"/>
              </a:rPr>
              <a:t>Победная дорога полка пролегла от Днепра к Берлину. За успешное действие полка в боях на подступах к Берлину и овладение его восточной окраиной Демьяну Васильевичу Кузову 31 мая 1945 года было присвоено звание Героя Советского Союза.</a:t>
            </a:r>
          </a:p>
          <a:p>
            <a:pPr marL="0">
              <a:buNone/>
            </a:pPr>
            <a:r>
              <a:rPr lang="ru-RU" sz="2100" dirty="0">
                <a:latin typeface="Times New Roman" pitchFamily="18" charset="0"/>
                <a:cs typeface="Times New Roman" pitchFamily="18" charset="0"/>
              </a:rPr>
              <a:t> </a:t>
            </a: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142900"/>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smtClean="0">
                <a:solidFill>
                  <a:srgbClr val="002060"/>
                </a:solidFill>
                <a:latin typeface="Georgia" pitchFamily="18" charset="0"/>
              </a:rPr>
              <a:t>Напротив набережной Д. В. Кузова,</a:t>
            </a:r>
            <a:r>
              <a:rPr lang="ru-RU" sz="2000" dirty="0" smtClean="0"/>
              <a:t> </a:t>
            </a:r>
            <a:r>
              <a:rPr lang="ru-RU" dirty="0" smtClean="0"/>
              <a:t/>
            </a:r>
            <a:br>
              <a:rPr lang="ru-RU" dirty="0" smtClean="0"/>
            </a:br>
            <a:r>
              <a:rPr lang="ru-RU" sz="2000" b="1" dirty="0" smtClean="0">
                <a:solidFill>
                  <a:srgbClr val="002060"/>
                </a:solidFill>
                <a:latin typeface="Georgia" pitchFamily="18" charset="0"/>
              </a:rPr>
              <a:t>на левом берегу реки Кашинки, находится набережная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Советского Союза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Анатолия Ефимовича Угловского.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8" name="Содержимое 7" descr="SAM_2075.JPG"/>
          <p:cNvPicPr>
            <a:picLocks noGrp="1" noChangeAspect="1"/>
          </p:cNvPicPr>
          <p:nvPr>
            <p:ph idx="1"/>
          </p:nvPr>
        </p:nvPicPr>
        <p:blipFill>
          <a:blip r:embed="rId3" cstate="email"/>
          <a:stretch>
            <a:fillRect/>
          </a:stretch>
        </p:blipFill>
        <p:spPr>
          <a:xfrm>
            <a:off x="2214546" y="1714488"/>
            <a:ext cx="6298696" cy="4724022"/>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Анатолий Ефимович </a:t>
            </a:r>
            <a:r>
              <a:rPr lang="ru-RU" sz="3200" dirty="0" err="1" smtClean="0">
                <a:solidFill>
                  <a:srgbClr val="002060"/>
                </a:solidFill>
                <a:latin typeface="Georgia" pitchFamily="18" charset="0"/>
              </a:rPr>
              <a:t>Угловский</a:t>
            </a:r>
            <a:endParaRPr lang="ru-RU" sz="3200" dirty="0">
              <a:solidFill>
                <a:srgbClr val="002060"/>
              </a:solidFill>
              <a:latin typeface="Georgia" pitchFamily="18" charset="0"/>
            </a:endParaRPr>
          </a:p>
        </p:txBody>
      </p:sp>
      <p:sp>
        <p:nvSpPr>
          <p:cNvPr id="5" name="Содержимое 4"/>
          <p:cNvSpPr>
            <a:spLocks noGrp="1"/>
          </p:cNvSpPr>
          <p:nvPr>
            <p:ph sz="half" idx="2"/>
          </p:nvPr>
        </p:nvSpPr>
        <p:spPr>
          <a:xfrm>
            <a:off x="3428992" y="1142984"/>
            <a:ext cx="5286412" cy="521497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a:buNone/>
            </a:pPr>
            <a:r>
              <a:rPr lang="ru-RU" sz="1900" dirty="0">
                <a:latin typeface="Times New Roman" pitchFamily="18" charset="0"/>
                <a:cs typeface="Times New Roman" pitchFamily="18" charset="0"/>
              </a:rPr>
              <a:t>В центральном музее Вооружённых сил хранится картина, на которой запечатлён солдат в полушубке, шагнувший с гранатой в руке навстречу фашистскому танку. Картина называется «Подвиг Анатолия Угловского». Именно так в критическую минуту боя 20 декабря 1943 года поднялся Анатолий </a:t>
            </a:r>
            <a:r>
              <a:rPr lang="ru-RU" sz="1900" dirty="0" err="1">
                <a:latin typeface="Times New Roman" pitchFamily="18" charset="0"/>
                <a:cs typeface="Times New Roman" pitchFamily="18" charset="0"/>
              </a:rPr>
              <a:t>Угловский</a:t>
            </a:r>
            <a:r>
              <a:rPr lang="ru-RU" sz="1900" dirty="0">
                <a:latin typeface="Times New Roman" pitchFamily="18" charset="0"/>
                <a:cs typeface="Times New Roman" pitchFamily="18" charset="0"/>
              </a:rPr>
              <a:t> навстречу «тигру». Начался невиданный поединок человека со стальным чудовищем. Две гранаты отважного бронебойщика остановили фашистский танк. Но герой погиб. Уже после боя на чёрной броне подбитого Угловским танка однополчане героя написали: «Ты будешь вечно стоять здесь, стальное чудовище». Двадцатилетний юноша совершил подвиг на шоссе </a:t>
            </a:r>
            <a:r>
              <a:rPr lang="ru-RU" sz="1900" dirty="0" err="1">
                <a:latin typeface="Times New Roman" pitchFamily="18" charset="0"/>
                <a:cs typeface="Times New Roman" pitchFamily="18" charset="0"/>
              </a:rPr>
              <a:t>Сурож</a:t>
            </a:r>
            <a:r>
              <a:rPr lang="ru-RU" sz="1900" dirty="0">
                <a:latin typeface="Times New Roman" pitchFamily="18" charset="0"/>
                <a:cs typeface="Times New Roman" pitchFamily="18" charset="0"/>
              </a:rPr>
              <a:t> – Витебск. Это стоило ему жизни, и звание Героя Советского Союза присвоено посмертно. Имя Анатолия Ефимовича Угловского навечно занесено в списки части, где он служил. В селе </a:t>
            </a:r>
            <a:r>
              <a:rPr lang="ru-RU" sz="1900" dirty="0" err="1">
                <a:latin typeface="Times New Roman" pitchFamily="18" charset="0"/>
                <a:cs typeface="Times New Roman" pitchFamily="18" charset="0"/>
              </a:rPr>
              <a:t>Вымно</a:t>
            </a:r>
            <a:r>
              <a:rPr lang="ru-RU" sz="1900" dirty="0">
                <a:latin typeface="Times New Roman" pitchFamily="18" charset="0"/>
                <a:cs typeface="Times New Roman" pitchFamily="18" charset="0"/>
              </a:rPr>
              <a:t> в Белоруссии, где герой совершил подвиг, ему установлен памятник.</a:t>
            </a:r>
          </a:p>
          <a:p>
            <a:pPr marL="0">
              <a:buNone/>
            </a:pPr>
            <a:endParaRPr lang="ru-RU" sz="2100" dirty="0">
              <a:latin typeface="Times New Roman" pitchFamily="18" charset="0"/>
              <a:cs typeface="Times New Roman" pitchFamily="18" charset="0"/>
            </a:endParaRPr>
          </a:p>
          <a:p>
            <a:pPr marL="0">
              <a:buNone/>
            </a:pPr>
            <a:endParaRPr lang="ru-RU" dirty="0" smtClean="0"/>
          </a:p>
          <a:p>
            <a:pPr marL="0">
              <a:buNone/>
            </a:pPr>
            <a:endParaRPr lang="ru-RU" dirty="0"/>
          </a:p>
        </p:txBody>
      </p:sp>
      <p:pic>
        <p:nvPicPr>
          <p:cNvPr id="6" name="Рисунок 5" descr="картина угловский.jpg"/>
          <p:cNvPicPr>
            <a:picLocks noChangeAspect="1"/>
          </p:cNvPicPr>
          <p:nvPr/>
        </p:nvPicPr>
        <p:blipFill>
          <a:blip r:embed="rId3"/>
          <a:stretch>
            <a:fillRect/>
          </a:stretch>
        </p:blipFill>
        <p:spPr>
          <a:xfrm>
            <a:off x="571471" y="1643050"/>
            <a:ext cx="2301891" cy="32147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Анатолий Ефимович </a:t>
            </a:r>
            <a:r>
              <a:rPr lang="ru-RU" sz="3200" dirty="0" err="1" smtClean="0">
                <a:solidFill>
                  <a:srgbClr val="002060"/>
                </a:solidFill>
                <a:latin typeface="Georgia" pitchFamily="18" charset="0"/>
              </a:rPr>
              <a:t>Угловский</a:t>
            </a:r>
            <a:endParaRPr lang="ru-RU" sz="3200" dirty="0">
              <a:solidFill>
                <a:srgbClr val="002060"/>
              </a:solidFill>
              <a:latin typeface="Georgia" pitchFamily="18" charset="0"/>
            </a:endParaRPr>
          </a:p>
        </p:txBody>
      </p:sp>
      <p:pic>
        <p:nvPicPr>
          <p:cNvPr id="6" name="Содержимое 5" descr="угловский -2.jpg"/>
          <p:cNvPicPr>
            <a:picLocks noGrp="1" noChangeAspect="1"/>
          </p:cNvPicPr>
          <p:nvPr>
            <p:ph sz="half" idx="1"/>
          </p:nvPr>
        </p:nvPicPr>
        <p:blipFill>
          <a:blip r:embed="rId3">
            <a:lum bright="-10000"/>
          </a:blip>
          <a:stretch>
            <a:fillRect/>
          </a:stretch>
        </p:blipFill>
        <p:spPr>
          <a:xfrm>
            <a:off x="785786" y="1785926"/>
            <a:ext cx="2327949" cy="3000395"/>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428736"/>
            <a:ext cx="5286412" cy="4572032"/>
          </a:xfrm>
        </p:spPr>
        <p:style>
          <a:lnRef idx="1">
            <a:schemeClr val="accent2"/>
          </a:lnRef>
          <a:fillRef idx="2">
            <a:schemeClr val="accent2"/>
          </a:fillRef>
          <a:effectRef idx="1">
            <a:schemeClr val="accent2"/>
          </a:effectRef>
          <a:fontRef idx="minor">
            <a:schemeClr val="dk1"/>
          </a:fontRef>
        </p:style>
        <p:txBody>
          <a:bodyPr>
            <a:normAutofit/>
          </a:bodyPr>
          <a:lstStyle/>
          <a:p>
            <a:pPr marL="0">
              <a:buNone/>
            </a:pPr>
            <a:r>
              <a:rPr lang="ru-RU" sz="1800" dirty="0">
                <a:latin typeface="Times New Roman" pitchFamily="18" charset="0"/>
                <a:cs typeface="Times New Roman" pitchFamily="18" charset="0"/>
              </a:rPr>
              <a:t>В городе Кашине знают и помнят Анатолия Угловского, уроженца деревни </a:t>
            </a:r>
            <a:r>
              <a:rPr lang="ru-RU" sz="1800" dirty="0" err="1">
                <a:latin typeface="Times New Roman" pitchFamily="18" charset="0"/>
                <a:cs typeface="Times New Roman" pitchFamily="18" charset="0"/>
              </a:rPr>
              <a:t>Лужевица</a:t>
            </a:r>
            <a:r>
              <a:rPr lang="ru-RU" sz="1800" dirty="0">
                <a:latin typeface="Times New Roman" pitchFamily="18" charset="0"/>
                <a:cs typeface="Times New Roman" pitchFamily="18" charset="0"/>
              </a:rPr>
              <a:t> Великоустюгского района Вологодской области. После окончания Великоустюгского ремесленного училища в апреле 1942 года он работал в узле связи нашего города. Отсюда ушёл на фронт. И шагнул в бессмертие… На здании узла связи установлена мемориальная доска, а исполком городского совета, рассмотрев ходатайства общественности, 12 февраля 1965 года решил: «Для увековечивания памяти Героя Советского Союза Анатолия Ефимовича Угловского, погибшего в годы Великой Отечественной войны, переименовать набережную </a:t>
            </a:r>
            <a:r>
              <a:rPr lang="ru-RU" sz="1800" dirty="0" err="1">
                <a:latin typeface="Times New Roman" pitchFamily="18" charset="0"/>
                <a:cs typeface="Times New Roman" pitchFamily="18" charset="0"/>
              </a:rPr>
              <a:t>Крапивинскую</a:t>
            </a:r>
            <a:r>
              <a:rPr lang="ru-RU" sz="1800" dirty="0">
                <a:latin typeface="Times New Roman" pitchFamily="18" charset="0"/>
                <a:cs typeface="Times New Roman" pitchFamily="18" charset="0"/>
              </a:rPr>
              <a:t> в набережную Анатолия Угловского».</a:t>
            </a:r>
          </a:p>
          <a:p>
            <a:pPr marL="0">
              <a:buNone/>
            </a:pPr>
            <a:endParaRPr lang="ru-RU" sz="2100" dirty="0">
              <a:latin typeface="Times New Roman" pitchFamily="18" charset="0"/>
              <a:cs typeface="Times New Roman" pitchFamily="18" charset="0"/>
            </a:endParaRP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1884</Words>
  <Application>Microsoft Office PowerPoint</Application>
  <PresentationFormat>Экран (4:3)</PresentationFormat>
  <Paragraphs>62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Улицы города память хранят …</vt:lpstr>
      <vt:lpstr>Слайд 2</vt:lpstr>
      <vt:lpstr>От Кашинского краеведческого музея на запад  идёт улица Героя Советского Союза  Ивана Михайловича Чистякова. </vt:lpstr>
      <vt:lpstr>Иван Михайлович Чистяков</vt:lpstr>
      <vt:lpstr>Если идти по улице Ленина в сторону больницы, подойдём к реке Кашинка.  На её правом берегу находится набережная  Героя Советского Союза  Демьяна Васильевича Кузова.  </vt:lpstr>
      <vt:lpstr>Демьян Васильевич Кузов</vt:lpstr>
      <vt:lpstr>   Напротив набережной Д. В. Кузова,  на левом берегу реки Кашинки, находится набережная  Героя Советского Союза  Анатолия Ефимовича Угловского.  </vt:lpstr>
      <vt:lpstr>Анатолий Ефимович Угловский</vt:lpstr>
      <vt:lpstr>Анатолий Ефимович Угловский</vt:lpstr>
      <vt:lpstr>   Если идти в центр города по улице Карла Маркса и пройти мост через реку Кашинка, слева от моста находится набережная Михаила Ушакова. .  </vt:lpstr>
      <vt:lpstr>   Михаил Ушаков  </vt:lpstr>
      <vt:lpstr>   Из центра города через Первомайский мост по улице Тургенева мимо церкви Фрола и Лавра придём на улицу Серафимы Корольковой. А вторая улица, которая располагается перпендикулярно ей, носит имя Нины Барсуковой. За пожарной частью города находится площадь Александры Петровой.  </vt:lpstr>
      <vt:lpstr>Слайд 13</vt:lpstr>
      <vt:lpstr>Слайд 14</vt:lpstr>
      <vt:lpstr>   Первая улица, которая располагается перпендикулярно улице Серафимы Корольковой, носит имя  Героя Советского Союза Ивана Арсеньевича Самойлова.    </vt:lpstr>
      <vt:lpstr>   Иван Арсеньевич Самойлов   </vt:lpstr>
      <vt:lpstr>   Идем по улице Серафимы Корольковой. Предпоследняя улица, которая располагается перпендикулярно ей и выходит на берег реки Кашинка носит имя  Героя Советского Союза Васильева.    </vt:lpstr>
      <vt:lpstr>   Герой Советского Союза Васильев  Сергей Николаевич  </vt:lpstr>
      <vt:lpstr>   От Кашинского аграрного техникума начинается улица Ины Константиновой     </vt:lpstr>
      <vt:lpstr>   Ина Константинова  </vt:lpstr>
      <vt:lpstr>   В северной части города находится небольшая улица, названная в честь Героя Советского Союза  Петра Георгиевича Сгибнева.  </vt:lpstr>
      <vt:lpstr>   Петр Георгиевич Сгибнев </vt:lpstr>
      <vt:lpstr>     Если идти из центра города по перешейку в сторону городского сада, пройти по улице Льва Толстого, спуститься вниз к реке Вонжа, начинается улица Профинтерна. Перпендикулярно ей располагается улица, которая носит имя  Геннадия Михайловича Зайцева.  </vt:lpstr>
      <vt:lpstr>   Геннадий Михайлович Зайцев  </vt:lpstr>
      <vt:lpstr>Мы вновь и вновь идём по уже знакомым улицам, и опять память невидимым крылом затрагивает нас. Мы помним и будем помнить о тех, с кем связана судьба моего города, судьба моей семьи, моих друзей, знакомых, кашинцев…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Администратор</cp:lastModifiedBy>
  <cp:revision>21</cp:revision>
  <dcterms:created xsi:type="dcterms:W3CDTF">2014-09-28T06:51:41Z</dcterms:created>
  <dcterms:modified xsi:type="dcterms:W3CDTF">2014-12-02T07:43:30Z</dcterms:modified>
</cp:coreProperties>
</file>