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46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92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7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2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5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0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4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BA6A-DDB3-465A-9770-4895D0DA6CC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C87F2D-07B8-4F11-B749-03170A4D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A4C75-1CF9-48B1-9452-A217EEFF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" y="0"/>
            <a:ext cx="12049386" cy="677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endPos="650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1F0BF-9EDD-4E64-82C2-98079C90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816" y="5451849"/>
            <a:ext cx="11616314" cy="12087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Педагог дополнительного образования МУ ДО «ЦДОД № 9»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Нехорошев Степан Александрович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8E545-448A-4FDD-BCAF-6F40FD92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16" y="197404"/>
            <a:ext cx="11716982" cy="3636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6600CC"/>
                </a:solidFill>
                <a:latin typeface="Georgia" panose="02040502050405020303" pitchFamily="18" charset="0"/>
              </a:rPr>
              <a:t>Критерии оценки </a:t>
            </a:r>
            <a:br>
              <a:rPr lang="ru-RU" sz="4000" b="1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6600CC"/>
                </a:solidFill>
                <a:latin typeface="Georgia" panose="02040502050405020303" pitchFamily="18" charset="0"/>
              </a:rPr>
              <a:t>дополнительной общеобразовательной программы – дополнительной общеобразовательной программы </a:t>
            </a:r>
            <a:br>
              <a:rPr lang="ru-RU" sz="4000" b="1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6600CC"/>
                </a:solidFill>
                <a:latin typeface="Georgia" panose="02040502050405020303" pitchFamily="18" charset="0"/>
              </a:rPr>
              <a:t>«Футбольный мяч», результативность и качество ее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17128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D5E94-E8CB-46CA-BE11-C9030793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" y="-1"/>
            <a:ext cx="11973886" cy="182041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Дополнительная общеобразовательная программа – дополнительная общеразвивающая программа </a:t>
            </a:r>
            <a:br>
              <a:rPr lang="ru-RU" sz="3200" dirty="0">
                <a:latin typeface="Georgia" panose="02040502050405020303" pitchFamily="18" charset="0"/>
              </a:rPr>
            </a:br>
            <a:r>
              <a:rPr lang="ru-RU" sz="3200" dirty="0">
                <a:latin typeface="Georgia" panose="02040502050405020303" pitchFamily="18" charset="0"/>
              </a:rPr>
              <a:t>«Футбольный мяч»</a:t>
            </a:r>
            <a:endParaRPr lang="ru-RU" sz="3100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8264A-3013-4673-AE3B-672D03BA4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455" y="1713452"/>
            <a:ext cx="10440099" cy="15855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Направленность: физкультурно-спортивная;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Срок реализации – 1 год;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Возраст обучающихся - 8-10 лет.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E8CF8C-1AEF-4169-81DB-E8EDC1F4A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114" y="3106024"/>
            <a:ext cx="11973886" cy="3751976"/>
          </a:xfrm>
        </p:spPr>
        <p:txBody>
          <a:bodyPr>
            <a:noAutofit/>
          </a:bodyPr>
          <a:lstStyle/>
          <a:p>
            <a:pPr marL="400050" lvl="1" indent="0" algn="just">
              <a:buNone/>
              <a:tabLst>
                <a:tab pos="4229100" algn="l"/>
                <a:tab pos="4343400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Мини футбол, как вид спорта, активно способствует оздоровлению и закаливанию организма, благоприятно сказывается на деятельность органов дыхания и кровообращения, опорно-двигательного аппарата и центральной нервной системы. </a:t>
            </a:r>
          </a:p>
          <a:p>
            <a:pPr marL="400050" lvl="1" indent="0" algn="just">
              <a:buNone/>
              <a:tabLst>
                <a:tab pos="4229100" algn="l"/>
                <a:tab pos="4343400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Эта игра способствует воспитанию у учащихся ряда  физических качеств: быстроты, ловкости, силы, выносливости, гибкости, а также вырабатывает такие необходимые для современного человека свойства личности, как смелость, решительность, мужество, чувство товарищества и коллективизма, дисциплинированность, выдержку и самообладание.</a:t>
            </a:r>
            <a:r>
              <a:rPr lang="ru-RU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marL="400050" lvl="1" indent="0" algn="just">
              <a:buNone/>
              <a:tabLst>
                <a:tab pos="4229100" algn="l"/>
                <a:tab pos="4343400" algn="l"/>
              </a:tabLst>
            </a:pPr>
            <a:endParaRPr lang="ru-RU" b="1" dirty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4229100" algn="l"/>
                <a:tab pos="434340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Особое внимание в данной программе уделяется общему оздоровлению детского организма, </a:t>
            </a:r>
          </a:p>
          <a:p>
            <a:pPr marL="0" indent="0" algn="ctr">
              <a:buNone/>
              <a:tabLst>
                <a:tab pos="4229100" algn="l"/>
                <a:tab pos="4343400" algn="l"/>
              </a:tabLst>
            </a:pP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</a:t>
            </a:r>
            <a:r>
              <a:rPr lang="ru-RU" sz="18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ерез изучение первых навыков игры в мини-футбол. </a:t>
            </a:r>
          </a:p>
        </p:txBody>
      </p:sp>
    </p:spTree>
    <p:extLst>
      <p:ext uri="{BB962C8B-B14F-4D97-AF65-F5344CB8AC3E}">
        <p14:creationId xmlns:p14="http://schemas.microsoft.com/office/powerpoint/2010/main" val="23899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F59-DC77-43F2-B938-53903693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0"/>
            <a:ext cx="11999053" cy="729842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Цели и задачи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3EDC9-9D7A-4E4C-86AC-39B8ADF7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275127"/>
            <a:ext cx="11999053" cy="55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Georgia" panose="02040502050405020303" pitchFamily="18" charset="0"/>
              </a:rPr>
              <a:t>Цель</a:t>
            </a:r>
            <a:r>
              <a:rPr lang="en-US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программы</a:t>
            </a:r>
            <a:r>
              <a:rPr lang="en-US" sz="2800" b="1" dirty="0">
                <a:latin typeface="Georgia" panose="02040502050405020303" pitchFamily="18" charset="0"/>
              </a:rPr>
              <a:t> - </a:t>
            </a:r>
            <a:r>
              <a:rPr lang="ru-RU" sz="2800" dirty="0">
                <a:latin typeface="Georgia" panose="02040502050405020303" pitchFamily="18" charset="0"/>
              </a:rPr>
              <a:t>освоение основных технико-тактических действий, роли игрока в соответствии со своими возможностями и мотивацией, а также определение роли мини-футбола в своем ближайшем будущем. </a:t>
            </a:r>
          </a:p>
          <a:p>
            <a:pPr marL="0" indent="0">
              <a:buNone/>
            </a:pPr>
            <a:r>
              <a:rPr lang="ru-RU" sz="2800" b="1" dirty="0">
                <a:latin typeface="Georgia" panose="02040502050405020303" pitchFamily="18" charset="0"/>
              </a:rPr>
              <a:t>Основные задачи:</a:t>
            </a:r>
          </a:p>
          <a:p>
            <a:pPr>
              <a:buFontTx/>
              <a:buChar char="-"/>
            </a:pPr>
            <a:r>
              <a:rPr lang="ru-RU" sz="2800" dirty="0">
                <a:latin typeface="Georgia" panose="02040502050405020303" pitchFamily="18" charset="0"/>
              </a:rPr>
              <a:t>ознакомить с базовыми знаниями об игре в мини футбол;</a:t>
            </a:r>
          </a:p>
          <a:p>
            <a:pPr>
              <a:buFontTx/>
              <a:buChar char="-"/>
            </a:pPr>
            <a:r>
              <a:rPr lang="ru-RU" sz="2800" dirty="0">
                <a:latin typeface="Georgia" panose="02040502050405020303" pitchFamily="18" charset="0"/>
              </a:rPr>
              <a:t>научить основным приёмам техники и тактики игры в мини-футбол; </a:t>
            </a:r>
          </a:p>
          <a:p>
            <a:pPr>
              <a:buFontTx/>
              <a:buChar char="-"/>
            </a:pPr>
            <a:r>
              <a:rPr lang="ru-RU" sz="2800" dirty="0">
                <a:latin typeface="Georgia" panose="02040502050405020303" pitchFamily="18" charset="0"/>
              </a:rPr>
              <a:t>научить осознанному поведению в коллективе и обществе;</a:t>
            </a:r>
          </a:p>
          <a:p>
            <a:pPr marL="0" indent="0">
              <a:buNone/>
            </a:pPr>
            <a:r>
              <a:rPr lang="ru-RU" sz="2800" dirty="0">
                <a:latin typeface="Georgia" panose="02040502050405020303" pitchFamily="18" charset="0"/>
              </a:rPr>
              <a:t>-   формировать наблюдательность, умение применять полученные навыки и оценивать свои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98429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431BC-95ED-4592-AA4E-0FE99B8C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7" y="0"/>
            <a:ext cx="11990664" cy="763398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Ожидаемые результаты: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60734-2499-4A65-8E73-AB133F69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266738"/>
            <a:ext cx="11915163" cy="52512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Личностные: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положительный стимул и познавательный интерес к спорту, в частности к мини-футболу;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интерес к посещению спортивных состязаний;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мотивированный подход к применению полученных теоретических и практических знаний в других сферах  жизни;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личностный рост относительно себя «прошлого и настоящего».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Предметные: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приобретение знаний об основах техники и тактики футбола;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освоение технически грамотного выполнения физических упражнений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57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780C0-6DA4-4B8C-A51C-4D9479E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6" y="246186"/>
            <a:ext cx="12040174" cy="9953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Показатели результативности ДОП- ДОП 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«Футбольный мяч»: </a:t>
            </a:r>
            <a:br>
              <a:rPr lang="ru-RU" dirty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37404"/>
              </p:ext>
            </p:extLst>
          </p:nvPr>
        </p:nvGraphicFramePr>
        <p:xfrm>
          <a:off x="151824" y="1778328"/>
          <a:ext cx="12040175" cy="121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093"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3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Внутриучрежденческий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3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2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3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3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anose="02040502050405020303" pitchFamily="18" charset="0"/>
                        </a:rPr>
                        <a:t>Муниципальный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</a:rPr>
                        <a:t> уровень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1 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2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1 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03D5D6-148F-4F52-97E0-7774C169C7AE}"/>
              </a:ext>
            </a:extLst>
          </p:cNvPr>
          <p:cNvSpPr txBox="1"/>
          <p:nvPr/>
        </p:nvSpPr>
        <p:spPr>
          <a:xfrm>
            <a:off x="151825" y="1365283"/>
            <a:ext cx="1204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Georgia" panose="02040502050405020303" pitchFamily="18" charset="0"/>
              </a:rPr>
              <a:t>Уровень участия учащихся в мероприятиях различного уровня</a:t>
            </a:r>
            <a:r>
              <a:rPr lang="ru-RU" sz="1800" dirty="0"/>
              <a:t>	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4A753-EC23-4765-AAE0-032436996FF1}"/>
              </a:ext>
            </a:extLst>
          </p:cNvPr>
          <p:cNvSpPr txBox="1"/>
          <p:nvPr/>
        </p:nvSpPr>
        <p:spPr>
          <a:xfrm>
            <a:off x="151823" y="3175557"/>
            <a:ext cx="1204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Сохранность контингента и освоение программы</a:t>
            </a: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EF156A54-0E52-404B-9D5A-A5081F4C3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38722"/>
              </p:ext>
            </p:extLst>
          </p:nvPr>
        </p:nvGraphicFramePr>
        <p:xfrm>
          <a:off x="151824" y="3607646"/>
          <a:ext cx="1204017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044">
                  <a:extLst>
                    <a:ext uri="{9D8B030D-6E8A-4147-A177-3AD203B41FA5}">
                      <a16:colId xmlns:a16="http://schemas.microsoft.com/office/drawing/2014/main" val="870432748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3774855347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219792393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2614015251"/>
                    </a:ext>
                  </a:extLst>
                </a:gridCol>
              </a:tblGrid>
              <a:tr h="2877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Кол-во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Кол-во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Сохранность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2018-2019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2019-2020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694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5F443BA-E599-473C-B3E6-18DAF9009A67}"/>
              </a:ext>
            </a:extLst>
          </p:cNvPr>
          <p:cNvSpPr txBox="1"/>
          <p:nvPr/>
        </p:nvSpPr>
        <p:spPr>
          <a:xfrm>
            <a:off x="151827" y="4945309"/>
            <a:ext cx="12040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Georgia" panose="02040502050405020303" pitchFamily="18" charset="0"/>
              </a:rPr>
              <a:t>Уровень учебных достижений</a:t>
            </a:r>
          </a:p>
        </p:txBody>
      </p:sp>
      <p:graphicFrame>
        <p:nvGraphicFramePr>
          <p:cNvPr id="18" name="Таблица 15">
            <a:extLst>
              <a:ext uri="{FF2B5EF4-FFF2-40B4-BE49-F238E27FC236}">
                <a16:creationId xmlns:a16="http://schemas.microsoft.com/office/drawing/2014/main" id="{97E86A5E-8670-4CFD-9321-7BB33B486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129156"/>
              </p:ext>
            </p:extLst>
          </p:nvPr>
        </p:nvGraphicFramePr>
        <p:xfrm>
          <a:off x="151824" y="5314641"/>
          <a:ext cx="120401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044">
                  <a:extLst>
                    <a:ext uri="{9D8B030D-6E8A-4147-A177-3AD203B41FA5}">
                      <a16:colId xmlns:a16="http://schemas.microsoft.com/office/drawing/2014/main" val="870432748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3774855347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219792393"/>
                    </a:ext>
                  </a:extLst>
                </a:gridCol>
                <a:gridCol w="3010044">
                  <a:extLst>
                    <a:ext uri="{9D8B030D-6E8A-4147-A177-3AD203B41FA5}">
                      <a16:colId xmlns:a16="http://schemas.microsoft.com/office/drawing/2014/main" val="2614015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Средний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Низкий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2018-2019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2019-2020 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85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5B7BDDE-C901-4A91-93FD-EB8675D6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1853967"/>
            <a:ext cx="11948720" cy="47397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Удовлетворённость учащимися и их родителями качеством образовательной деятельности составил 100%;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Общий уровень мотивированности к продолжению занятием спортом у учащихся составил 100%;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Общее количество выпускников по окончании учебного года по программе «Футбольный мяч», перешедших на следующую ступень обучения по дополнительной общеобразовательной программе – дополнительной общеразвивающей программе   «Футбольный матч» составил 100%.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204106-3FC8-4289-BEDF-1F456BCC6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280" y="204438"/>
            <a:ext cx="119487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Уровень физической подготовленности, преемственности и воспитанности образования учащихся: </a:t>
            </a:r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83796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</TotalTime>
  <Words>451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Georgia</vt:lpstr>
      <vt:lpstr>Wingdings 3</vt:lpstr>
      <vt:lpstr>Легкий дым</vt:lpstr>
      <vt:lpstr>Критерии оценки  дополнительной общеобразовательной программы – дополнительной общеобразовательной программы  «Футбольный мяч», результативность и качество ее реализации</vt:lpstr>
      <vt:lpstr>Дополнительная общеобразовательная программа – дополнительная общеразвивающая программа  «Футбольный мяч»</vt:lpstr>
      <vt:lpstr>Цели и задачи программы:</vt:lpstr>
      <vt:lpstr>Ожидаемые результаты: </vt:lpstr>
      <vt:lpstr>Показатели результативности ДОП- ДОП  «Футбольный мяч»:  </vt:lpstr>
      <vt:lpstr>Уровень физической подготовленности, преемственности и воспитанности образования учащихся: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Татьяна Калимова</cp:lastModifiedBy>
  <cp:revision>24</cp:revision>
  <dcterms:created xsi:type="dcterms:W3CDTF">2020-12-09T12:25:09Z</dcterms:created>
  <dcterms:modified xsi:type="dcterms:W3CDTF">2020-12-10T16:07:58Z</dcterms:modified>
</cp:coreProperties>
</file>