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2.jpg" ContentType="image/unknown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sldIdLst>
    <p:sldId id="264" r:id="rId2"/>
    <p:sldId id="263" r:id="rId3"/>
    <p:sldId id="258" r:id="rId4"/>
    <p:sldId id="265" r:id="rId5"/>
    <p:sldId id="260" r:id="rId6"/>
    <p:sldId id="26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  <a:srgbClr val="660066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6D1AD1-5D5C-D100-BC62-6BDC97174C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38E7E87-C9DE-F42D-777D-A992603EB2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D85D8AE-4AFD-239D-37F4-570913033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EBA6A-DDB3-465A-9770-4895D0DA6CC7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44BC415-0172-BCCD-6DC3-B1DD56974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41A5509-F531-D12F-F0A9-525CD7E45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7F2D-07B8-4F11-B749-03170A4D8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57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71498C-ED5B-15C1-5930-87DDA302C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A65FE7B-5692-7668-C561-2FEA9835A1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2586AB3-FB1B-4D86-186C-0B87CA03F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EBA6A-DDB3-465A-9770-4895D0DA6CC7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92E5814-26B4-1B07-DECA-ABBC484FA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DA6946-3156-8A72-7862-D0852DF9A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7F2D-07B8-4F11-B749-03170A4D8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1949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1C40FED-E2D7-0180-FAC6-983074C34A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8D4E2D9-4328-3E1A-5573-1F1611CB56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C1643E-3D43-E75E-D927-37484BD4D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EBA6A-DDB3-465A-9770-4895D0DA6CC7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FE0211-6F21-F1C4-7B8A-5F19C6DDB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B710A13-8F8F-3E2D-87D9-5411D5032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7F2D-07B8-4F11-B749-03170A4D8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1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26D2CC-A96F-0745-CC8F-7C19BDF51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C7BF30-DD9E-EB8E-882C-7CDD52E8D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8DBF5A-870B-12EC-56B7-191320C71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EBA6A-DDB3-465A-9770-4895D0DA6CC7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7D4C39-0B87-0A76-6C06-FF4E5B723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96FA14F-4C1B-D08D-B12C-95AB749EF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7F2D-07B8-4F11-B749-03170A4D8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516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DEB260-DA06-C0BB-57BE-02DA035EF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729FE51-3E6F-190D-4C36-BB0A6E3ED2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AA72E0-B0E9-467F-8272-3C85A62F9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EBA6A-DDB3-465A-9770-4895D0DA6CC7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5891AA6-C91F-6ECE-2D08-8A50B2D78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7725769-11C4-FF52-023D-71E490AC8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7F2D-07B8-4F11-B749-03170A4D8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667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A4D047-D069-EBB9-4E7D-E5E61F38E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335285-B6C4-8827-6993-6BBE2CDC0D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16B3539-EDC7-C30B-9E1C-04DE42D1E8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6990023-CDC5-3E83-C51B-4FC457F20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EBA6A-DDB3-465A-9770-4895D0DA6CC7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1361055-E5D4-EA9A-12EE-50153B9B4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C54FB1B-5CF9-0CA4-5C6C-B38C45330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7F2D-07B8-4F11-B749-03170A4D8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229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C8E6D2-A4E1-2D44-8B41-540AEFFEC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F62D607-5728-C6F6-7291-6779B6A0AA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66F8676-7E72-E647-6675-F8B26621E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14B18CB-BFC6-4FF8-264B-867A9C9FC4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47B486A-8A9D-1B47-F4F1-AE3DF2AF93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EA7FEFA-C22C-617B-5EB2-52DDDBCFC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EBA6A-DDB3-465A-9770-4895D0DA6CC7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6AFB7F3-DEEC-AD03-A1B1-9A9D8667B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27AC57C-93BD-E2D2-39A5-80581B9CF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7F2D-07B8-4F11-B749-03170A4D8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578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5CE8AA-DDBC-3B2A-793C-AB7F6675C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6847F78-DA00-9F01-816C-10BCA68D0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EBA6A-DDB3-465A-9770-4895D0DA6CC7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0D366FC-BA8B-1BA9-8BAF-2D905B970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179D98B-2A2C-EC11-D135-D8DFACAE7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7F2D-07B8-4F11-B749-03170A4D8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4316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748FB96-6C12-CE8A-0430-0C3EE5D02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EBA6A-DDB3-465A-9770-4895D0DA6CC7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A2DF478-173A-2534-52D0-3226C5136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EEA8A01-AA7B-4802-AB8B-EB50E36E3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7F2D-07B8-4F11-B749-03170A4D8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207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8E7F4C-BA04-702A-A511-33F9C925B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00ED136-703A-743C-7324-870CE6E9C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EC8FE3D-AA5F-FB2D-316D-581423816B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B60CEA-89C2-929F-714A-CFECFD247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EBA6A-DDB3-465A-9770-4895D0DA6CC7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B098B1D-4724-D856-5FA1-DF85FDC8C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47EEEA2-9EF2-49D8-CB3B-3AFACF7B2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7F2D-07B8-4F11-B749-03170A4D8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289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20D493-52D3-C05E-D25D-6DBE3EE0A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79D2FA7-AA46-A4D2-DA3D-67B2A4F4C8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5B77C1A-C35F-491B-EDC1-B004857370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47CA766-494B-F48A-8ACE-E8826BE38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EBA6A-DDB3-465A-9770-4895D0DA6CC7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B905CB2-A124-C1B2-1CDA-89B050241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DFE0A01-D438-CC75-71A9-C9BCADF47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7F2D-07B8-4F11-B749-03170A4D8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615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1972FE-9707-7486-9D7E-DCE2B218C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430B395-8AA1-FD19-3CF9-895CFF5623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EB8AAC-F784-CB0C-3506-425EA19404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EBA6A-DDB3-465A-9770-4895D0DA6CC7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AA963F4-09B9-5D92-E739-8084FCE617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1537B2-2378-B711-9266-95618239FE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7F2D-07B8-4F11-B749-03170A4D8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963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58E545-448A-4FDD-BCAF-6F40FD928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4793" y="197404"/>
            <a:ext cx="10185812" cy="4240372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6600CC"/>
                </a:solidFill>
                <a:latin typeface="Georgia" panose="02040502050405020303" pitchFamily="18" charset="0"/>
              </a:rPr>
              <a:t>Сведения о качестве реализации</a:t>
            </a:r>
            <a:br>
              <a:rPr lang="ru-RU" sz="4000" b="1" dirty="0">
                <a:solidFill>
                  <a:srgbClr val="6600CC"/>
                </a:solidFill>
                <a:latin typeface="Georgia" panose="02040502050405020303" pitchFamily="18" charset="0"/>
              </a:rPr>
            </a:br>
            <a:r>
              <a:rPr lang="ru-RU" sz="4000" b="1" dirty="0">
                <a:solidFill>
                  <a:srgbClr val="6600CC"/>
                </a:solidFill>
                <a:latin typeface="Georgia" panose="02040502050405020303" pitchFamily="18" charset="0"/>
              </a:rPr>
              <a:t>дополнительной общеобразовательной программы – дополнительной общеобразовательной программы </a:t>
            </a:r>
            <a:br>
              <a:rPr lang="ru-RU" sz="4000" b="1" dirty="0">
                <a:solidFill>
                  <a:srgbClr val="6600CC"/>
                </a:solidFill>
                <a:latin typeface="Georgia" panose="02040502050405020303" pitchFamily="18" charset="0"/>
              </a:rPr>
            </a:br>
            <a:r>
              <a:rPr lang="ru-RU" sz="4000" b="1" dirty="0">
                <a:solidFill>
                  <a:srgbClr val="6600CC"/>
                </a:solidFill>
                <a:latin typeface="Georgia" panose="02040502050405020303" pitchFamily="18" charset="0"/>
              </a:rPr>
              <a:t>«Народная песня»</a:t>
            </a:r>
            <a:br>
              <a:rPr lang="ru-RU" sz="4000" b="1" dirty="0">
                <a:solidFill>
                  <a:srgbClr val="6600CC"/>
                </a:solidFill>
                <a:latin typeface="Georgia" panose="02040502050405020303" pitchFamily="18" charset="0"/>
              </a:rPr>
            </a:br>
            <a:r>
              <a:rPr lang="ru-RU" sz="4000" b="1" dirty="0">
                <a:solidFill>
                  <a:srgbClr val="6600CC"/>
                </a:solidFill>
                <a:latin typeface="Georgia" panose="02040502050405020303" pitchFamily="18" charset="0"/>
              </a:rPr>
              <a:t>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A71F0BF-9EDD-4E64-82C2-98079C903F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3093" y="3984772"/>
            <a:ext cx="10407511" cy="2575420"/>
          </a:xfrm>
        </p:spPr>
        <p:txBody>
          <a:bodyPr>
            <a:normAutofit lnSpcReduction="10000"/>
          </a:bodyPr>
          <a:lstStyle/>
          <a:p>
            <a:pPr algn="r"/>
            <a:endParaRPr lang="ru-RU" sz="2400" b="1" dirty="0">
              <a:solidFill>
                <a:schemeClr val="accent6">
                  <a:lumMod val="75000"/>
                </a:schemeClr>
              </a:solidFill>
              <a:latin typeface="Georgia" panose="02040502050405020303" pitchFamily="18" charset="0"/>
            </a:endParaRPr>
          </a:p>
          <a:p>
            <a:pPr algn="r"/>
            <a:endParaRPr lang="ru-RU" b="1" dirty="0">
              <a:solidFill>
                <a:schemeClr val="accent6">
                  <a:lumMod val="75000"/>
                </a:schemeClr>
              </a:solidFill>
              <a:latin typeface="Georgia" panose="02040502050405020303" pitchFamily="18" charset="0"/>
            </a:endParaRPr>
          </a:p>
          <a:p>
            <a:pPr algn="r"/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Педагог дополнительного образования </a:t>
            </a:r>
          </a:p>
          <a:p>
            <a:pPr algn="r"/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МУ ДО «ЦДОД № 9» -</a:t>
            </a:r>
          </a:p>
          <a:p>
            <a:pPr algn="r"/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Мартюшева Татьяна Васильевна</a:t>
            </a:r>
          </a:p>
          <a:p>
            <a:pPr algn="r"/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8E2FD9C-7E33-B98D-2382-090FE88417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12520" cy="68199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E61B3B8-ECA8-EA41-4C54-7A5D7A4DB3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793" y="4139968"/>
            <a:ext cx="3439485" cy="22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281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4D5E94-E8CB-46CA-BE11-C90307934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446" y="645952"/>
            <a:ext cx="10433108" cy="1174458"/>
          </a:xfrm>
        </p:spPr>
        <p:txBody>
          <a:bodyPr>
            <a:noAutofit/>
          </a:bodyPr>
          <a:lstStyle/>
          <a:p>
            <a:pPr algn="ctr" hangingPunct="0"/>
            <a:r>
              <a:rPr lang="ru-RU" sz="32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дополнительная общеобразовательная программа –</a:t>
            </a:r>
            <a:br>
              <a:rPr lang="ru-RU" sz="32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2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дополнительная общеразвивающая программа</a:t>
            </a:r>
            <a:br>
              <a:rPr lang="ru-RU" sz="32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2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«НАРОДНАЯ ПЕСНЯ»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28264A-3013-4673-AE3B-672D03BA41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2520" y="1979802"/>
            <a:ext cx="10200034" cy="1319169"/>
          </a:xfrm>
        </p:spPr>
        <p:txBody>
          <a:bodyPr>
            <a:normAutofit fontScale="85000" lnSpcReduction="20000"/>
          </a:bodyPr>
          <a:lstStyle/>
          <a:p>
            <a:pPr indent="-1905" hangingPunct="0"/>
            <a:r>
              <a:rPr lang="ru-RU" sz="22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Направленность: художественная</a:t>
            </a:r>
          </a:p>
          <a:p>
            <a:pPr indent="-1905" hangingPunct="0"/>
            <a:r>
              <a:rPr lang="ru-RU" sz="22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Возраст учащихся: 8-14 лет</a:t>
            </a:r>
          </a:p>
          <a:p>
            <a:pPr indent="-1905" hangingPunct="0"/>
            <a:r>
              <a:rPr lang="ru-RU" sz="22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Срок реализации: 3 года</a:t>
            </a:r>
          </a:p>
          <a:p>
            <a:pPr indent="-1905" hangingPunct="0"/>
            <a:r>
              <a:rPr lang="ru-RU" sz="22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Уровень сложности содержания – базовый</a:t>
            </a:r>
          </a:p>
          <a:p>
            <a:endParaRPr lang="ru-RU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CE8CF8C-1AEF-4169-81DB-E8EDC1F4AF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2520" y="3531769"/>
            <a:ext cx="10200034" cy="2682378"/>
          </a:xfrm>
        </p:spPr>
        <p:txBody>
          <a:bodyPr>
            <a:noAutofit/>
          </a:bodyPr>
          <a:lstStyle/>
          <a:p>
            <a:pPr marL="0" indent="-57150" algn="just">
              <a:buNone/>
              <a:tabLst>
                <a:tab pos="4229100" algn="l"/>
                <a:tab pos="4343400" algn="l"/>
              </a:tabLst>
            </a:pPr>
            <a:r>
              <a:rPr lang="ru-RU" sz="22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Хоровое народное пение – это неповторимое богатство духовной культуры народа, ценнейшее наследие прошлого, источник развития современной музыкальной культуры страны. </a:t>
            </a:r>
          </a:p>
          <a:p>
            <a:pPr marL="0" indent="-57150" algn="just">
              <a:buNone/>
              <a:tabLst>
                <a:tab pos="4229100" algn="l"/>
                <a:tab pos="4343400" algn="l"/>
              </a:tabLst>
            </a:pPr>
            <a:r>
              <a:rPr lang="ru-RU" sz="22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Освоение программы в образовательном учреждении происходит по разработанной системе, основанной на традиционный народный календарь. Программа пропагандирует подлинные произведения народного творчества и знакомит учащихся с народным вокальным искусством.</a:t>
            </a:r>
            <a:endParaRPr lang="ru-RU" b="1" dirty="0">
              <a:solidFill>
                <a:srgbClr val="6600CC"/>
              </a:solidFill>
              <a:effectLst/>
              <a:latin typeface="Georgia" panose="02040502050405020303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917257B-DD25-FEC0-5217-62359F88C7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12520" cy="681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9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914F59-DC77-43F2-B938-539036935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7013" y="381698"/>
            <a:ext cx="10670796" cy="72145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6600CC"/>
                </a:solidFill>
                <a:latin typeface="Georgia" panose="02040502050405020303" pitchFamily="18" charset="0"/>
              </a:rPr>
              <a:t>Цели и задачи программы: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E3EDC9-9D7A-4E4C-86AC-39B8ADF71D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3790" y="1367406"/>
            <a:ext cx="10654019" cy="51088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>
                <a:solidFill>
                  <a:srgbClr val="66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Цель:</a:t>
            </a:r>
            <a:r>
              <a:rPr lang="ru-RU" dirty="0">
                <a:solidFill>
                  <a:srgbClr val="66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</a:t>
            </a:r>
            <a:r>
              <a:rPr lang="ru-RU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еализация творческих (певческих, сценических) способностей, основанных на традициях народной культуры.</a:t>
            </a:r>
          </a:p>
          <a:p>
            <a:pPr marL="0" indent="0" algn="just" hangingPunct="0">
              <a:buNone/>
            </a:pPr>
            <a:r>
              <a:rPr lang="ru-RU" sz="1800" b="1" i="1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Обучающие:</a:t>
            </a:r>
            <a:endParaRPr lang="ru-RU" sz="1800" b="1" i="1" dirty="0">
              <a:solidFill>
                <a:srgbClr val="66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hangingPunct="0">
              <a:buFontTx/>
              <a:buChar char="-"/>
            </a:pPr>
            <a:r>
              <a:rPr lang="ru-RU" sz="18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формировать у воспитанников интерес</a:t>
            </a:r>
            <a:r>
              <a:rPr lang="ru-RU" sz="1800" b="1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 вокальному исполнительству;</a:t>
            </a:r>
            <a:endParaRPr lang="ru-RU" sz="1800" dirty="0">
              <a:solidFill>
                <a:srgbClr val="66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hangingPunct="0">
              <a:buFontTx/>
              <a:buChar char="-"/>
            </a:pPr>
            <a:r>
              <a:rPr lang="ru-RU" sz="18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раскрыть творческий потенциал исполнительских навыков;</a:t>
            </a:r>
            <a:endParaRPr lang="ru-RU" sz="1800" dirty="0">
              <a:solidFill>
                <a:srgbClr val="66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hangingPunct="0">
              <a:buFontTx/>
              <a:buChar char="-"/>
            </a:pPr>
            <a:r>
              <a:rPr lang="ru-RU" sz="18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дать знания об общей культуре и традициях русского и коми народов. </a:t>
            </a:r>
          </a:p>
          <a:p>
            <a:pPr marL="0" indent="0" algn="just" hangingPunct="0">
              <a:buNone/>
            </a:pPr>
            <a:r>
              <a:rPr lang="ru-RU" sz="1800" b="1" i="1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Развивающие:</a:t>
            </a:r>
            <a:endParaRPr lang="ru-RU" sz="1800" b="1" i="1" dirty="0">
              <a:solidFill>
                <a:srgbClr val="66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hangingPunct="0">
              <a:buFontTx/>
              <a:buChar char="-"/>
            </a:pPr>
            <a:r>
              <a:rPr lang="ru-RU" sz="18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развить исполнительских навыков: музыкальные и импровизационные способности, художественный вкус, чувство ритма, ладовое чувство, чувства ансамбля, музыкально-слуховые представления;</a:t>
            </a:r>
          </a:p>
          <a:p>
            <a:pPr algn="just" hangingPunct="0">
              <a:buFontTx/>
              <a:buChar char="-"/>
            </a:pPr>
            <a:r>
              <a:rPr lang="ru-RU" sz="18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развить коммуникативных навыков у учащихся, улучшать их творческую инициативу и активность.</a:t>
            </a:r>
          </a:p>
          <a:p>
            <a:pPr marL="0" indent="0" algn="just" hangingPunct="0">
              <a:buNone/>
            </a:pPr>
            <a:r>
              <a:rPr lang="ru-RU" sz="1800" b="1" i="1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Воспитательные:</a:t>
            </a:r>
            <a:endParaRPr lang="ru-RU" sz="1800" dirty="0">
              <a:solidFill>
                <a:srgbClr val="66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 hangingPunct="0">
              <a:buNone/>
            </a:pPr>
            <a:r>
              <a:rPr lang="ru-RU" sz="18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формировать у учащихся чувства любви к родной земле, уважение к традициям своего народа через народную песню;</a:t>
            </a:r>
          </a:p>
          <a:p>
            <a:pPr marL="0" indent="0" algn="just" hangingPunct="0">
              <a:buNone/>
            </a:pPr>
            <a:r>
              <a:rPr lang="ru-RU" sz="18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развить эмоционально-волевой сферы учащихся: уважение к старшим, забота о младших, чувства ответственности и товарищества, дисциплину.</a:t>
            </a:r>
          </a:p>
          <a:p>
            <a:pPr marL="0" indent="0">
              <a:buNone/>
            </a:pPr>
            <a:endParaRPr lang="ru-RU" sz="2800" dirty="0">
              <a:latin typeface="Georgia" panose="02040502050405020303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B201C76-F108-95B1-D5B5-5BFF4600D4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12520" cy="681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297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914F59-DC77-43F2-B938-539036935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7013" y="381698"/>
            <a:ext cx="10670796" cy="72145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6600CC"/>
                </a:solidFill>
                <a:latin typeface="Georgia" panose="02040502050405020303" pitchFamily="18" charset="0"/>
              </a:rPr>
              <a:t>Ожидаемые результаты: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E3EDC9-9D7A-4E4C-86AC-39B8ADF71D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3790" y="1367406"/>
            <a:ext cx="10654019" cy="5108896"/>
          </a:xfrm>
        </p:spPr>
        <p:txBody>
          <a:bodyPr>
            <a:normAutofit fontScale="92500" lnSpcReduction="10000"/>
          </a:bodyPr>
          <a:lstStyle/>
          <a:p>
            <a:pPr marL="0" indent="0" algn="just" hangingPunct="0">
              <a:buNone/>
            </a:pPr>
            <a:r>
              <a:rPr lang="ru-RU" sz="1800" b="1" i="1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Предметные:</a:t>
            </a:r>
            <a:endParaRPr lang="ru-RU" sz="1800" dirty="0">
              <a:solidFill>
                <a:srgbClr val="66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 hangingPunct="0">
              <a:buNone/>
            </a:pPr>
            <a:r>
              <a:rPr lang="ru-RU" sz="18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будет знать правила техники безопасности поведения на занятиях;</a:t>
            </a:r>
          </a:p>
          <a:p>
            <a:pPr marL="0" indent="0" algn="just" hangingPunct="0">
              <a:buNone/>
            </a:pPr>
            <a:r>
              <a:rPr lang="ru-RU" sz="18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будут развиты исполнительские навыки, работа над дыханием и произношением слов в песне;</a:t>
            </a:r>
          </a:p>
          <a:p>
            <a:pPr marL="0" indent="0" algn="just" hangingPunct="0">
              <a:buNone/>
            </a:pPr>
            <a:r>
              <a:rPr lang="ru-RU" sz="18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овладеют навыком игры на музыкальных инструментах;</a:t>
            </a:r>
          </a:p>
          <a:p>
            <a:pPr marL="0" indent="0" algn="just" hangingPunct="0">
              <a:buNone/>
            </a:pPr>
            <a:r>
              <a:rPr lang="ru-RU" sz="18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овладеют навыком артистично воплощать сценический образ во время исполнения произведения.</a:t>
            </a:r>
          </a:p>
          <a:p>
            <a:pPr marL="0" indent="0" algn="just" hangingPunct="0">
              <a:buNone/>
            </a:pPr>
            <a:r>
              <a:rPr lang="ru-RU" sz="1800" b="1" i="1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Метапредметные:</a:t>
            </a:r>
            <a:endParaRPr lang="ru-RU" sz="1800" dirty="0">
              <a:solidFill>
                <a:srgbClr val="66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 hangingPunct="0">
              <a:buNone/>
            </a:pPr>
            <a:r>
              <a:rPr lang="ru-RU" sz="18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мотивируют на дальнейшее изучение народного творчества, на использование полученных знаний в собственной речи;</a:t>
            </a:r>
          </a:p>
          <a:p>
            <a:pPr marL="0" indent="0" algn="just" hangingPunct="0">
              <a:buNone/>
            </a:pPr>
            <a:r>
              <a:rPr lang="ru-RU" sz="18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проявляют умение слушать и понимать;</a:t>
            </a:r>
          </a:p>
          <a:p>
            <a:pPr marL="0" indent="0" algn="just" hangingPunct="0">
              <a:buNone/>
            </a:pPr>
            <a:r>
              <a:rPr lang="ru-RU" sz="18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учащиеся научатся не бояться сцены и публичных выступлений;</a:t>
            </a:r>
          </a:p>
          <a:p>
            <a:pPr marL="0" indent="0" algn="just" hangingPunct="0">
              <a:buNone/>
            </a:pPr>
            <a:r>
              <a:rPr lang="ru-RU" sz="18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совершенствуют навыки эффективного взаимодействия в коллективе.</a:t>
            </a:r>
          </a:p>
          <a:p>
            <a:pPr marL="0" indent="0" algn="just" hangingPunct="0">
              <a:buNone/>
            </a:pPr>
            <a:r>
              <a:rPr lang="ru-RU" sz="1800" b="1" i="1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Личностные:</a:t>
            </a:r>
            <a:r>
              <a:rPr lang="ru-RU" sz="18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 hangingPunct="0">
              <a:buNone/>
            </a:pPr>
            <a:r>
              <a:rPr lang="ru-RU" sz="18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проявляют позитивное отношение к родной культуре и своей национальной принадлежности;</a:t>
            </a:r>
          </a:p>
          <a:p>
            <a:pPr marL="0" indent="0" algn="just" hangingPunct="0">
              <a:buNone/>
            </a:pPr>
            <a:r>
              <a:rPr lang="ru-RU" sz="18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осознают семейные и общечеловеческие ценности (уважение к старшим, забота о младших, чувства товарищества и ответственности);</a:t>
            </a:r>
          </a:p>
          <a:p>
            <a:pPr marL="0" indent="0" algn="just" hangingPunct="0">
              <a:buNone/>
            </a:pPr>
            <a:r>
              <a:rPr lang="ru-RU" sz="18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сформирована активная жизненная позиция.</a:t>
            </a:r>
          </a:p>
          <a:p>
            <a:pPr marL="0" indent="0">
              <a:buNone/>
            </a:pP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dirty="0">
              <a:latin typeface="Georgia" panose="02040502050405020303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B201C76-F108-95B1-D5B5-5BFF4600D4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12520" cy="681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738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5780C0-6DA4-4B8C-A51C-4D9479E56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2520" y="450431"/>
            <a:ext cx="10380397" cy="44845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6600CC"/>
                </a:solidFill>
                <a:latin typeface="Georgia" panose="02040502050405020303" pitchFamily="18" charset="0"/>
              </a:rPr>
              <a:t>Показатели результативности </a:t>
            </a:r>
            <a:br>
              <a:rPr lang="ru-RU" dirty="0">
                <a:latin typeface="Georgia" panose="02040502050405020303" pitchFamily="18" charset="0"/>
              </a:rPr>
            </a:br>
            <a:endParaRPr lang="ru-RU" sz="2000" dirty="0">
              <a:latin typeface="Georgia" panose="02040502050405020303" pitchFamily="18" charset="0"/>
            </a:endParaRPr>
          </a:p>
        </p:txBody>
      </p:sp>
      <p:graphicFrame>
        <p:nvGraphicFramePr>
          <p:cNvPr id="15" name="Таблица 15">
            <a:extLst>
              <a:ext uri="{FF2B5EF4-FFF2-40B4-BE49-F238E27FC236}">
                <a16:creationId xmlns:a16="http://schemas.microsoft.com/office/drawing/2014/main" id="{EF156A54-0E52-404B-9D5A-A5081F4C32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2896067"/>
              </p:ext>
            </p:extLst>
          </p:nvPr>
        </p:nvGraphicFramePr>
        <p:xfrm>
          <a:off x="1074770" y="3805006"/>
          <a:ext cx="10493644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3411">
                  <a:extLst>
                    <a:ext uri="{9D8B030D-6E8A-4147-A177-3AD203B41FA5}">
                      <a16:colId xmlns:a16="http://schemas.microsoft.com/office/drawing/2014/main" val="870432748"/>
                    </a:ext>
                  </a:extLst>
                </a:gridCol>
                <a:gridCol w="2623411">
                  <a:extLst>
                    <a:ext uri="{9D8B030D-6E8A-4147-A177-3AD203B41FA5}">
                      <a16:colId xmlns:a16="http://schemas.microsoft.com/office/drawing/2014/main" val="3774855347"/>
                    </a:ext>
                  </a:extLst>
                </a:gridCol>
                <a:gridCol w="2623411">
                  <a:extLst>
                    <a:ext uri="{9D8B030D-6E8A-4147-A177-3AD203B41FA5}">
                      <a16:colId xmlns:a16="http://schemas.microsoft.com/office/drawing/2014/main" val="219792393"/>
                    </a:ext>
                  </a:extLst>
                </a:gridCol>
                <a:gridCol w="2623411">
                  <a:extLst>
                    <a:ext uri="{9D8B030D-6E8A-4147-A177-3AD203B41FA5}">
                      <a16:colId xmlns:a16="http://schemas.microsoft.com/office/drawing/2014/main" val="2614015251"/>
                    </a:ext>
                  </a:extLst>
                </a:gridCol>
              </a:tblGrid>
              <a:tr h="28779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Учебный 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Кол-во групп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Кол-во человек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Сохранность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193829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Georgia" panose="02040502050405020303" pitchFamily="18" charset="0"/>
                        </a:rPr>
                        <a:t>2020-2021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673281"/>
                  </a:ext>
                </a:extLst>
              </a:tr>
              <a:tr h="275774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Georgia" panose="02040502050405020303" pitchFamily="18" charset="0"/>
                        </a:rPr>
                        <a:t>2021-2022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93,3%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2916940"/>
                  </a:ext>
                </a:extLst>
              </a:tr>
              <a:tr h="275774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Georgia" panose="02040502050405020303" pitchFamily="18" charset="0"/>
                        </a:rPr>
                        <a:t>2022-2023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93,3%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9713344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534126"/>
              </p:ext>
            </p:extLst>
          </p:nvPr>
        </p:nvGraphicFramePr>
        <p:xfrm>
          <a:off x="1112520" y="1359977"/>
          <a:ext cx="10455896" cy="21784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90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89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76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602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375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Уровень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235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Georgia" panose="02040502050405020303" pitchFamily="18" charset="0"/>
                        </a:rPr>
                        <a:t>Учрежденческий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3 мероприятия /онлайн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5 мероприятий/участие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7 мероприятий/участие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235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Georgia" panose="02040502050405020303" pitchFamily="18" charset="0"/>
                        </a:rPr>
                        <a:t>Поселковый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2 мероприятия/онлайн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4 мероприятия /участие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4 мероприятия/ участие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8970885"/>
                  </a:ext>
                </a:extLst>
              </a:tr>
              <a:tr h="350235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Georgia" panose="02040502050405020303" pitchFamily="18" charset="0"/>
                        </a:rPr>
                        <a:t>Муниципальный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1 мероприятие/участие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7055971"/>
                  </a:ext>
                </a:extLst>
              </a:tr>
              <a:tr h="350235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Всероссийский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1 мероприятие/онлайн </a:t>
                      </a:r>
                    </a:p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(1 место)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1 мероприятие /1 место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89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Международный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1 мероприятие /1 место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2 мероприятия/два - 1 мест0; одно – 2 место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630857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603D5D6-148F-4F52-97E0-7774C169C7AE}"/>
              </a:ext>
            </a:extLst>
          </p:cNvPr>
          <p:cNvSpPr txBox="1"/>
          <p:nvPr/>
        </p:nvSpPr>
        <p:spPr>
          <a:xfrm>
            <a:off x="1112520" y="964984"/>
            <a:ext cx="104558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dirty="0">
                <a:latin typeface="Georgia" panose="02040502050405020303" pitchFamily="18" charset="0"/>
              </a:rPr>
              <a:t>Уровень </a:t>
            </a:r>
            <a:r>
              <a:rPr lang="ru-RU" sz="1600" dirty="0">
                <a:latin typeface="Georgia" panose="02040502050405020303" pitchFamily="18" charset="0"/>
              </a:rPr>
              <a:t>участия</a:t>
            </a:r>
            <a:r>
              <a:rPr lang="ru-RU" sz="1800" dirty="0">
                <a:latin typeface="Georgia" panose="02040502050405020303" pitchFamily="18" charset="0"/>
              </a:rPr>
              <a:t> учащихся в мероприятиях различного уровня</a:t>
            </a:r>
            <a:r>
              <a:rPr lang="ru-RU" sz="1800" dirty="0"/>
              <a:t>	</a:t>
            </a:r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694A753-EC23-4765-AAE0-032436996FF1}"/>
              </a:ext>
            </a:extLst>
          </p:cNvPr>
          <p:cNvSpPr txBox="1"/>
          <p:nvPr/>
        </p:nvSpPr>
        <p:spPr>
          <a:xfrm>
            <a:off x="1112520" y="3435674"/>
            <a:ext cx="104181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Georgia" panose="02040502050405020303" pitchFamily="18" charset="0"/>
              </a:rPr>
              <a:t>Сохранность</a:t>
            </a:r>
            <a:r>
              <a:rPr lang="ru-RU" dirty="0">
                <a:latin typeface="Georgia" panose="02040502050405020303" pitchFamily="18" charset="0"/>
              </a:rPr>
              <a:t> контингента и освоение программы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5F443BA-E599-473C-B3E6-18DAF9009A67}"/>
              </a:ext>
            </a:extLst>
          </p:cNvPr>
          <p:cNvSpPr txBox="1"/>
          <p:nvPr/>
        </p:nvSpPr>
        <p:spPr>
          <a:xfrm>
            <a:off x="1112520" y="5024206"/>
            <a:ext cx="1041814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Georgia" panose="02040502050405020303" pitchFamily="18" charset="0"/>
              </a:rPr>
              <a:t>Уровень учебных достижений</a:t>
            </a:r>
          </a:p>
        </p:txBody>
      </p:sp>
      <p:graphicFrame>
        <p:nvGraphicFramePr>
          <p:cNvPr id="18" name="Таблица 15">
            <a:extLst>
              <a:ext uri="{FF2B5EF4-FFF2-40B4-BE49-F238E27FC236}">
                <a16:creationId xmlns:a16="http://schemas.microsoft.com/office/drawing/2014/main" id="{97E86A5E-8670-4CFD-9321-7BB33B486D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6406175"/>
              </p:ext>
            </p:extLst>
          </p:nvPr>
        </p:nvGraphicFramePr>
        <p:xfrm>
          <a:off x="1112520" y="5422451"/>
          <a:ext cx="1045589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3974">
                  <a:extLst>
                    <a:ext uri="{9D8B030D-6E8A-4147-A177-3AD203B41FA5}">
                      <a16:colId xmlns:a16="http://schemas.microsoft.com/office/drawing/2014/main" val="870432748"/>
                    </a:ext>
                  </a:extLst>
                </a:gridCol>
                <a:gridCol w="2613974">
                  <a:extLst>
                    <a:ext uri="{9D8B030D-6E8A-4147-A177-3AD203B41FA5}">
                      <a16:colId xmlns:a16="http://schemas.microsoft.com/office/drawing/2014/main" val="3774855347"/>
                    </a:ext>
                  </a:extLst>
                </a:gridCol>
                <a:gridCol w="2613974">
                  <a:extLst>
                    <a:ext uri="{9D8B030D-6E8A-4147-A177-3AD203B41FA5}">
                      <a16:colId xmlns:a16="http://schemas.microsoft.com/office/drawing/2014/main" val="219792393"/>
                    </a:ext>
                  </a:extLst>
                </a:gridCol>
                <a:gridCol w="2613974">
                  <a:extLst>
                    <a:ext uri="{9D8B030D-6E8A-4147-A177-3AD203B41FA5}">
                      <a16:colId xmlns:a16="http://schemas.microsoft.com/office/drawing/2014/main" val="2614015251"/>
                    </a:ext>
                  </a:extLst>
                </a:gridCol>
              </a:tblGrid>
              <a:tr h="26403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Учебный 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Высокий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Средний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Низкий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193829"/>
                  </a:ext>
                </a:extLst>
              </a:tr>
              <a:tr h="239151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Georgia" panose="02040502050405020303" pitchFamily="18" charset="0"/>
                        </a:rPr>
                        <a:t>2020-2021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673281"/>
                  </a:ext>
                </a:extLst>
              </a:tr>
              <a:tr h="237887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Georgia" panose="02040502050405020303" pitchFamily="18" charset="0"/>
                        </a:rPr>
                        <a:t>2021-2022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64,3%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35,7%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Georgia" panose="02040502050405020303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2916940"/>
                  </a:ext>
                </a:extLst>
              </a:tr>
            </a:tbl>
          </a:graphicData>
        </a:graphic>
      </p:graphicFrame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436361F-0243-C794-1E65-ECD1FED72D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12520" cy="681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851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F9204106-3FC8-4289-BEDF-1F456BCC6D0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2519" y="449954"/>
            <a:ext cx="10380397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6600CC"/>
                </a:solidFill>
                <a:latin typeface="Georgia" panose="02040502050405020303" pitchFamily="18" charset="0"/>
              </a:rPr>
              <a:t>Уровень подготовленности, преемственности и воспитанности образования учащихся: </a:t>
            </a:r>
            <a:r>
              <a:rPr lang="ru-RU" sz="2800" dirty="0">
                <a:solidFill>
                  <a:srgbClr val="6600CC"/>
                </a:solidFill>
              </a:rPr>
              <a:t>  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25B7BDDE-C901-4A91-93FD-EB8675D6A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2519" y="1887523"/>
            <a:ext cx="10380397" cy="4563610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rgbClr val="6600CC"/>
                </a:solidFill>
                <a:latin typeface="Georgia" panose="02040502050405020303" pitchFamily="18" charset="0"/>
              </a:rPr>
              <a:t>Удовлетворённость учащимися и их родителями качеством образовательной деятельности составил 100%;</a:t>
            </a:r>
          </a:p>
          <a:p>
            <a:r>
              <a:rPr lang="ru-RU" sz="2400" dirty="0">
                <a:solidFill>
                  <a:srgbClr val="6600CC"/>
                </a:solidFill>
                <a:latin typeface="Georgia" panose="02040502050405020303" pitchFamily="18" charset="0"/>
              </a:rPr>
              <a:t>Общий уровень мотивированности к продолжению занятием у учащихся составил 92%; </a:t>
            </a:r>
          </a:p>
          <a:p>
            <a:r>
              <a:rPr lang="ru-RU" sz="2400" dirty="0">
                <a:solidFill>
                  <a:srgbClr val="6600CC"/>
                </a:solidFill>
                <a:latin typeface="Georgia" panose="02040502050405020303" pitchFamily="18" charset="0"/>
              </a:rPr>
              <a:t>Общее количество учащихся по окончании учебного года по программе «Народная песня», перешедших на следующую ступень обучения составил 98%.</a:t>
            </a:r>
          </a:p>
          <a:p>
            <a:r>
              <a:rPr lang="ru-RU" sz="2400" dirty="0">
                <a:solidFill>
                  <a:srgbClr val="6600CC"/>
                </a:solidFill>
                <a:latin typeface="Georgia" panose="02040502050405020303" pitchFamily="18" charset="0"/>
              </a:rPr>
              <a:t>Количество выпускников 2019-2020 учебного, окончивших обучение по программе «Народная песня» и поступивших в другие учебные заведения г. Сыктывкара по специальности – 1 человек.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96C1CE7-8294-4799-9353-BAA817328F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0"/>
            <a:ext cx="1112520" cy="681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3796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1323</TotalTime>
  <Words>591</Words>
  <Application>Microsoft Office PowerPoint</Application>
  <PresentationFormat>Широкоэкранный</PresentationFormat>
  <Paragraphs>100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Times New Roman</vt:lpstr>
      <vt:lpstr>Тема Office</vt:lpstr>
      <vt:lpstr>Сведения о качестве реализации дополнительной общеобразовательной программы – дополнительной общеобразовательной программы  «Народная песня»  </vt:lpstr>
      <vt:lpstr>дополнительная общеобразовательная программа – дополнительная общеразвивающая программа «НАРОДНАЯ ПЕСНЯ»</vt:lpstr>
      <vt:lpstr>Цели и задачи программы:</vt:lpstr>
      <vt:lpstr>Ожидаемые результаты:</vt:lpstr>
      <vt:lpstr>Показатели результативности  </vt:lpstr>
      <vt:lpstr>Уровень подготовленности, преемственности и воспитанности образования учащихся: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Aleksandr</dc:creator>
  <cp:lastModifiedBy>Татьяна Калимова</cp:lastModifiedBy>
  <cp:revision>28</cp:revision>
  <dcterms:created xsi:type="dcterms:W3CDTF">2020-12-09T12:25:09Z</dcterms:created>
  <dcterms:modified xsi:type="dcterms:W3CDTF">2022-12-02T14:30:40Z</dcterms:modified>
</cp:coreProperties>
</file>