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0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7CBFF"/>
    <a:srgbClr val="3333CC"/>
    <a:srgbClr val="AFF0FF"/>
    <a:srgbClr val="0049B4"/>
    <a:srgbClr val="0066FF"/>
    <a:srgbClr val="A7DBFF"/>
    <a:srgbClr val="5DBDFF"/>
    <a:srgbClr val="0099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C992-A5D3-438F-B01B-432AA9C7AE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C390-CBA5-4AA3-96A6-476A115B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mikyv.org:2388/kpv/node/33481" TargetMode="External"/><Relationship Id="rId2" Type="http://schemas.openxmlformats.org/officeDocument/2006/relationships/hyperlink" Target="file:///C:\Users\User\Desktop\&#208;&#162;&#208;&#181;&#208;&#187;&#208;&#181;&#208;&#179;&#208;&#184;&#208;&#189;&#208;&#176;%20&#208;&#191;&#209;&#128;&#208;&#190;&#208;&#179;&#209;&#128;&#208;&#176;&#208;&#188;&#208;&#188;&#209;&#139;\0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ltiurok.ru/files/sbornik-skoroghovorok-na-uroki-komi-iazyka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5.jp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aac"/><Relationship Id="rId7" Type="http://schemas.openxmlformats.org/officeDocument/2006/relationships/slide" Target="slide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jpeg"/><Relationship Id="rId4" Type="http://schemas.openxmlformats.org/officeDocument/2006/relationships/audio" Target="../media/media4.aac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  <a:extLst>
              <a:ext uri="{FF2B5EF4-FFF2-40B4-BE49-F238E27FC236}">
                <a16:creationId xmlns:a16="http://schemas.microsoft.com/office/drawing/2014/main" id="{FFBAF0A1-7514-1F4B-7161-DEB0DC4095CE}"/>
              </a:ext>
            </a:extLst>
          </p:cNvPr>
          <p:cNvSpPr/>
          <p:nvPr/>
        </p:nvSpPr>
        <p:spPr>
          <a:xfrm>
            <a:off x="8368146" y="5874327"/>
            <a:ext cx="609599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58C9B-BA29-E5A4-2B8B-883E98C02471}"/>
              </a:ext>
            </a:extLst>
          </p:cNvPr>
          <p:cNvSpPr txBox="1"/>
          <p:nvPr/>
        </p:nvSpPr>
        <p:spPr>
          <a:xfrm>
            <a:off x="985421" y="563850"/>
            <a:ext cx="732407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жанры коми фольклора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336731-F073-8D95-309B-BAFF9A951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44" y="2382011"/>
            <a:ext cx="4748512" cy="3164438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B5CB6-79C4-9031-3093-79F7346B82F4}"/>
              </a:ext>
            </a:extLst>
          </p:cNvPr>
          <p:cNvSpPr txBox="1"/>
          <p:nvPr/>
        </p:nvSpPr>
        <p:spPr>
          <a:xfrm>
            <a:off x="195829" y="5092626"/>
            <a:ext cx="18914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Выполнила: Телегина Мария Васильевна, педагог дополнительного образования «ЦДОД №9»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г.Сыктывкар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880043"/>
            <a:ext cx="8682182" cy="956199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Кывпес</a:t>
            </a:r>
            <a:r>
              <a:rPr lang="ru-RU" sz="2400" b="1" i="1" dirty="0" err="1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ӧм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Скороговорка)</a:t>
            </a:r>
            <a:r>
              <a:rPr lang="ru-RU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кывбур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код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вел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ӧдӧ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бура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сёрнитны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Скороговорки </a:t>
            </a:r>
          </a:p>
        </p:txBody>
      </p:sp>
      <p:sp>
        <p:nvSpPr>
          <p:cNvPr id="16" name="Стрелка вправо 15">
            <a:hlinkClick r:id="rId2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9F6DA-2DCF-727D-3C4A-8BE3A26C49DB}"/>
              </a:ext>
            </a:extLst>
          </p:cNvPr>
          <p:cNvSpPr txBox="1"/>
          <p:nvPr/>
        </p:nvSpPr>
        <p:spPr>
          <a:xfrm>
            <a:off x="923278" y="1713391"/>
            <a:ext cx="2831976" cy="4628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Тасьтi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пань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Черинянь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Чери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йирö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Сера кань.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Юшков Г.А.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Олiс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вылiс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кань,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Сылöн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вöлi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пань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Паняс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вöлi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розь,</a:t>
            </a:r>
            <a:b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Сёйнысö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позь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5ED0DE-A923-C8B3-318C-5226FECE0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72" y="1713391"/>
            <a:ext cx="3604178" cy="36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49" y="1079855"/>
            <a:ext cx="8565100" cy="832062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Пудъясь</a:t>
            </a:r>
            <a:r>
              <a:rPr lang="ru-RU" sz="2400" b="1" i="1" dirty="0" err="1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ӧм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Считалка)</a:t>
            </a:r>
            <a:r>
              <a:rPr lang="ru-RU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кывбур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код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отс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ӧг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аддзӧны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код</a:t>
            </a:r>
            <a:r>
              <a:rPr lang="en-US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лоас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ну</a:t>
            </a: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дысьӧн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30549" y="227033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Считалки </a:t>
            </a:r>
          </a:p>
        </p:txBody>
      </p:sp>
      <p:sp>
        <p:nvSpPr>
          <p:cNvPr id="11" name="Стрелка вправо 10">
            <a:hlinkClick r:id="rId2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7DE15B-629D-9D83-AB9E-921D6522C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3" y="2021909"/>
            <a:ext cx="3646034" cy="3508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3C1EF-850C-3F6A-519D-846A792B1014}"/>
              </a:ext>
            </a:extLst>
          </p:cNvPr>
          <p:cNvSpPr txBox="1"/>
          <p:nvPr/>
        </p:nvSpPr>
        <p:spPr>
          <a:xfrm>
            <a:off x="998143" y="1911917"/>
            <a:ext cx="24236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Ӧтик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мӧтик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Кык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мык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Куим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уим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Нёль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–моль,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Вит–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низь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Квайт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няйт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Сизим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мизим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Кӧкъямыс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мыкталысь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Ӧкмыс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прӧмыс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Дас–пас.</a:t>
            </a:r>
            <a:b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Пес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чипас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7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90" y="1034852"/>
            <a:ext cx="8811491" cy="798656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2400" b="1" i="1" dirty="0" err="1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ӧдкыв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Загадка)</a:t>
            </a:r>
            <a:r>
              <a:rPr lang="ru-RU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n-lt"/>
              </a:rPr>
              <a:t>Т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ӧдмалӧй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т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ӧдмалӧй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,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n-lt"/>
              </a:rPr>
              <a:t>мый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n-lt"/>
              </a:rPr>
              <a:t>тайӧ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n-lt"/>
              </a:rPr>
              <a:t>лоӧ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 ("Отгадайте, отгадайте, что это будет?«)</a:t>
            </a:r>
            <a:endParaRPr lang="ru-RU" sz="2000" dirty="0">
              <a:solidFill>
                <a:srgbClr val="3333CC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Загадки </a:t>
            </a:r>
          </a:p>
        </p:txBody>
      </p:sp>
      <p:sp>
        <p:nvSpPr>
          <p:cNvPr id="42" name="Управляющая кнопка: сведения 41">
            <a:hlinkClick r:id="" action="ppaction://hlinkshowjump?jump=lastslide" highlightClick="1"/>
          </p:cNvPr>
          <p:cNvSpPr/>
          <p:nvPr/>
        </p:nvSpPr>
        <p:spPr>
          <a:xfrm>
            <a:off x="175490" y="5824718"/>
            <a:ext cx="368918" cy="342101"/>
          </a:xfrm>
          <a:prstGeom prst="actionButtonInformation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rId2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" action="ppaction://hlinkshowjump?jump=endshow"/>
          </p:cNvPr>
          <p:cNvSpPr/>
          <p:nvPr/>
        </p:nvSpPr>
        <p:spPr>
          <a:xfrm>
            <a:off x="3983523" y="5861914"/>
            <a:ext cx="1004935" cy="303612"/>
          </a:xfrm>
          <a:prstGeom prst="rect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Выход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95A5A-CEC1-02B4-341C-4CF077B65936}"/>
              </a:ext>
            </a:extLst>
          </p:cNvPr>
          <p:cNvSpPr txBox="1"/>
          <p:nvPr/>
        </p:nvSpPr>
        <p:spPr>
          <a:xfrm>
            <a:off x="905521" y="1976635"/>
            <a:ext cx="3187083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Лöз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гöн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вывті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серей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вöв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гöняйтö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241A91-467C-EF50-CCFF-E3C8BEB26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33" y="1898291"/>
            <a:ext cx="2334827" cy="1313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E0F5A-3ABA-7014-2858-D25E05262AC7}"/>
              </a:ext>
            </a:extLst>
          </p:cNvPr>
          <p:cNvSpPr txBox="1"/>
          <p:nvPr/>
        </p:nvSpPr>
        <p:spPr>
          <a:xfrm>
            <a:off x="905521" y="3346882"/>
            <a:ext cx="2876366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Абу князь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рöдысь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ветлö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венечöн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0EA471-5161-8955-FBF6-975BBC62D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80" y="2361247"/>
            <a:ext cx="1735825" cy="2012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F71B0-6E0A-9196-C55C-F21449DFE9D0}"/>
              </a:ext>
            </a:extLst>
          </p:cNvPr>
          <p:cNvSpPr txBox="1"/>
          <p:nvPr/>
        </p:nvSpPr>
        <p:spPr>
          <a:xfrm>
            <a:off x="905521" y="4589755"/>
            <a:ext cx="3078002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Тӧвнас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узьӧ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гожӧмнас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шумитӧ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95083B-DA6E-484A-EADC-47D036177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876" y="4191438"/>
            <a:ext cx="2471684" cy="13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416" y="1564151"/>
            <a:ext cx="7634392" cy="1864849"/>
          </a:xfrm>
        </p:spPr>
        <p:txBody>
          <a:bodyPr>
            <a:no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07.pdf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http://komikyv.org:2388/kpv/node/33481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https://multiurok.ru/files/sbornik-skoroghovorok-na-uroki-komi-iazyka.html</a:t>
            </a:r>
            <a:endParaRPr lang="en-US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55362" y="736198"/>
            <a:ext cx="3673475" cy="364095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Источники </a:t>
            </a: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7849353" y="5808696"/>
            <a:ext cx="1004935" cy="303612"/>
          </a:xfrm>
          <a:prstGeom prst="rect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34706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Малые жанры фольклора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731"/>
            <a:ext cx="9120406" cy="5271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1798" y="897341"/>
            <a:ext cx="9228225" cy="53245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2193236" y="1296267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колыбельные песни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193236" y="1828530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пестушки</a:t>
            </a:r>
            <a:endParaRPr lang="ru-RU" sz="24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2193236" y="2360793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потешки</a:t>
            </a:r>
            <a:endParaRPr lang="ru-RU" sz="24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hlinkClick r:id="rId6" action="ppaction://hlinksldjump"/>
          </p:cNvPr>
          <p:cNvSpPr/>
          <p:nvPr/>
        </p:nvSpPr>
        <p:spPr>
          <a:xfrm>
            <a:off x="2193236" y="2896737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прибаутки</a:t>
            </a:r>
          </a:p>
        </p:txBody>
      </p:sp>
      <p:sp>
        <p:nvSpPr>
          <p:cNvPr id="21" name="Скругленный прямоугольник 20">
            <a:hlinkClick r:id="rId7" action="ppaction://hlinksldjump"/>
          </p:cNvPr>
          <p:cNvSpPr/>
          <p:nvPr/>
        </p:nvSpPr>
        <p:spPr>
          <a:xfrm>
            <a:off x="2193236" y="3398024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приговорки</a:t>
            </a: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2193236" y="3930287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заклички</a:t>
            </a:r>
            <a:endParaRPr lang="ru-RU" sz="24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Скругленный прямоугольник 22">
            <a:hlinkClick r:id="rId9" action="ppaction://hlinksldjump"/>
          </p:cNvPr>
          <p:cNvSpPr/>
          <p:nvPr/>
        </p:nvSpPr>
        <p:spPr>
          <a:xfrm>
            <a:off x="2193236" y="4448905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скороговорки</a:t>
            </a:r>
          </a:p>
        </p:txBody>
      </p:sp>
      <p:sp>
        <p:nvSpPr>
          <p:cNvPr id="24" name="Скругленный прямоугольник 23">
            <a:hlinkClick r:id="rId10" action="ppaction://hlinksldjump"/>
          </p:cNvPr>
          <p:cNvSpPr/>
          <p:nvPr/>
        </p:nvSpPr>
        <p:spPr>
          <a:xfrm>
            <a:off x="2193236" y="4981168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считалки</a:t>
            </a:r>
          </a:p>
        </p:txBody>
      </p:sp>
      <p:sp>
        <p:nvSpPr>
          <p:cNvPr id="25" name="Скругленный прямоугольник 24">
            <a:hlinkClick r:id="rId11" action="ppaction://hlinksldjump"/>
          </p:cNvPr>
          <p:cNvSpPr/>
          <p:nvPr/>
        </p:nvSpPr>
        <p:spPr>
          <a:xfrm>
            <a:off x="2193236" y="5513431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20353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Малые жанры фольклора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731"/>
            <a:ext cx="9120406" cy="5271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1798" y="897341"/>
            <a:ext cx="9228225" cy="532457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2193236" y="1296267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колыбельные песни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193236" y="1828530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пестушки</a:t>
            </a:r>
            <a:endParaRPr lang="ru-RU" sz="24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2193236" y="2360793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потешки</a:t>
            </a:r>
            <a:endParaRPr lang="ru-RU" sz="24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hlinkClick r:id="rId6" action="ppaction://hlinksldjump"/>
          </p:cNvPr>
          <p:cNvSpPr/>
          <p:nvPr/>
        </p:nvSpPr>
        <p:spPr>
          <a:xfrm>
            <a:off x="2193236" y="2893056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прибаутки</a:t>
            </a:r>
          </a:p>
        </p:txBody>
      </p:sp>
      <p:sp>
        <p:nvSpPr>
          <p:cNvPr id="21" name="Скругленный прямоугольник 20">
            <a:hlinkClick r:id="rId7" action="ppaction://hlinksldjump"/>
          </p:cNvPr>
          <p:cNvSpPr/>
          <p:nvPr/>
        </p:nvSpPr>
        <p:spPr>
          <a:xfrm>
            <a:off x="2193236" y="3398024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приговорки</a:t>
            </a: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2193236" y="3930287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заклички</a:t>
            </a:r>
            <a:endParaRPr lang="ru-RU" sz="2400" b="1" dirty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Скругленный прямоугольник 22">
            <a:hlinkClick r:id="rId9" action="ppaction://hlinksldjump"/>
          </p:cNvPr>
          <p:cNvSpPr/>
          <p:nvPr/>
        </p:nvSpPr>
        <p:spPr>
          <a:xfrm>
            <a:off x="2193236" y="4448905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скороговорки</a:t>
            </a:r>
          </a:p>
        </p:txBody>
      </p:sp>
      <p:sp>
        <p:nvSpPr>
          <p:cNvPr id="25" name="Скругленный прямоугольник 24">
            <a:hlinkClick r:id="rId10" action="ppaction://hlinksldjump"/>
          </p:cNvPr>
          <p:cNvSpPr/>
          <p:nvPr/>
        </p:nvSpPr>
        <p:spPr>
          <a:xfrm>
            <a:off x="2193236" y="5513431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загадки</a:t>
            </a: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2193236" y="4981168"/>
            <a:ext cx="4558352" cy="532263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считалки</a:t>
            </a:r>
          </a:p>
        </p:txBody>
      </p:sp>
    </p:spTree>
    <p:extLst>
      <p:ext uri="{BB962C8B-B14F-4D97-AF65-F5344CB8AC3E}">
        <p14:creationId xmlns:p14="http://schemas.microsoft.com/office/powerpoint/2010/main" val="23139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06775"/>
            <a:ext cx="7886700" cy="65068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Ӧввӧ</a:t>
            </a:r>
            <a:r>
              <a:rPr lang="ru-RU" altLang="ru-RU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altLang="ru-RU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altLang="ru-RU" sz="24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ӧчӧ</a:t>
            </a:r>
            <a:r>
              <a:rPr lang="ru-RU" altLang="ru-RU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сьылӧ</a:t>
            </a:r>
            <a:r>
              <a:rPr lang="ru-RU" altLang="ru-RU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норалӧ</a:t>
            </a:r>
            <a:r>
              <a:rPr lang="ru-RU" altLang="ru-RU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»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33231" y="286465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Колыбельные песни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17" y="5010574"/>
            <a:ext cx="858193" cy="858193"/>
          </a:xfrm>
          <a:prstGeom prst="rect">
            <a:avLst/>
          </a:prstGeom>
        </p:spPr>
      </p:pic>
      <p:sp>
        <p:nvSpPr>
          <p:cNvPr id="16" name="Стрелка вправо 15">
            <a:hlinkClick r:id="rId5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C4B6B-97AB-B7B1-DE9D-95EEE5B43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22" y="1542890"/>
            <a:ext cx="6706167" cy="3772219"/>
          </a:xfrm>
          <a:prstGeom prst="rect">
            <a:avLst/>
          </a:prstGeom>
        </p:spPr>
      </p:pic>
      <p:pic>
        <p:nvPicPr>
          <p:cNvPr id="3" name="30 янв., 11.51_">
            <a:hlinkClick r:id="" action="ppaction://media"/>
            <a:extLst>
              <a:ext uri="{FF2B5EF4-FFF2-40B4-BE49-F238E27FC236}">
                <a16:creationId xmlns:a16="http://schemas.microsoft.com/office/drawing/2014/main" id="{BFD99CBA-A2A9-D277-D9F0-0C1BA22B7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4167727" y="5341517"/>
            <a:ext cx="487363" cy="5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04" y="955343"/>
            <a:ext cx="8780106" cy="8581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Пестушка</a:t>
            </a:r>
            <a: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лелькуйтӧм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жалитӧм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ичӧтмӧдӧм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пыдди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пуктӧм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либӧ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омӧльтӧм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зывӧктӧм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с. 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Пестушки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" name="Стрелка вправо 12">
            <a:hlinkClick r:id="rId2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76711-1C41-9EB8-4BCB-409570039037}"/>
              </a:ext>
            </a:extLst>
          </p:cNvPr>
          <p:cNvSpPr txBox="1"/>
          <p:nvPr/>
        </p:nvSpPr>
        <p:spPr>
          <a:xfrm>
            <a:off x="5011301" y="1698742"/>
            <a:ext cx="3151573" cy="445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Кокӧй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кокӧй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котрав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жӧ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котрав</a:t>
            </a:r>
            <a:endParaRPr lang="ru-R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Чӧдъя-пувъя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ягъясті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Озъя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тыла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вӧръясті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Мырпома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нюръясті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Кокӧй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кокӧй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котрав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жӧ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котрав</a:t>
            </a:r>
            <a:endParaRPr lang="ru-R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Сэтӧра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войтъясті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Ельдӧга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расъясті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Мамыдлы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вай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тусь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 </a:t>
            </a:r>
            <a:r>
              <a:rPr lang="ru-R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тшак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1F79EA-004C-44C8-CF09-27AFC022C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4" y="1969339"/>
            <a:ext cx="4380694" cy="29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дет коза рогат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0632" y="3629992"/>
            <a:ext cx="609600" cy="60960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98764" y="1065915"/>
            <a:ext cx="8698643" cy="934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Потешка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кывбур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сьылсь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ворс</a:t>
            </a:r>
            <a:r>
              <a:rPr lang="en-US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гтыр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чуньяс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кокъяс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да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кияс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отсӧг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br>
              <a:rPr lang="ru-RU" altLang="ru-RU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alt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Потешки</a:t>
            </a:r>
          </a:p>
        </p:txBody>
      </p:sp>
      <p:sp>
        <p:nvSpPr>
          <p:cNvPr id="21" name="Стрелка вправо 20">
            <a:hlinkClick r:id="rId5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ADD2B2-537F-280A-3A3B-A796E63CCF91}"/>
              </a:ext>
            </a:extLst>
          </p:cNvPr>
          <p:cNvSpPr txBox="1"/>
          <p:nvPr/>
        </p:nvSpPr>
        <p:spPr>
          <a:xfrm>
            <a:off x="352284" y="1997174"/>
            <a:ext cx="3616263" cy="342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Кекӧнач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кекӧнач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Ыджыд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мамыд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ломтас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пач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Ичӧт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мортлы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пуас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рок,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Шуас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гӧсьтитны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пӧ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лок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Тупӧсь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тапӧсь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пачӧ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дзум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Пӧжал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м, </a:t>
            </a:r>
            <a:r>
              <a:rPr lang="ru-RU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пӧжал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м, да</a:t>
            </a:r>
          </a:p>
          <a:p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Сэсся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сёим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сёим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сёим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40096B-CD1D-C444-517F-95957B63F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67" y="2407276"/>
            <a:ext cx="4533461" cy="26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3" y="858194"/>
            <a:ext cx="8591739" cy="84632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Прибаутка</a:t>
            </a:r>
            <a:r>
              <a:rPr lang="ru-RU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серамбана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висьт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либ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сёрни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Прибаутки</a:t>
            </a:r>
          </a:p>
        </p:txBody>
      </p:sp>
      <p:sp>
        <p:nvSpPr>
          <p:cNvPr id="11" name="Стрелка вправо 10">
            <a:hlinkClick r:id="rId2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86A67-64EF-67EC-9D78-97898A7C2D6C}"/>
              </a:ext>
            </a:extLst>
          </p:cNvPr>
          <p:cNvSpPr txBox="1"/>
          <p:nvPr/>
        </p:nvSpPr>
        <p:spPr>
          <a:xfrm>
            <a:off x="2547891" y="1704514"/>
            <a:ext cx="3888420" cy="206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Мамӧ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ньӧбис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бот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Вӧрӧ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пот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Мӧдсӧ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пачын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сот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475AB-C1CA-76E7-9713-60D5B7B51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51" y="3511746"/>
            <a:ext cx="4190260" cy="2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82" y="984999"/>
            <a:ext cx="7636022" cy="55076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Приговорка</a:t>
            </a:r>
            <a:r>
              <a:rPr lang="en-US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кывбур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ӧн</a:t>
            </a:r>
            <a:r>
              <a:rPr lang="en-US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шыӧдчӧны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ловъя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пемӧсъяс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дорӧ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Приговорки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86405" y="1260381"/>
            <a:ext cx="2001197" cy="1260754"/>
          </a:xfrm>
          <a:prstGeom prst="rect">
            <a:avLst/>
          </a:prstGeom>
        </p:spPr>
      </p:pic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475CB-4CDB-079F-9C72-A685A6474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" y="1789375"/>
            <a:ext cx="4291736" cy="4021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0DAE9-739E-E579-CF26-2C963E4349EE}"/>
              </a:ext>
            </a:extLst>
          </p:cNvPr>
          <p:cNvSpPr txBox="1"/>
          <p:nvPr/>
        </p:nvSpPr>
        <p:spPr>
          <a:xfrm>
            <a:off x="5146150" y="2728487"/>
            <a:ext cx="28408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Пучей</a:t>
            </a:r>
            <a:r>
              <a:rPr lang="ru-R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ru-RU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патей</a:t>
            </a:r>
            <a:r>
              <a:rPr lang="ru-R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синтӧ</a:t>
            </a:r>
            <a:r>
              <a:rPr lang="ru-R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петкӧдлы</a:t>
            </a:r>
            <a:r>
              <a:rPr lang="ru-R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сюртӧ</a:t>
            </a:r>
            <a:r>
              <a:rPr lang="ru-R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петкӧдлы</a:t>
            </a:r>
            <a:r>
              <a:rPr lang="ru-RU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7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73" y="668671"/>
            <a:ext cx="8552871" cy="1325563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Кевм</a:t>
            </a:r>
            <a:r>
              <a:rPr lang="ru-RU" sz="2400" b="1" i="1" dirty="0" err="1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ӧм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Закличка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кывбур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ӧн</a:t>
            </a:r>
            <a:r>
              <a:rPr lang="en-US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шыӧдчӧны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ваыслы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шонд</a:t>
            </a:r>
            <a:r>
              <a:rPr lang="en-US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лы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сынӧдлы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енэжлы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муыслы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да </a:t>
            </a:r>
            <a:r>
              <a:rPr lang="ru-RU" sz="2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с.в</a:t>
            </a: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ru-RU" sz="24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Заклички Весны - Жаворонушки (www.mixmuz.ru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8569" y="3124200"/>
            <a:ext cx="609600" cy="60960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14525" y="227032"/>
            <a:ext cx="5482901" cy="631161"/>
          </a:xfrm>
          <a:prstGeom prst="roundRect">
            <a:avLst/>
          </a:prstGeom>
          <a:solidFill>
            <a:srgbClr val="AFF0FF"/>
          </a:solidFill>
          <a:ln>
            <a:solidFill>
              <a:srgbClr val="37CB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Заклички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 flipH="1">
            <a:off x="8348701" y="5868767"/>
            <a:ext cx="633068" cy="314037"/>
          </a:xfrm>
          <a:prstGeom prst="rightArrow">
            <a:avLst/>
          </a:prstGeom>
          <a:solidFill>
            <a:srgbClr val="A7DBFF"/>
          </a:solidFill>
          <a:ln>
            <a:solidFill>
              <a:srgbClr val="0049B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5F5044-94B8-D87F-A762-1B7596743CAA}"/>
                  </a:ext>
                </a:extLst>
              </p:cNvPr>
              <p:cNvSpPr txBox="1"/>
              <p:nvPr/>
            </p:nvSpPr>
            <p:spPr>
              <a:xfrm>
                <a:off x="782260" y="1858254"/>
                <a:ext cx="3873715" cy="375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Гӧгыли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кӧ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пӧвӧды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Гӧгыльӧй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шонд</a:t>
                </a:r>
                <a:r>
                  <a:rPr lang="en-US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банӧй,да</a:t>
                </a:r>
                <a:endParaRPr lang="ru-RU" sz="24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Шанд</a:t>
                </a:r>
                <a:r>
                  <a:rPr lang="en-US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банӧй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гӧгыльӧй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Татшӧм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ӧмӧй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гӧгыльыс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овл</a:t>
                </a:r>
                <a14:m>
                  <m:oMath xmlns:m="http://schemas.openxmlformats.org/officeDocument/2006/math">
                    <m:r>
                      <a:rPr lang="ru-RU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ӧ,</m:t>
                    </m:r>
                  </m:oMath>
                </a14:m>
                <a:r>
                  <a:rPr lang="ru-RU" sz="24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да</a:t>
                </a:r>
                <a:endParaRPr lang="ru-RU" sz="24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Гӧгыль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пӧ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вӧд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Гӧгыльӧй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шонд</a:t>
                </a:r>
                <a:r>
                  <a:rPr lang="en-US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24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банӧй</a:t>
                </a:r>
                <a:r>
                  <a:rPr lang="ru-RU" sz="24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5F5044-94B8-D87F-A762-1B7596743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60" y="1858254"/>
                <a:ext cx="3873715" cy="3751091"/>
              </a:xfrm>
              <a:prstGeom prst="rect">
                <a:avLst/>
              </a:prstGeom>
              <a:blipFill>
                <a:blip r:embed="rId8"/>
                <a:stretch>
                  <a:fillRect l="-2358" t="-1301" r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84EFF-FBA7-E1EC-FF8D-4F7A998F20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94" y="1970118"/>
            <a:ext cx="3665269" cy="2207958"/>
          </a:xfrm>
          <a:prstGeom prst="rect">
            <a:avLst/>
          </a:prstGeom>
        </p:spPr>
      </p:pic>
      <p:pic>
        <p:nvPicPr>
          <p:cNvPr id="4" name="30 янв., 11.56_">
            <a:hlinkClick r:id="" action="ppaction://media"/>
            <a:extLst>
              <a:ext uri="{FF2B5EF4-FFF2-40B4-BE49-F238E27FC236}">
                <a16:creationId xmlns:a16="http://schemas.microsoft.com/office/drawing/2014/main" id="{E2FED9DC-787B-FEBF-1E92-F9B7DD9AC0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8696" y="4692885"/>
            <a:ext cx="487363" cy="4873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C2B6B8-CD5A-A873-8675-8C3F8A06C7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51" y="4751152"/>
            <a:ext cx="858193" cy="8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469</Words>
  <Application>Microsoft Office PowerPoint</Application>
  <PresentationFormat>Экран (4:3)</PresentationFormat>
  <Paragraphs>86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Times New Roman</vt:lpstr>
      <vt:lpstr>Тема Office</vt:lpstr>
      <vt:lpstr>Презентация PowerPoint</vt:lpstr>
      <vt:lpstr>Малые жанры фольклора</vt:lpstr>
      <vt:lpstr>Малые жанры фольклора</vt:lpstr>
      <vt:lpstr>Ӧввӧ «Пӧчӧ сьылӧ норалӧ»</vt:lpstr>
      <vt:lpstr>Презентация PowerPoint</vt:lpstr>
      <vt:lpstr>Презентация PowerPoint</vt:lpstr>
      <vt:lpstr>Прибаутка – серамбана висьт либӧ сёрни.</vt:lpstr>
      <vt:lpstr>Приговорка – кывбур, кӧнi шыӧдчӧны ловъя пемӧсъяс дорӧ. </vt:lpstr>
      <vt:lpstr>Кевмӧм (Закличка) – кывбур, кӧнi шыӧдчӧны ваыслы, шондiлы, сынӧдлы, енэжлы, муыслы да с.в. </vt:lpstr>
      <vt:lpstr>Кывпесӧм (Скороговорка) – кывбур, кодi велӧдӧ бура сёрнитны.</vt:lpstr>
      <vt:lpstr>Пудъясьӧм (Считалка) – кывбур, код отсӧг аддзӧны кодi лоас нуӧдысьӧн.</vt:lpstr>
      <vt:lpstr>Нӧдкыв (Загадка) – «Тӧдмалӧй, тӧдмалӧй, мый тайӧ лоӧ» ("Отгадайте, отгадайте, что это будет?«)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Ахметшина Н.Ю.</dc:creator>
  <cp:lastModifiedBy>User</cp:lastModifiedBy>
  <cp:revision>65</cp:revision>
  <dcterms:created xsi:type="dcterms:W3CDTF">2019-07-22T06:14:35Z</dcterms:created>
  <dcterms:modified xsi:type="dcterms:W3CDTF">2024-01-30T09:38:07Z</dcterms:modified>
</cp:coreProperties>
</file>