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4" r:id="rId2"/>
    <p:sldId id="263" r:id="rId3"/>
    <p:sldId id="260" r:id="rId4"/>
    <p:sldId id="26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6699"/>
    <a:srgbClr val="660066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8" autoAdjust="0"/>
    <p:restoredTop sz="95256" autoAdjust="0"/>
  </p:normalViewPr>
  <p:slideViewPr>
    <p:cSldViewPr snapToGrid="0">
      <p:cViewPr varScale="1">
        <p:scale>
          <a:sx n="114" d="100"/>
          <a:sy n="114" d="100"/>
        </p:scale>
        <p:origin x="66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9A0A3-D0EF-7605-26ED-EB6A9AD13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B73A3F-7B4A-772B-EAB9-B3E764862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69F793-45B0-675F-096F-22A82EC1A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A6A-DDB3-465A-9770-4895D0DA6CC7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5CEB79-894F-0001-CE4B-3A4FF7F30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4C5D2F-929A-42CD-35B0-EE6C7E4F5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7F2D-07B8-4F11-B749-03170A4D8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64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7C519-9541-9126-6590-B449866B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D9FDFD-5D1F-8B8F-9588-D93A641B9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83FFA-1433-406D-5C0F-7928F51B3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A6A-DDB3-465A-9770-4895D0DA6CC7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E30E9-0EE3-21EB-F8BB-389BBB62F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B2B2EE-AA59-7F36-2127-3815D5363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7F2D-07B8-4F11-B749-03170A4D8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99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971F06-CC8E-2A14-EF2F-D91948335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D2454C-2D17-4B93-639A-BB875BD7D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2C9C64-1546-4D3E-8979-2AA64647E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A6A-DDB3-465A-9770-4895D0DA6CC7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783908-DE8D-A087-ECB7-7D7FEBD3E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0EDAA-D93C-6F49-C467-1C7255C9C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7F2D-07B8-4F11-B749-03170A4D8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28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9F593-21E0-FD0E-A625-8C4190889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CAC718-9549-C628-9CF8-BFD67286B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1492D3-00B7-C93C-6B90-B651B3D81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A6A-DDB3-465A-9770-4895D0DA6CC7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892433-3956-AB5D-AAA4-16CB27FFD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331AE6-2AAF-9876-A81A-51A6136B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7F2D-07B8-4F11-B749-03170A4D8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40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F8E8D-1DAC-CCA5-A908-20FD348F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931C1C-E802-0278-82A4-EB7136A70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585A6D-A0B7-B097-33B1-2E326E442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A6A-DDB3-465A-9770-4895D0DA6CC7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FCB55D-0C76-0D7E-8C51-293DA274C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41AB8E-A326-E707-F42F-31D45A86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7F2D-07B8-4F11-B749-03170A4D8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47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953D6-397C-BBE5-07BF-3D0B77869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B5091-ED83-9DE1-3CEB-4A5BED2C4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C71F0B-9107-EC19-76D8-E73DD71FD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6C9989-7F82-080E-F0FC-0260D6FA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A6A-DDB3-465A-9770-4895D0DA6CC7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3D06BE-6FA4-DE22-0BEF-CFB4988A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2C61CB-72AD-731E-752A-799191E4D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7F2D-07B8-4F11-B749-03170A4D8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30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EFFF0-0878-0799-0D74-916042A2D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EEDF93-8EE3-762E-AF31-80E7B347E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29B6F4-F785-2DF6-6BF8-C0C7596B0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3EA5DF-1606-4FE4-FB5A-1193FEFEE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508DCF-0BF3-DB54-6C19-7FF6F14C9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28CEE77-64B3-DAC8-5944-82EA394E4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A6A-DDB3-465A-9770-4895D0DA6CC7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0E56DA-4C6F-0DDC-F494-F1FAD2AD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5F27CE3-59B2-FB01-0024-02F55CD0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7F2D-07B8-4F11-B749-03170A4D8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76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6213D8-8C23-C3AA-2C75-1547B417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5071E8-334C-BD65-B838-3E5B227EE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A6A-DDB3-465A-9770-4895D0DA6CC7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760B71-1532-587D-D9C5-8631C71FE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0E1D6B-5539-E7C0-B982-76F6F56E9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7F2D-07B8-4F11-B749-03170A4D8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47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9B38D17-FC77-DBAB-044C-873EAE9B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A6A-DDB3-465A-9770-4895D0DA6CC7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E3B8D0-5AF4-0191-1247-6A769D0AB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A4CF2B-376B-F998-67DD-41C15FDED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7F2D-07B8-4F11-B749-03170A4D8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16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73891-157B-A772-A8CD-0FE35E0F6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C79CAA-71F4-0F67-1441-0969C360B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884A54-9113-82B0-B424-CEE42E2B0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FB733E-1648-FB52-F88E-C5F3739A2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A6A-DDB3-465A-9770-4895D0DA6CC7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9136A5-7499-B12E-E952-6316F33B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6F02CB-E388-A013-4B58-56BF549A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7F2D-07B8-4F11-B749-03170A4D8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1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B0C85-C876-0FA4-6470-C973A8D68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985559-0DBD-9A1E-7343-7D925BEE1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D56BF1-3A44-D4CA-6516-AC7F2A13F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83D957-69EB-A6F2-C380-A9A471F9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A6A-DDB3-465A-9770-4895D0DA6CC7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D78E7A-44D5-57A3-C9C3-246C2BF7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CAEEFD-3D8E-3A2E-5BE1-161E07FDA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7F2D-07B8-4F11-B749-03170A4D8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66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A3BBA-F4A0-6BC6-68CF-9564FD908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7627E3-1E53-9116-3913-DBA8C7C53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FBC440-EE16-A9B9-B117-65B1C4D8D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EBA6A-DDB3-465A-9770-4895D0DA6CC7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80000-B195-F6B2-03F0-D7A0C1AA9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87D5D4-EB6B-1462-0B64-53683D2DF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87F2D-07B8-4F11-B749-03170A4D8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02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193815351_4218" TargetMode="External"/><Relationship Id="rId2" Type="http://schemas.openxmlformats.org/officeDocument/2006/relationships/hyperlink" Target="https://vk.com/wall-211081236_417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wall-211081236_1964?hash=2a8e16b9aaec292e59" TargetMode="External"/><Relationship Id="rId5" Type="http://schemas.openxmlformats.org/officeDocument/2006/relationships/hyperlink" Target="https://vk.com/away.php?to=https%3A%2F%2Frcdim.ru%2Fwp-content%2Fuploads%2F2023%2F03%2F%25D0%259F%25D1%2580%25D0%25BE%25D1%2582%25D0%25BE%25D0%25BA%25D0%25BE%25D0%25BB-%25D0%25A0%25D0%25B5%25D0%25B3%25D0%25B1%25D0%25B8.pdf&amp;cc_key=" TargetMode="External"/><Relationship Id="rId4" Type="http://schemas.openxmlformats.org/officeDocument/2006/relationships/hyperlink" Target="https://vk.com/wall-193815351_447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6F3CD0-74BD-DEB6-37FC-5B3508B04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8E545-448A-4FDD-BCAF-6F40FD928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816" y="340017"/>
            <a:ext cx="11716982" cy="25457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3399"/>
                </a:solidFill>
                <a:latin typeface="Georgia" panose="02040502050405020303" pitchFamily="18" charset="0"/>
              </a:rPr>
              <a:t>Сведения о результативности и качестве реализации  дополнительных общеобразовательных программ – дополнительных общеразвивающих программ </a:t>
            </a:r>
            <a:br>
              <a:rPr lang="ru-RU" sz="3200" b="1" dirty="0">
                <a:solidFill>
                  <a:srgbClr val="003399"/>
                </a:solidFill>
                <a:latin typeface="Georgia" panose="02040502050405020303" pitchFamily="18" charset="0"/>
              </a:rPr>
            </a:br>
            <a:r>
              <a:rPr lang="ru-RU" sz="3200" b="1" dirty="0">
                <a:solidFill>
                  <a:srgbClr val="003399"/>
                </a:solidFill>
                <a:latin typeface="Georgia" panose="02040502050405020303" pitchFamily="18" charset="0"/>
              </a:rPr>
              <a:t>«Будущий защитник», «Тэг-регби», «Мир шахмат»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71F0BF-9EDD-4E64-82C2-98079C903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150" y="3607266"/>
            <a:ext cx="11616314" cy="306171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Педагог дополнительного образования МУ ДО «ЦДОД № 9» Пашкевич Евгений Вячеславович</a:t>
            </a:r>
          </a:p>
        </p:txBody>
      </p:sp>
    </p:spTree>
    <p:extLst>
      <p:ext uri="{BB962C8B-B14F-4D97-AF65-F5344CB8AC3E}">
        <p14:creationId xmlns:p14="http://schemas.microsoft.com/office/powerpoint/2010/main" val="417128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D5E94-E8CB-46CA-BE11-C90307934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07" y="192945"/>
            <a:ext cx="11450972" cy="158552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Georgia" panose="02040502050405020303" pitchFamily="18" charset="0"/>
              </a:rPr>
              <a:t>Дополнительная общеобразовательная программа – дополнительная общеразвивающая программа «Будущий защитник»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28264A-3013-4673-AE3B-672D03BA4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1607" y="1778465"/>
            <a:ext cx="11450972" cy="135062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Направленность: социально-гуманитарная;</a:t>
            </a:r>
          </a:p>
          <a:p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Срок реализации – 1 год;</a:t>
            </a:r>
          </a:p>
          <a:p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Возраст обучающихся - 10-14 лет.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E8CF8C-1AEF-4169-81DB-E8EDC1F4A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154261"/>
            <a:ext cx="11902579" cy="3442632"/>
          </a:xfrm>
        </p:spPr>
        <p:txBody>
          <a:bodyPr>
            <a:noAutofit/>
          </a:bodyPr>
          <a:lstStyle/>
          <a:p>
            <a:pPr marL="400050" lvl="1" indent="0" algn="just">
              <a:buNone/>
              <a:tabLst>
                <a:tab pos="4229100" algn="l"/>
                <a:tab pos="4343400" algn="l"/>
              </a:tabLst>
            </a:pPr>
            <a:r>
              <a:rPr lang="ru-RU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Патриотическое воспитание детей всегда играет одну из ключевых ролей в обучении детей. Именно через патриотическое воспитание, учащиеся понимают, что такое Родина и почему её надо любить. Без осознания этих вещей </a:t>
            </a:r>
            <a:r>
              <a:rPr lang="ru-RU" sz="18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будущим поколением невозможно выстроить систему надежного и крепкого государства. </a:t>
            </a:r>
          </a:p>
          <a:p>
            <a:pPr marL="400050" lvl="1" indent="0" algn="just">
              <a:buNone/>
              <a:tabLst>
                <a:tab pos="4229100" algn="l"/>
                <a:tab pos="4343400" algn="l"/>
              </a:tabLst>
            </a:pPr>
            <a:r>
              <a:rPr lang="ru-RU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Эта </a:t>
            </a:r>
            <a:r>
              <a:rPr lang="ru-RU" sz="18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программа</a:t>
            </a:r>
            <a:r>
              <a:rPr lang="ru-RU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способствует усвоению учащимися знаний в сферах: оказание первой медицинской помощи себе и окружающим, понимание основ работы беспилотных летательных аппаратов, улучшение знаний </a:t>
            </a:r>
            <a:r>
              <a:rPr lang="ru-RU" sz="18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об истории России, </a:t>
            </a:r>
            <a:r>
              <a:rPr lang="ru-RU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а также вырабатывает такие необходимые для современного человека свойства личности, как смелость, решительность, мужество, чувство товарищества и коллективизма, умение работать в команде, дисциплинированность, выдержку и самообладание.</a:t>
            </a:r>
            <a:r>
              <a:rPr lang="ru-RU" sz="1800" b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  <a:tabLst>
                <a:tab pos="4229100" algn="l"/>
                <a:tab pos="4343400" algn="l"/>
              </a:tabLst>
            </a:pPr>
            <a:r>
              <a:rPr lang="ru-RU" sz="1800" b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Особое внимание в данной программе уделяется патриотическому воспитанию </a:t>
            </a:r>
            <a:r>
              <a:rPr lang="ru-RU" sz="1800" b="1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ч</a:t>
            </a:r>
            <a:r>
              <a:rPr lang="ru-RU" sz="1800" b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ерез изучение военно-патриотических тем. </a:t>
            </a:r>
          </a:p>
        </p:txBody>
      </p:sp>
    </p:spTree>
    <p:extLst>
      <p:ext uri="{BB962C8B-B14F-4D97-AF65-F5344CB8AC3E}">
        <p14:creationId xmlns:p14="http://schemas.microsoft.com/office/powerpoint/2010/main" val="238999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5">
            <a:extLst>
              <a:ext uri="{FF2B5EF4-FFF2-40B4-BE49-F238E27FC236}">
                <a16:creationId xmlns:a16="http://schemas.microsoft.com/office/drawing/2014/main" id="{EF156A54-0E52-404B-9D5A-A5081F4C32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242807"/>
              </p:ext>
            </p:extLst>
          </p:nvPr>
        </p:nvGraphicFramePr>
        <p:xfrm>
          <a:off x="115407" y="5340100"/>
          <a:ext cx="1176340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0851">
                  <a:extLst>
                    <a:ext uri="{9D8B030D-6E8A-4147-A177-3AD203B41FA5}">
                      <a16:colId xmlns:a16="http://schemas.microsoft.com/office/drawing/2014/main" val="870432748"/>
                    </a:ext>
                  </a:extLst>
                </a:gridCol>
                <a:gridCol w="2940851">
                  <a:extLst>
                    <a:ext uri="{9D8B030D-6E8A-4147-A177-3AD203B41FA5}">
                      <a16:colId xmlns:a16="http://schemas.microsoft.com/office/drawing/2014/main" val="3774855347"/>
                    </a:ext>
                  </a:extLst>
                </a:gridCol>
                <a:gridCol w="2940851">
                  <a:extLst>
                    <a:ext uri="{9D8B030D-6E8A-4147-A177-3AD203B41FA5}">
                      <a16:colId xmlns:a16="http://schemas.microsoft.com/office/drawing/2014/main" val="219792393"/>
                    </a:ext>
                  </a:extLst>
                </a:gridCol>
                <a:gridCol w="2940851">
                  <a:extLst>
                    <a:ext uri="{9D8B030D-6E8A-4147-A177-3AD203B41FA5}">
                      <a16:colId xmlns:a16="http://schemas.microsoft.com/office/drawing/2014/main" val="2614015251"/>
                    </a:ext>
                  </a:extLst>
                </a:gridCol>
              </a:tblGrid>
              <a:tr h="33836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Учебный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Кол-во групп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Кол-во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Сохранность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193829"/>
                  </a:ext>
                </a:extLst>
              </a:tr>
              <a:tr h="364936"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2024-2025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6732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B9F5BE2-E5DF-2EEE-6DB4-5F909DD77FE7}"/>
              </a:ext>
            </a:extLst>
          </p:cNvPr>
          <p:cNvSpPr txBox="1"/>
          <p:nvPr/>
        </p:nvSpPr>
        <p:spPr>
          <a:xfrm>
            <a:off x="191324" y="4848744"/>
            <a:ext cx="11961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Georgia" panose="02040502050405020303" pitchFamily="18" charset="0"/>
              </a:rPr>
              <a:t>ДОП – ДОП  «Будущий защитник»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9ADBCC-61C0-E9C9-36BF-B6D97132DA0F}"/>
              </a:ext>
            </a:extLst>
          </p:cNvPr>
          <p:cNvSpPr txBox="1"/>
          <p:nvPr/>
        </p:nvSpPr>
        <p:spPr>
          <a:xfrm>
            <a:off x="232085" y="701440"/>
            <a:ext cx="115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Georgia" panose="02040502050405020303" pitchFamily="18" charset="0"/>
              </a:rPr>
              <a:t>ДОП – ДОП «Тэг-регби»</a:t>
            </a:r>
          </a:p>
        </p:txBody>
      </p:sp>
      <p:graphicFrame>
        <p:nvGraphicFramePr>
          <p:cNvPr id="12" name="Таблица 15">
            <a:extLst>
              <a:ext uri="{FF2B5EF4-FFF2-40B4-BE49-F238E27FC236}">
                <a16:creationId xmlns:a16="http://schemas.microsoft.com/office/drawing/2014/main" id="{A8BB2A84-4419-0F3E-AEA3-7A2BF5E44C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305550"/>
              </p:ext>
            </p:extLst>
          </p:nvPr>
        </p:nvGraphicFramePr>
        <p:xfrm>
          <a:off x="142040" y="3454428"/>
          <a:ext cx="11736771" cy="1394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0295">
                  <a:extLst>
                    <a:ext uri="{9D8B030D-6E8A-4147-A177-3AD203B41FA5}">
                      <a16:colId xmlns:a16="http://schemas.microsoft.com/office/drawing/2014/main" val="870432748"/>
                    </a:ext>
                  </a:extLst>
                </a:gridCol>
                <a:gridCol w="2990295">
                  <a:extLst>
                    <a:ext uri="{9D8B030D-6E8A-4147-A177-3AD203B41FA5}">
                      <a16:colId xmlns:a16="http://schemas.microsoft.com/office/drawing/2014/main" val="3774855347"/>
                    </a:ext>
                  </a:extLst>
                </a:gridCol>
                <a:gridCol w="2990295">
                  <a:extLst>
                    <a:ext uri="{9D8B030D-6E8A-4147-A177-3AD203B41FA5}">
                      <a16:colId xmlns:a16="http://schemas.microsoft.com/office/drawing/2014/main" val="219792393"/>
                    </a:ext>
                  </a:extLst>
                </a:gridCol>
                <a:gridCol w="2765886">
                  <a:extLst>
                    <a:ext uri="{9D8B030D-6E8A-4147-A177-3AD203B41FA5}">
                      <a16:colId xmlns:a16="http://schemas.microsoft.com/office/drawing/2014/main" val="2614015251"/>
                    </a:ext>
                  </a:extLst>
                </a:gridCol>
              </a:tblGrid>
              <a:tr h="5070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</a:rPr>
                        <a:t>Учебный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</a:rPr>
                        <a:t>Кол-во групп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</a:rPr>
                        <a:t>Кол-во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</a:rPr>
                        <a:t>Сохранность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193829"/>
                  </a:ext>
                </a:extLst>
              </a:tr>
              <a:tr h="44364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Georgia" panose="02040502050405020303" pitchFamily="18" charset="0"/>
                        </a:rPr>
                        <a:t>2022-2023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673281"/>
                  </a:ext>
                </a:extLst>
              </a:tr>
              <a:tr h="44364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Georgia" panose="02040502050405020303" pitchFamily="18" charset="0"/>
                        </a:rPr>
                        <a:t>2023-2024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6940"/>
                  </a:ext>
                </a:extLst>
              </a:tr>
            </a:tbl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2403863-1C6F-A461-5015-089811B0D877}"/>
              </a:ext>
            </a:extLst>
          </p:cNvPr>
          <p:cNvSpPr txBox="1">
            <a:spLocks/>
          </p:cNvSpPr>
          <p:nvPr/>
        </p:nvSpPr>
        <p:spPr>
          <a:xfrm>
            <a:off x="115407" y="253563"/>
            <a:ext cx="11987813" cy="354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Georgia" panose="02040502050405020303" pitchFamily="18" charset="0"/>
              </a:rPr>
              <a:t>Уровень учебных достижений</a:t>
            </a:r>
          </a:p>
        </p:txBody>
      </p:sp>
      <p:graphicFrame>
        <p:nvGraphicFramePr>
          <p:cNvPr id="7" name="Таблица 15">
            <a:extLst>
              <a:ext uri="{FF2B5EF4-FFF2-40B4-BE49-F238E27FC236}">
                <a16:creationId xmlns:a16="http://schemas.microsoft.com/office/drawing/2014/main" id="{773A4650-05E1-CA2A-9537-539ACD2D24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195935"/>
              </p:ext>
            </p:extLst>
          </p:nvPr>
        </p:nvGraphicFramePr>
        <p:xfrm>
          <a:off x="251659" y="1198315"/>
          <a:ext cx="11627152" cy="1127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6788">
                  <a:extLst>
                    <a:ext uri="{9D8B030D-6E8A-4147-A177-3AD203B41FA5}">
                      <a16:colId xmlns:a16="http://schemas.microsoft.com/office/drawing/2014/main" val="870432748"/>
                    </a:ext>
                  </a:extLst>
                </a:gridCol>
                <a:gridCol w="2906788">
                  <a:extLst>
                    <a:ext uri="{9D8B030D-6E8A-4147-A177-3AD203B41FA5}">
                      <a16:colId xmlns:a16="http://schemas.microsoft.com/office/drawing/2014/main" val="3774855347"/>
                    </a:ext>
                  </a:extLst>
                </a:gridCol>
                <a:gridCol w="2906788">
                  <a:extLst>
                    <a:ext uri="{9D8B030D-6E8A-4147-A177-3AD203B41FA5}">
                      <a16:colId xmlns:a16="http://schemas.microsoft.com/office/drawing/2014/main" val="219792393"/>
                    </a:ext>
                  </a:extLst>
                </a:gridCol>
                <a:gridCol w="2906788">
                  <a:extLst>
                    <a:ext uri="{9D8B030D-6E8A-4147-A177-3AD203B41FA5}">
                      <a16:colId xmlns:a16="http://schemas.microsoft.com/office/drawing/2014/main" val="2614015251"/>
                    </a:ext>
                  </a:extLst>
                </a:gridCol>
              </a:tblGrid>
              <a:tr h="38551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Учебный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Высокий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Средний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Низкий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193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2022-2023 учебный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673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2023-2024 учебный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6940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17D7932-7DF7-E598-E5AB-484C701BC719}"/>
              </a:ext>
            </a:extLst>
          </p:cNvPr>
          <p:cNvSpPr txBox="1">
            <a:spLocks/>
          </p:cNvSpPr>
          <p:nvPr/>
        </p:nvSpPr>
        <p:spPr>
          <a:xfrm>
            <a:off x="183533" y="2535071"/>
            <a:ext cx="11627152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Georgia" panose="02040502050405020303" pitchFamily="18" charset="0"/>
              </a:rPr>
              <a:t>Сохранность контингента обучающихся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7BC12A-BAD6-EA48-0570-B6DEC3F7A57E}"/>
              </a:ext>
            </a:extLst>
          </p:cNvPr>
          <p:cNvSpPr txBox="1"/>
          <p:nvPr/>
        </p:nvSpPr>
        <p:spPr>
          <a:xfrm>
            <a:off x="240367" y="2915363"/>
            <a:ext cx="115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Georgia" panose="02040502050405020303" pitchFamily="18" charset="0"/>
              </a:rPr>
              <a:t>ДОП – ДОП «Тэг-регби»</a:t>
            </a:r>
          </a:p>
        </p:txBody>
      </p:sp>
    </p:spTree>
    <p:extLst>
      <p:ext uri="{BB962C8B-B14F-4D97-AF65-F5344CB8AC3E}">
        <p14:creationId xmlns:p14="http://schemas.microsoft.com/office/powerpoint/2010/main" val="394985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AD5FD-9217-6ADE-6ACA-6812FC7DE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7" y="362342"/>
            <a:ext cx="11757737" cy="45465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Georgia" panose="02040502050405020303" pitchFamily="18" charset="0"/>
              </a:rPr>
              <a:t>Результативность участия учащихся в мероприятиях различного уровня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EE5041DD-C8B3-4F1B-2ECA-4722C140C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693413"/>
              </p:ext>
            </p:extLst>
          </p:nvPr>
        </p:nvGraphicFramePr>
        <p:xfrm>
          <a:off x="216476" y="3995539"/>
          <a:ext cx="11757736" cy="1253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0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6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 – ДОП «Будущий защитник»</a:t>
                      </a:r>
                    </a:p>
                    <a:p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Georgia" panose="02040502050405020303" pitchFamily="18" charset="0"/>
                        </a:rPr>
                        <a:t>2024 - 2025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5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Внутриучрежденческий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Georgia" panose="02040502050405020303" pitchFamily="18" charset="0"/>
                        </a:rPr>
                        <a:t>2 мероприятия </a:t>
                      </a:r>
                      <a:r>
                        <a:rPr lang="en-US" sz="1400" dirty="0">
                          <a:latin typeface="Georgia" panose="02040502050405020303" pitchFamily="18" charset="0"/>
                          <a:hlinkClick r:id="rId2"/>
                        </a:rPr>
                        <a:t>https://vk.com/wall-211081236_4176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85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Муниципальный</a:t>
                      </a:r>
                      <a:r>
                        <a:rPr lang="ru-RU" sz="1400" baseline="0" dirty="0">
                          <a:latin typeface="Georgia" panose="02040502050405020303" pitchFamily="18" charset="0"/>
                        </a:rPr>
                        <a:t> 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Georgia" panose="02040502050405020303" pitchFamily="18" charset="0"/>
                        </a:rPr>
                        <a:t>0 мероприятий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ADD37D9A-7BE7-3372-F684-7C83CAF28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658153"/>
              </p:ext>
            </p:extLst>
          </p:nvPr>
        </p:nvGraphicFramePr>
        <p:xfrm>
          <a:off x="188187" y="1051892"/>
          <a:ext cx="11781832" cy="270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1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8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69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 – ДОП «Тэг-регби»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Georgia" panose="02040502050405020303" pitchFamily="18" charset="0"/>
                        </a:rPr>
                        <a:t>2022 - 2023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Georgia" panose="02040502050405020303" pitchFamily="18" charset="0"/>
                        </a:rPr>
                        <a:t>2023 - 2024</a:t>
                      </a:r>
                    </a:p>
                    <a:p>
                      <a:pPr algn="ctr"/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1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Georgia" panose="02040502050405020303" pitchFamily="18" charset="0"/>
                        </a:rPr>
                        <a:t>Внутриучрежденческий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Georgia" panose="02040502050405020303" pitchFamily="18" charset="0"/>
                        </a:rPr>
                        <a:t>2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Georgia" panose="02040502050405020303" pitchFamily="18" charset="0"/>
                        </a:rPr>
                        <a:t>2 мероприятия</a:t>
                      </a:r>
                    </a:p>
                    <a:p>
                      <a:pPr algn="ctr"/>
                      <a:r>
                        <a:rPr lang="ru-RU" sz="120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US" sz="1200" dirty="0">
                          <a:latin typeface="Georgia" panose="02040502050405020303" pitchFamily="18" charset="0"/>
                          <a:hlinkClick r:id="rId3"/>
                        </a:rPr>
                        <a:t>https://vk.com/wall-193815351_4218</a:t>
                      </a:r>
                      <a:r>
                        <a:rPr lang="ru-RU" sz="1200" dirty="0">
                          <a:latin typeface="Georgia" panose="02040502050405020303" pitchFamily="18" charset="0"/>
                        </a:rPr>
                        <a:t>;  </a:t>
                      </a:r>
                      <a:r>
                        <a:rPr lang="en-US" sz="1200" dirty="0">
                          <a:latin typeface="Georgia" panose="02040502050405020303" pitchFamily="18" charset="0"/>
                          <a:hlinkClick r:id="rId4"/>
                        </a:rPr>
                        <a:t>https://vk.com/wall-193815351_4478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87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Georgia" panose="02040502050405020303" pitchFamily="18" charset="0"/>
                        </a:rPr>
                        <a:t>Муниципальный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Georgia" panose="02040502050405020303" pitchFamily="18" charset="0"/>
                        </a:rPr>
                        <a:t>0 мероприятий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Georgia" panose="02040502050405020303" pitchFamily="18" charset="0"/>
                        </a:rPr>
                        <a:t>2 мероприятий (два 1 места)</a:t>
                      </a:r>
                    </a:p>
                    <a:p>
                      <a:pPr algn="ctr"/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72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Georgia" panose="02040502050405020303" pitchFamily="18" charset="0"/>
                        </a:rPr>
                        <a:t>Республиканский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Georgia" panose="02040502050405020303" pitchFamily="18" charset="0"/>
                        </a:rPr>
                        <a:t>0 мероприятий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Georgia" panose="02040502050405020303" pitchFamily="18" charset="0"/>
                        </a:rPr>
                        <a:t>1 мероприятие (два 1 места) </a:t>
                      </a:r>
                    </a:p>
                    <a:p>
                      <a:pPr algn="ctr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hlinkClick r:id="rId5"/>
                        </a:rPr>
                        <a:t>https://rcdim.ru/wp-content/uploads/2023/03/</a:t>
                      </a: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hlinkClick r:id="rId5"/>
                        </a:rPr>
                        <a:t>Протокол-Регби.</a:t>
                      </a: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hlinkClick r:id="rId5"/>
                        </a:rPr>
                        <a:t>pdf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996603"/>
                  </a:ext>
                </a:extLst>
              </a:tr>
              <a:tr h="688579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Georgia" panose="02040502050405020303" pitchFamily="18" charset="0"/>
                        </a:rPr>
                        <a:t>Всероссийский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Georgia" panose="02040502050405020303" pitchFamily="18" charset="0"/>
                        </a:rPr>
                        <a:t>0 мероприятий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Georgia" panose="02040502050405020303" pitchFamily="18" charset="0"/>
                        </a:rPr>
                        <a:t>1 мероприятие (3 место; 11 место)</a:t>
                      </a:r>
                    </a:p>
                    <a:p>
                      <a:pPr algn="ctr"/>
                      <a:r>
                        <a:rPr lang="en-US" sz="1200" dirty="0">
                          <a:latin typeface="Georgia" panose="02040502050405020303" pitchFamily="18" charset="0"/>
                          <a:hlinkClick r:id="rId6"/>
                        </a:rPr>
                        <a:t>https://vk.com/wall-211081236_1964?hash=2a8e16b9aaec292e59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246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7129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378</Words>
  <Application>Microsoft Office PowerPoint</Application>
  <PresentationFormat>Широкоэкранный</PresentationFormat>
  <Paragraphs>71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Georgia</vt:lpstr>
      <vt:lpstr>Times New Roman</vt:lpstr>
      <vt:lpstr>Тема Office</vt:lpstr>
      <vt:lpstr>Сведения о результативности и качестве реализации  дополнительных общеобразовательных программ – дополнительных общеразвивающих программ  «Будущий защитник», «Тэг-регби», «Мир шахмат»</vt:lpstr>
      <vt:lpstr>Дополнительная общеобразовательная программа – дополнительная общеразвивающая программа «Будущий защитник»</vt:lpstr>
      <vt:lpstr>Презентация PowerPoint</vt:lpstr>
      <vt:lpstr>Результативность участия учащихся в мероприятиях различного уровня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Aleksandr</dc:creator>
  <cp:lastModifiedBy>Татьяна Калимова</cp:lastModifiedBy>
  <cp:revision>31</cp:revision>
  <dcterms:created xsi:type="dcterms:W3CDTF">2020-12-09T12:25:09Z</dcterms:created>
  <dcterms:modified xsi:type="dcterms:W3CDTF">2024-12-02T08:57:08Z</dcterms:modified>
</cp:coreProperties>
</file>