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9" r:id="rId14"/>
    <p:sldId id="26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0629" autoAdjust="0"/>
    <p:restoredTop sz="94724" autoAdjust="0"/>
  </p:normalViewPr>
  <p:slideViewPr>
    <p:cSldViewPr>
      <p:cViewPr>
        <p:scale>
          <a:sx n="50" d="100"/>
          <a:sy n="50" d="100"/>
        </p:scale>
        <p:origin x="-936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90" y="990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2D29F-6D55-498C-95D2-0094BE2D31E5}" type="datetimeFigureOut">
              <a:rPr lang="ru-RU" smtClean="0"/>
              <a:pPr/>
              <a:t>25.10.2012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CAEF-5DF6-4553-BBE0-E3CBE77ADE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2D29F-6D55-498C-95D2-0094BE2D31E5}" type="datetimeFigureOut">
              <a:rPr lang="ru-RU" smtClean="0"/>
              <a:pPr/>
              <a:t>25.10.2012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CAEF-5DF6-4553-BBE0-E3CBE77ADE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2D29F-6D55-498C-95D2-0094BE2D31E5}" type="datetimeFigureOut">
              <a:rPr lang="ru-RU" smtClean="0"/>
              <a:pPr/>
              <a:t>25.10.2012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CAEF-5DF6-4553-BBE0-E3CBE77ADE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2D29F-6D55-498C-95D2-0094BE2D31E5}" type="datetimeFigureOut">
              <a:rPr lang="ru-RU" smtClean="0"/>
              <a:pPr/>
              <a:t>25.10.2012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CAEF-5DF6-4553-BBE0-E3CBE77ADE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2D29F-6D55-498C-95D2-0094BE2D31E5}" type="datetimeFigureOut">
              <a:rPr lang="ru-RU" smtClean="0"/>
              <a:pPr/>
              <a:t>25.10.2012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CAEF-5DF6-4553-BBE0-E3CBE77ADE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2D29F-6D55-498C-95D2-0094BE2D31E5}" type="datetimeFigureOut">
              <a:rPr lang="ru-RU" smtClean="0"/>
              <a:pPr/>
              <a:t>25.10.2012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CAEF-5DF6-4553-BBE0-E3CBE77ADE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2D29F-6D55-498C-95D2-0094BE2D31E5}" type="datetimeFigureOut">
              <a:rPr lang="ru-RU" smtClean="0"/>
              <a:pPr/>
              <a:t>25.10.2012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CAEF-5DF6-4553-BBE0-E3CBE77ADE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2D29F-6D55-498C-95D2-0094BE2D31E5}" type="datetimeFigureOut">
              <a:rPr lang="ru-RU" smtClean="0"/>
              <a:pPr/>
              <a:t>25.10.2012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CAEF-5DF6-4553-BBE0-E3CBE77ADE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2D29F-6D55-498C-95D2-0094BE2D31E5}" type="datetimeFigureOut">
              <a:rPr lang="ru-RU" smtClean="0"/>
              <a:pPr/>
              <a:t>25.10.2012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CAEF-5DF6-4553-BBE0-E3CBE77ADE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2D29F-6D55-498C-95D2-0094BE2D31E5}" type="datetimeFigureOut">
              <a:rPr lang="ru-RU" smtClean="0"/>
              <a:pPr/>
              <a:t>25.10.2012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FCAEF-5DF6-4553-BBE0-E3CBE77ADE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2D29F-6D55-498C-95D2-0094BE2D31E5}" type="datetimeFigureOut">
              <a:rPr lang="ru-RU" smtClean="0"/>
              <a:pPr/>
              <a:t>25.10.2012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66FCAEF-5DF6-4553-BBE0-E3CBE77ADE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9F2D29F-6D55-498C-95D2-0094BE2D31E5}" type="datetimeFigureOut">
              <a:rPr lang="ru-RU" smtClean="0"/>
              <a:pPr/>
              <a:t>25.10.2012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66FCAEF-5DF6-4553-BBE0-E3CBE77ADE6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0"/>
            <a:ext cx="7772400" cy="6072206"/>
          </a:xfrm>
        </p:spPr>
        <p:txBody>
          <a:bodyPr>
            <a:normAutofit/>
          </a:bodyPr>
          <a:lstStyle/>
          <a:p>
            <a:r>
              <a:rPr lang="ru-RU" dirty="0" smtClean="0"/>
              <a:t>Презентация </a:t>
            </a:r>
            <a:br>
              <a:rPr lang="ru-RU" dirty="0" smtClean="0"/>
            </a:br>
            <a:r>
              <a:rPr lang="ru-RU" dirty="0" smtClean="0"/>
              <a:t>Творческой работы</a:t>
            </a:r>
            <a:br>
              <a:rPr lang="ru-RU" dirty="0" smtClean="0"/>
            </a:br>
            <a:r>
              <a:rPr lang="ru-RU" dirty="0" smtClean="0"/>
              <a:t>по математике</a:t>
            </a:r>
            <a:br>
              <a:rPr lang="ru-RU" dirty="0" smtClean="0"/>
            </a:br>
            <a:r>
              <a:rPr lang="ru-RU" dirty="0" smtClean="0"/>
              <a:t>студентки 2-го курса</a:t>
            </a:r>
            <a:br>
              <a:rPr lang="ru-RU" dirty="0" smtClean="0"/>
            </a:br>
            <a:r>
              <a:rPr lang="ru-RU" dirty="0" smtClean="0"/>
              <a:t>Сапоговой Нелли</a:t>
            </a:r>
            <a:br>
              <a:rPr lang="ru-RU" dirty="0" smtClean="0"/>
            </a:br>
            <a:r>
              <a:rPr lang="ru-RU" dirty="0" smtClean="0"/>
              <a:t>на тему: «Комплексные числа»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Image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8215337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3786190"/>
            <a:ext cx="2857488" cy="500066"/>
          </a:xfrm>
        </p:spPr>
        <p:txBody>
          <a:bodyPr/>
          <a:lstStyle/>
          <a:p>
            <a:r>
              <a:rPr lang="ru-RU" dirty="0" smtClean="0"/>
              <a:t>К. Ф. гаусс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286116" y="0"/>
            <a:ext cx="5857884" cy="685800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К. Гаусс в начале Х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Į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Х века предложил назвать их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dirty="0" smtClean="0">
                <a:latin typeface="Arial Black" pitchFamily="34" charset="0"/>
                <a:cs typeface="Times New Roman" pitchFamily="18" charset="0"/>
              </a:rPr>
              <a:t>комплексными числами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Формы комплексных чисел: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Z=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a+bi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алгебраическая форма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Z=r(		    ) –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тригонометрическая</a:t>
            </a:r>
          </a:p>
          <a:p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Z=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rE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    -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показательная </a:t>
            </a:r>
          </a:p>
          <a:p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/>
          </a:p>
          <a:p>
            <a:r>
              <a:rPr lang="ru-RU" sz="2800" dirty="0" smtClean="0"/>
              <a:t> </a:t>
            </a:r>
          </a:p>
        </p:txBody>
      </p:sp>
      <p:pic>
        <p:nvPicPr>
          <p:cNvPr id="6" name="Содержимое 3" descr="368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14290"/>
            <a:ext cx="2643174" cy="3392073"/>
          </a:xfrm>
          <a:prstGeom prst="rect">
            <a:avLst/>
          </a:prstGeom>
        </p:spPr>
      </p:pic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3643314"/>
            <a:ext cx="591211" cy="357190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2" y="3643314"/>
            <a:ext cx="886817" cy="357190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4000504"/>
            <a:ext cx="285753" cy="376675"/>
          </a:xfrm>
          <a:prstGeom prst="rect">
            <a:avLst/>
          </a:prstGeom>
          <a:noFill/>
        </p:spPr>
      </p:pic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0" y="0"/>
            <a:ext cx="8143900" cy="6858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Комплексные числа применяются :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 составлении географических карт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теории самолетостроения 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Использованы в разнообразных исследованиях по теории чисел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электромеханике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 изучении движения естественных и искусственных небесных тел и т. д.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И в заключение презентации предлагая </a:t>
            </a:r>
          </a:p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Разгадать кроссворд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«Проверь себя»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0" y="-357214"/>
            <a:ext cx="9144000" cy="7215214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                                       8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     1                 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              3        7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/>
              <a:t> 2                    5</a:t>
            </a:r>
            <a:endParaRPr lang="en-US" dirty="0" smtClean="0"/>
          </a:p>
          <a:p>
            <a:pPr>
              <a:buNone/>
            </a:pPr>
            <a:r>
              <a:rPr lang="ru-RU" smtClean="0"/>
              <a:t>                       6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ru-RU" dirty="0" smtClean="0"/>
              <a:t>4</a:t>
            </a:r>
            <a:r>
              <a:rPr lang="en-US" dirty="0" smtClean="0"/>
              <a:t>			      </a:t>
            </a:r>
          </a:p>
          <a:p>
            <a:pPr>
              <a:buNone/>
            </a:pPr>
            <a:r>
              <a:rPr lang="en-US" dirty="0" smtClean="0"/>
              <a:t>				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r>
              <a:rPr lang="ru-RU" sz="2400" dirty="0" smtClean="0"/>
              <a:t>Как называется число вида </a:t>
            </a:r>
            <a:r>
              <a:rPr lang="en-US" sz="2400" dirty="0" smtClean="0"/>
              <a:t>Z=</a:t>
            </a:r>
            <a:r>
              <a:rPr lang="en-US" sz="2400" dirty="0" err="1" smtClean="0"/>
              <a:t>a+bc</a:t>
            </a:r>
            <a:r>
              <a:rPr lang="ru-RU" sz="2400" dirty="0" smtClean="0"/>
              <a:t>?</a:t>
            </a:r>
            <a:r>
              <a:rPr lang="ru-RU" sz="2000" dirty="0" smtClean="0"/>
              <a:t>				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ru-RU" sz="2000" dirty="0" smtClean="0"/>
              <a:t>.</a:t>
            </a:r>
            <a:r>
              <a:rPr lang="ru-RU" sz="2400" dirty="0" smtClean="0"/>
              <a:t>В какой степени мнимой единицы     				получается один</a:t>
            </a:r>
            <a:r>
              <a:rPr lang="ru-RU" sz="2000" dirty="0" smtClean="0"/>
              <a:t>? 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3</a:t>
            </a:r>
            <a:r>
              <a:rPr lang="ru-RU" sz="2400" dirty="0" smtClean="0"/>
              <a:t>.Как называются  числа отличающиеся лишь знаком при мнимой части?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4</a:t>
            </a:r>
            <a:r>
              <a:rPr lang="ru-RU" sz="2400" dirty="0" smtClean="0"/>
              <a:t>. Длина вектора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. 5.</a:t>
            </a:r>
            <a:r>
              <a:rPr lang="ru-RU" sz="2400" dirty="0" smtClean="0"/>
              <a:t>Угол под которым находится вектор.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6. </a:t>
            </a:r>
            <a:r>
              <a:rPr lang="ru-RU" sz="2400" dirty="0" smtClean="0"/>
              <a:t>Какая форма комплексного числа: </a:t>
            </a:r>
            <a:r>
              <a:rPr lang="en-US" sz="2400" dirty="0" smtClean="0"/>
              <a:t>Z=r(cos    +sin     )</a:t>
            </a:r>
            <a:r>
              <a:rPr lang="ru-RU" sz="2400" dirty="0" smtClean="0"/>
              <a:t>?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 7. </a:t>
            </a:r>
            <a:r>
              <a:rPr lang="ru-RU" sz="2400" dirty="0" smtClean="0"/>
              <a:t>Какая форма комплексного числа</a:t>
            </a:r>
            <a:r>
              <a:rPr lang="en-US" sz="2400" dirty="0" smtClean="0"/>
              <a:t> Z=re</a:t>
            </a:r>
            <a:r>
              <a:rPr lang="ru-RU" sz="2400" dirty="0" smtClean="0"/>
              <a:t>?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</a:rPr>
              <a:t> 8.</a:t>
            </a:r>
            <a:r>
              <a:rPr lang="ru-RU" sz="2400" dirty="0" smtClean="0"/>
              <a:t> Вид   Д=</a:t>
            </a:r>
            <a:r>
              <a:rPr lang="en-US" sz="2400" dirty="0" smtClean="0"/>
              <a:t>b  -4ac</a:t>
            </a:r>
            <a:r>
              <a:rPr lang="ru-RU" sz="2400" dirty="0" smtClean="0"/>
              <a:t>, что такое Д?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42910" y="3857628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42910" y="1000108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42910" y="1285860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642910" y="1571612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42910" y="185736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42910" y="2143116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642910" y="2428868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57158" y="2143116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642910" y="714356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642910" y="3000372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642910" y="328612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642910" y="3571876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642910" y="2714620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928662" y="2143116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214414" y="2143116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500166" y="2143116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1785918" y="2143116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1500166" y="185736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1500166" y="1571612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1500166" y="1285860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1500166" y="2643182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1500166" y="2357430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1500166" y="3214686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1500166" y="292893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500166" y="3500438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1500166" y="3786190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1214414" y="3500438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2071670" y="3500438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1785918" y="3500438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2643174" y="3500438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2357422" y="3500438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2357422" y="435769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2357422" y="4643446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2357422" y="3786190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2357422" y="4071942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2357422" y="2071678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ямоугольник 41"/>
          <p:cNvSpPr/>
          <p:nvPr/>
        </p:nvSpPr>
        <p:spPr>
          <a:xfrm>
            <a:off x="2357422" y="1214422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2357422" y="150017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ямоугольник 43"/>
          <p:cNvSpPr/>
          <p:nvPr/>
        </p:nvSpPr>
        <p:spPr>
          <a:xfrm>
            <a:off x="2357422" y="1785926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2357422" y="3214686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Прямоугольник 45"/>
          <p:cNvSpPr/>
          <p:nvPr/>
        </p:nvSpPr>
        <p:spPr>
          <a:xfrm>
            <a:off x="2357422" y="2357430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Прямоугольник 46"/>
          <p:cNvSpPr/>
          <p:nvPr/>
        </p:nvSpPr>
        <p:spPr>
          <a:xfrm>
            <a:off x="2357422" y="2643182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Прямоугольник 47"/>
          <p:cNvSpPr/>
          <p:nvPr/>
        </p:nvSpPr>
        <p:spPr>
          <a:xfrm>
            <a:off x="2357422" y="292893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2928926" y="2071678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2643174" y="2071678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3214678" y="2071678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51"/>
          <p:cNvSpPr/>
          <p:nvPr/>
        </p:nvSpPr>
        <p:spPr>
          <a:xfrm>
            <a:off x="3500430" y="2071678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52"/>
          <p:cNvSpPr/>
          <p:nvPr/>
        </p:nvSpPr>
        <p:spPr>
          <a:xfrm>
            <a:off x="3786182" y="2071678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4071934" y="2071678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3786182" y="1785926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>
            <a:off x="4357686" y="2071678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 56"/>
          <p:cNvSpPr/>
          <p:nvPr/>
        </p:nvSpPr>
        <p:spPr>
          <a:xfrm>
            <a:off x="3786182" y="150017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Прямоугольник 57"/>
          <p:cNvSpPr/>
          <p:nvPr/>
        </p:nvSpPr>
        <p:spPr>
          <a:xfrm>
            <a:off x="3786182" y="1214422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9" name="Прямоугольник 58"/>
          <p:cNvSpPr/>
          <p:nvPr/>
        </p:nvSpPr>
        <p:spPr>
          <a:xfrm>
            <a:off x="3786182" y="928670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3786182" y="642918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Прямоугольник 85"/>
          <p:cNvSpPr/>
          <p:nvPr/>
        </p:nvSpPr>
        <p:spPr>
          <a:xfrm>
            <a:off x="3786182" y="357166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7" name="Прямоугольник 86"/>
          <p:cNvSpPr/>
          <p:nvPr/>
        </p:nvSpPr>
        <p:spPr>
          <a:xfrm>
            <a:off x="3786182" y="3500438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1" name="Прямоугольник 90"/>
          <p:cNvSpPr/>
          <p:nvPr/>
        </p:nvSpPr>
        <p:spPr>
          <a:xfrm>
            <a:off x="2643174" y="292893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Прямоугольник 91"/>
          <p:cNvSpPr/>
          <p:nvPr/>
        </p:nvSpPr>
        <p:spPr>
          <a:xfrm>
            <a:off x="2928926" y="292893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Прямоугольник 92"/>
          <p:cNvSpPr/>
          <p:nvPr/>
        </p:nvSpPr>
        <p:spPr>
          <a:xfrm>
            <a:off x="3214678" y="292893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Прямоугольник 93"/>
          <p:cNvSpPr/>
          <p:nvPr/>
        </p:nvSpPr>
        <p:spPr>
          <a:xfrm>
            <a:off x="3500430" y="292893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Прямоугольник 94"/>
          <p:cNvSpPr/>
          <p:nvPr/>
        </p:nvSpPr>
        <p:spPr>
          <a:xfrm>
            <a:off x="3786182" y="292893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Прямоугольник 95"/>
          <p:cNvSpPr/>
          <p:nvPr/>
        </p:nvSpPr>
        <p:spPr>
          <a:xfrm>
            <a:off x="4071934" y="292893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7" name="Прямоугольник 96"/>
          <p:cNvSpPr/>
          <p:nvPr/>
        </p:nvSpPr>
        <p:spPr>
          <a:xfrm>
            <a:off x="4357686" y="292893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8" name="Прямоугольник 97"/>
          <p:cNvSpPr/>
          <p:nvPr/>
        </p:nvSpPr>
        <p:spPr>
          <a:xfrm>
            <a:off x="4643438" y="292893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9" name="Прямоугольник 98"/>
          <p:cNvSpPr/>
          <p:nvPr/>
        </p:nvSpPr>
        <p:spPr>
          <a:xfrm>
            <a:off x="4929190" y="292893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0" name="Прямоугольник 99"/>
          <p:cNvSpPr/>
          <p:nvPr/>
        </p:nvSpPr>
        <p:spPr>
          <a:xfrm>
            <a:off x="5214942" y="292893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1" name="Прямоугольник 100"/>
          <p:cNvSpPr/>
          <p:nvPr/>
        </p:nvSpPr>
        <p:spPr>
          <a:xfrm>
            <a:off x="5500694" y="292893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2" name="Прямоугольник 101"/>
          <p:cNvSpPr/>
          <p:nvPr/>
        </p:nvSpPr>
        <p:spPr>
          <a:xfrm>
            <a:off x="5786446" y="292893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" name="Прямоугольник 102"/>
          <p:cNvSpPr/>
          <p:nvPr/>
        </p:nvSpPr>
        <p:spPr>
          <a:xfrm>
            <a:off x="6072198" y="292893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" name="Прямоугольник 103"/>
          <p:cNvSpPr/>
          <p:nvPr/>
        </p:nvSpPr>
        <p:spPr>
          <a:xfrm>
            <a:off x="6357950" y="292893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5" name="Прямоугольник 104"/>
          <p:cNvSpPr/>
          <p:nvPr/>
        </p:nvSpPr>
        <p:spPr>
          <a:xfrm>
            <a:off x="6643702" y="292893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" name="Прямоугольник 105"/>
          <p:cNvSpPr/>
          <p:nvPr/>
        </p:nvSpPr>
        <p:spPr>
          <a:xfrm>
            <a:off x="6929454" y="292893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7" name="Прямоугольник 106"/>
          <p:cNvSpPr/>
          <p:nvPr/>
        </p:nvSpPr>
        <p:spPr>
          <a:xfrm>
            <a:off x="7215206" y="2928934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8" name="Прямоугольник 107"/>
          <p:cNvSpPr/>
          <p:nvPr/>
        </p:nvSpPr>
        <p:spPr>
          <a:xfrm>
            <a:off x="3786182" y="2357430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9" name="Прямоугольник 108"/>
          <p:cNvSpPr/>
          <p:nvPr/>
        </p:nvSpPr>
        <p:spPr>
          <a:xfrm>
            <a:off x="3786182" y="2643182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0" name="Прямоугольник 109"/>
          <p:cNvSpPr/>
          <p:nvPr/>
        </p:nvSpPr>
        <p:spPr>
          <a:xfrm>
            <a:off x="3786182" y="3214686"/>
            <a:ext cx="285752" cy="2857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1" name="Полилиния 110"/>
          <p:cNvSpPr/>
          <p:nvPr/>
        </p:nvSpPr>
        <p:spPr>
          <a:xfrm>
            <a:off x="4385508" y="5810250"/>
            <a:ext cx="167442" cy="217788"/>
          </a:xfrm>
          <a:custGeom>
            <a:avLst/>
            <a:gdLst>
              <a:gd name="connsiteX0" fmla="*/ 15042 w 167442"/>
              <a:gd name="connsiteY0" fmla="*/ 0 h 217788"/>
              <a:gd name="connsiteX1" fmla="*/ 34092 w 167442"/>
              <a:gd name="connsiteY1" fmla="*/ 133350 h 217788"/>
              <a:gd name="connsiteX2" fmla="*/ 167442 w 167442"/>
              <a:gd name="connsiteY2" fmla="*/ 57150 h 217788"/>
              <a:gd name="connsiteX3" fmla="*/ 129342 w 167442"/>
              <a:gd name="connsiteY3" fmla="*/ 0 h 217788"/>
              <a:gd name="connsiteX4" fmla="*/ 110292 w 167442"/>
              <a:gd name="connsiteY4" fmla="*/ 57150 h 217788"/>
              <a:gd name="connsiteX5" fmla="*/ 110292 w 167442"/>
              <a:gd name="connsiteY5" fmla="*/ 209550 h 217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7442" h="217788">
                <a:moveTo>
                  <a:pt x="15042" y="0"/>
                </a:moveTo>
                <a:cubicBezTo>
                  <a:pt x="21392" y="44450"/>
                  <a:pt x="0" y="104129"/>
                  <a:pt x="34092" y="133350"/>
                </a:cubicBezTo>
                <a:cubicBezTo>
                  <a:pt x="132603" y="217788"/>
                  <a:pt x="154683" y="95426"/>
                  <a:pt x="167442" y="57150"/>
                </a:cubicBezTo>
                <a:cubicBezTo>
                  <a:pt x="154742" y="38100"/>
                  <a:pt x="152237" y="0"/>
                  <a:pt x="129342" y="0"/>
                </a:cubicBezTo>
                <a:cubicBezTo>
                  <a:pt x="109262" y="0"/>
                  <a:pt x="112110" y="37152"/>
                  <a:pt x="110292" y="57150"/>
                </a:cubicBezTo>
                <a:cubicBezTo>
                  <a:pt x="105693" y="107741"/>
                  <a:pt x="110292" y="158750"/>
                  <a:pt x="110292" y="20955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2" name="Полилиния 111"/>
          <p:cNvSpPr/>
          <p:nvPr/>
        </p:nvSpPr>
        <p:spPr>
          <a:xfrm>
            <a:off x="5286380" y="5786454"/>
            <a:ext cx="167442" cy="217788"/>
          </a:xfrm>
          <a:custGeom>
            <a:avLst/>
            <a:gdLst>
              <a:gd name="connsiteX0" fmla="*/ 15042 w 167442"/>
              <a:gd name="connsiteY0" fmla="*/ 0 h 217788"/>
              <a:gd name="connsiteX1" fmla="*/ 34092 w 167442"/>
              <a:gd name="connsiteY1" fmla="*/ 133350 h 217788"/>
              <a:gd name="connsiteX2" fmla="*/ 167442 w 167442"/>
              <a:gd name="connsiteY2" fmla="*/ 57150 h 217788"/>
              <a:gd name="connsiteX3" fmla="*/ 129342 w 167442"/>
              <a:gd name="connsiteY3" fmla="*/ 0 h 217788"/>
              <a:gd name="connsiteX4" fmla="*/ 110292 w 167442"/>
              <a:gd name="connsiteY4" fmla="*/ 57150 h 217788"/>
              <a:gd name="connsiteX5" fmla="*/ 110292 w 167442"/>
              <a:gd name="connsiteY5" fmla="*/ 209550 h 217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7442" h="217788">
                <a:moveTo>
                  <a:pt x="15042" y="0"/>
                </a:moveTo>
                <a:cubicBezTo>
                  <a:pt x="21392" y="44450"/>
                  <a:pt x="0" y="104129"/>
                  <a:pt x="34092" y="133350"/>
                </a:cubicBezTo>
                <a:cubicBezTo>
                  <a:pt x="132603" y="217788"/>
                  <a:pt x="154683" y="95426"/>
                  <a:pt x="167442" y="57150"/>
                </a:cubicBezTo>
                <a:cubicBezTo>
                  <a:pt x="154742" y="38100"/>
                  <a:pt x="152237" y="0"/>
                  <a:pt x="129342" y="0"/>
                </a:cubicBezTo>
                <a:cubicBezTo>
                  <a:pt x="109262" y="0"/>
                  <a:pt x="112110" y="37152"/>
                  <a:pt x="110292" y="57150"/>
                </a:cubicBezTo>
                <a:cubicBezTo>
                  <a:pt x="105693" y="107741"/>
                  <a:pt x="110292" y="158750"/>
                  <a:pt x="110292" y="20955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5" name="Полилиния 114"/>
          <p:cNvSpPr/>
          <p:nvPr/>
        </p:nvSpPr>
        <p:spPr>
          <a:xfrm>
            <a:off x="5694920" y="6057900"/>
            <a:ext cx="115362" cy="128499"/>
          </a:xfrm>
          <a:custGeom>
            <a:avLst/>
            <a:gdLst>
              <a:gd name="connsiteX0" fmla="*/ 1030 w 115362"/>
              <a:gd name="connsiteY0" fmla="*/ 57150 h 128499"/>
              <a:gd name="connsiteX1" fmla="*/ 20080 w 115362"/>
              <a:gd name="connsiteY1" fmla="*/ 0 h 128499"/>
              <a:gd name="connsiteX2" fmla="*/ 39130 w 115362"/>
              <a:gd name="connsiteY2" fmla="*/ 114300 h 128499"/>
              <a:gd name="connsiteX3" fmla="*/ 96280 w 115362"/>
              <a:gd name="connsiteY3" fmla="*/ 95250 h 1284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362" h="128499">
                <a:moveTo>
                  <a:pt x="1030" y="57150"/>
                </a:moveTo>
                <a:cubicBezTo>
                  <a:pt x="7380" y="38100"/>
                  <a:pt x="0" y="0"/>
                  <a:pt x="20080" y="0"/>
                </a:cubicBezTo>
                <a:cubicBezTo>
                  <a:pt x="115362" y="0"/>
                  <a:pt x="25037" y="100207"/>
                  <a:pt x="39130" y="114300"/>
                </a:cubicBezTo>
                <a:cubicBezTo>
                  <a:pt x="53329" y="128499"/>
                  <a:pt x="96280" y="95250"/>
                  <a:pt x="96280" y="9525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71744"/>
            <a:ext cx="7239000" cy="2357454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000" dirty="0" smtClean="0">
                <a:solidFill>
                  <a:srgbClr val="D99594"/>
                </a:solidFill>
                <a:latin typeface="Calibri"/>
                <a:ea typeface="Calibri"/>
                <a:cs typeface="Times New Roman"/>
              </a:rPr>
              <a:t/>
            </a:r>
            <a:br>
              <a:rPr lang="ru-RU" sz="4000" dirty="0" smtClean="0">
                <a:solidFill>
                  <a:srgbClr val="D99594"/>
                </a:solidFill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7758138" cy="6215106"/>
          </a:xfrm>
        </p:spPr>
        <p:txBody>
          <a:bodyPr/>
          <a:lstStyle/>
          <a:p>
            <a:r>
              <a:rPr lang="ru-RU" dirty="0" smtClean="0"/>
              <a:t>-2		</a:t>
            </a:r>
          </a:p>
          <a:p>
            <a:r>
              <a:rPr lang="ru-RU" dirty="0" smtClean="0"/>
              <a:t>        0,8	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sz="6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Мир чисел бесконечен</a:t>
            </a:r>
            <a:r>
              <a:rPr lang="ru-RU" sz="6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2800" dirty="0" smtClean="0">
              <a:solidFill>
                <a:srgbClr val="D99594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141260"/>
            <a:ext cx="285752" cy="1254134"/>
          </a:xfrm>
          <a:prstGeom prst="rect">
            <a:avLst/>
          </a:prstGeom>
          <a:noFill/>
        </p:spPr>
      </p:pic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1209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20" y="1571612"/>
            <a:ext cx="171450" cy="742950"/>
          </a:xfrm>
          <a:prstGeom prst="rect">
            <a:avLst/>
          </a:prstGeom>
          <a:noFill/>
        </p:spPr>
      </p:pic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0" y="1420000"/>
            <a:ext cx="357190" cy="1527979"/>
          </a:xfrm>
          <a:prstGeom prst="rect">
            <a:avLst/>
          </a:prstGeom>
          <a:noFill/>
        </p:spPr>
      </p:pic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0" y="1190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70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0" y="0"/>
            <a:ext cx="928694" cy="1143008"/>
          </a:xfrm>
          <a:prstGeom prst="rect">
            <a:avLst/>
          </a:prstGeom>
          <a:noFill/>
        </p:spPr>
      </p:pic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0" y="1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1,85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 flipV="1">
            <a:off x="357158" y="1428736"/>
            <a:ext cx="707233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74" name="Picture 14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57818" y="1500174"/>
            <a:ext cx="1373044" cy="766765"/>
          </a:xfrm>
          <a:prstGeom prst="rect">
            <a:avLst/>
          </a:prstGeom>
          <a:noFill/>
        </p:spPr>
      </p:pic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77" name="Picture 1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79" y="1500174"/>
            <a:ext cx="888487" cy="909641"/>
          </a:xfrm>
          <a:prstGeom prst="rect">
            <a:avLst/>
          </a:prstGeom>
          <a:noFill/>
        </p:spPr>
      </p:pic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81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80" name="Picture 20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62" y="4214818"/>
            <a:ext cx="785818" cy="1877232"/>
          </a:xfrm>
          <a:prstGeom prst="rect">
            <a:avLst/>
          </a:prstGeom>
          <a:noFill/>
        </p:spPr>
      </p:pic>
      <p:sp>
        <p:nvSpPr>
          <p:cNvPr id="15382" name="Rectangle 22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84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83" name="Picture 23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5291145"/>
            <a:ext cx="285752" cy="1238259"/>
          </a:xfrm>
          <a:prstGeom prst="rect">
            <a:avLst/>
          </a:prstGeom>
          <a:noFill/>
        </p:spPr>
      </p:pic>
      <p:sp>
        <p:nvSpPr>
          <p:cNvPr id="15385" name="Rectangle 25"/>
          <p:cNvSpPr>
            <a:spLocks noChangeArrowheads="1"/>
          </p:cNvSpPr>
          <p:nvPr/>
        </p:nvSpPr>
        <p:spPr bwMode="auto">
          <a:xfrm>
            <a:off x="0" y="12001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86" name="Picture 26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16" y="4171952"/>
            <a:ext cx="428628" cy="1023945"/>
          </a:xfrm>
          <a:prstGeom prst="rect">
            <a:avLst/>
          </a:prstGeom>
          <a:noFill/>
        </p:spPr>
      </p:pic>
      <p:sp>
        <p:nvSpPr>
          <p:cNvPr id="15388" name="Rectangle 28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90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89" name="Picture 29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4491042"/>
            <a:ext cx="714380" cy="833443"/>
          </a:xfrm>
          <a:prstGeom prst="rect">
            <a:avLst/>
          </a:prstGeom>
          <a:noFill/>
        </p:spPr>
      </p:pic>
      <p:sp>
        <p:nvSpPr>
          <p:cNvPr id="15391" name="Rectangle 31"/>
          <p:cNvSpPr>
            <a:spLocks noChangeArrowheads="1"/>
          </p:cNvSpPr>
          <p:nvPr/>
        </p:nvSpPr>
        <p:spPr bwMode="auto">
          <a:xfrm>
            <a:off x="0" y="923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93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92" name="Picture 32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4071942"/>
            <a:ext cx="1181100" cy="409575"/>
          </a:xfrm>
          <a:prstGeom prst="rect">
            <a:avLst/>
          </a:prstGeom>
          <a:noFill/>
        </p:spPr>
      </p:pic>
      <p:sp>
        <p:nvSpPr>
          <p:cNvPr id="15394" name="Rectangle 34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96" name="Rectangle 3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95" name="Picture 35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7" y="5786454"/>
            <a:ext cx="539603" cy="552451"/>
          </a:xfrm>
          <a:prstGeom prst="rect">
            <a:avLst/>
          </a:prstGeom>
          <a:noFill/>
        </p:spPr>
      </p:pic>
      <p:sp>
        <p:nvSpPr>
          <p:cNvPr id="15397" name="Rectangle 37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99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98" name="Picture 38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98" y="5128428"/>
            <a:ext cx="357190" cy="853287"/>
          </a:xfrm>
          <a:prstGeom prst="rect">
            <a:avLst/>
          </a:prstGeom>
          <a:noFill/>
        </p:spPr>
      </p:pic>
      <p:sp>
        <p:nvSpPr>
          <p:cNvPr id="15400" name="Rectangle 40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7239000" cy="68580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Первые представления о числе возникли из счета предметов (1, 2, 3 и т. д.) – НАТУРАЛЬНЫЕ ЧИСЛА.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последствии возникли ДРОБИ как результат измерения длины, веса и т. д. (    ,   ,        и т. д.)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ОТРИЦАТЕЛЬНЫЕ ЧИСЛА, появились с развитием алгебры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Целые числа (т. е. натуральные 1, 2, 3,и т. д.), отрицательные числа (-1,-2, -3 и т. д. и нуль), дроби называются РАЦИОНАЛЬНЫМИ ЧИСЛАМИ.</a:t>
            </a: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00892" y="1785926"/>
            <a:ext cx="214314" cy="493988"/>
          </a:xfrm>
          <a:prstGeom prst="rect">
            <a:avLst/>
          </a:prstGeom>
          <a:noFill/>
        </p:spPr>
      </p:pic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12001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00958" y="1785926"/>
            <a:ext cx="178046" cy="571504"/>
          </a:xfrm>
          <a:prstGeom prst="rect">
            <a:avLst/>
          </a:prstGeom>
          <a:noFill/>
        </p:spPr>
      </p:pic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12001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2285992"/>
            <a:ext cx="498405" cy="357190"/>
          </a:xfrm>
          <a:prstGeom prst="rect">
            <a:avLst/>
          </a:prstGeom>
          <a:noFill/>
        </p:spPr>
      </p:pic>
      <p:cxnSp>
        <p:nvCxnSpPr>
          <p:cNvPr id="18" name="Прямая соединительная линия 17"/>
          <p:cNvCxnSpPr/>
          <p:nvPr/>
        </p:nvCxnSpPr>
        <p:spPr>
          <a:xfrm>
            <a:off x="500034" y="4643446"/>
            <a:ext cx="707236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-356428" y="5499908"/>
            <a:ext cx="17145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642910" y="6429396"/>
            <a:ext cx="692948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6750859" y="5536421"/>
            <a:ext cx="164307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7239000" cy="68580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Рациональными числами нельзя точно выразить длину диагонали квадрата, если длина стороны ровна единице измерения.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Чтобы точно выразить отношения несоизмеримых отрезков надо ввести новое число: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ИРРАЦИОНАЛЬНОЕ (		  и т. д.)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Рациональные и иррациональные – образуют множество :</a:t>
            </a:r>
            <a:endParaRPr lang="en-US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48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Действительных чисел.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2" y="2643182"/>
            <a:ext cx="1073474" cy="357190"/>
          </a:xfrm>
          <a:prstGeom prst="rect">
            <a:avLst/>
          </a:prstGeom>
          <a:noFill/>
        </p:spPr>
      </p:pic>
      <p:sp>
        <p:nvSpPr>
          <p:cNvPr id="9" name="Дуга 8"/>
          <p:cNvSpPr/>
          <p:nvPr/>
        </p:nvSpPr>
        <p:spPr>
          <a:xfrm>
            <a:off x="7286644" y="3357562"/>
            <a:ext cx="857256" cy="3143272"/>
          </a:xfrm>
          <a:prstGeom prst="arc">
            <a:avLst>
              <a:gd name="adj1" fmla="val 16200000"/>
              <a:gd name="adj2" fmla="val 542070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>
            <a:stCxn id="3" idx="3"/>
            <a:endCxn id="3" idx="1"/>
          </p:cNvCxnSpPr>
          <p:nvPr/>
        </p:nvCxnSpPr>
        <p:spPr>
          <a:xfrm flipH="1">
            <a:off x="457200" y="3429000"/>
            <a:ext cx="7239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Дуга 13"/>
          <p:cNvSpPr/>
          <p:nvPr/>
        </p:nvSpPr>
        <p:spPr>
          <a:xfrm flipH="1">
            <a:off x="0" y="3429000"/>
            <a:ext cx="785818" cy="3071834"/>
          </a:xfrm>
          <a:prstGeom prst="arc">
            <a:avLst>
              <a:gd name="adj1" fmla="val 16200000"/>
              <a:gd name="adj2" fmla="val 517013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rot="10800000">
            <a:off x="428596" y="6500834"/>
            <a:ext cx="72152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 рассмотрении действительных чисел отмечалось, что в множестве действительных чисел нельзя, например, найти число, квадрат которого равен         .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При рассмотрении квадратных уравнений с отрицательными дискриминантами так же отмечалось,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что такие уравнения не имеют корней, которые были       бы	действительными числами . Что бы подобные задачи были разрешимы, вводят новые числа –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	     </a:t>
            </a:r>
            <a:r>
              <a:rPr lang="ru-RU" sz="48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Комплексные числа</a:t>
            </a:r>
            <a:endParaRPr lang="ru-RU" sz="4800" dirty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1357298"/>
            <a:ext cx="638015" cy="500066"/>
          </a:xfrm>
          <a:prstGeom prst="rect">
            <a:avLst/>
          </a:prstGeom>
          <a:noFill/>
        </p:spPr>
      </p:pic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285728"/>
            <a:ext cx="7239000" cy="465754"/>
          </a:xfrm>
        </p:spPr>
        <p:txBody>
          <a:bodyPr>
            <a:noAutofit/>
          </a:bodyPr>
          <a:lstStyle/>
          <a:p>
            <a:pPr algn="ctr"/>
            <a:r>
              <a:rPr lang="ru-RU" sz="5400" b="0" u="sng" dirty="0" smtClean="0">
                <a:solidFill>
                  <a:srgbClr val="FF0000"/>
                </a:solidFill>
              </a:rPr>
              <a:t>Комплексные числа</a:t>
            </a:r>
            <a:endParaRPr lang="ru-RU" sz="5400" b="0" u="sng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6072206"/>
          </a:xfrm>
        </p:spPr>
        <p:txBody>
          <a:bodyPr/>
          <a:lstStyle/>
          <a:p>
            <a:pPr>
              <a:buNone/>
            </a:pPr>
            <a:endParaRPr lang="ru-RU" b="1" baseline="30000" dirty="0" smtClean="0"/>
          </a:p>
          <a:p>
            <a:pPr>
              <a:buNone/>
            </a:pPr>
            <a:r>
              <a:rPr lang="ru-RU" b="1" baseline="30000" dirty="0" smtClean="0"/>
              <a:t>			</a:t>
            </a:r>
            <a:r>
              <a:rPr lang="en-US" b="1" baseline="30000" dirty="0" smtClean="0"/>
              <a:t>2</a:t>
            </a:r>
            <a:r>
              <a:rPr lang="en-US" b="1" dirty="0" smtClean="0"/>
              <a:t>=-1</a:t>
            </a:r>
            <a:r>
              <a:rPr lang="ru-RU" b="1" dirty="0" smtClean="0"/>
              <a:t>		</a:t>
            </a:r>
            <a:r>
              <a:rPr lang="en-US" b="1" baseline="30000" dirty="0" smtClean="0"/>
              <a:t>3</a:t>
            </a:r>
            <a:r>
              <a:rPr lang="ru-RU" b="1" dirty="0" smtClean="0"/>
              <a:t>=-  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			=		</a:t>
            </a:r>
            <a:r>
              <a:rPr lang="en-US" b="1" baseline="30000" dirty="0" smtClean="0"/>
              <a:t>4</a:t>
            </a:r>
            <a:r>
              <a:rPr lang="ru-RU" b="1" dirty="0" smtClean="0"/>
              <a:t> = 1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en-US" dirty="0" smtClean="0"/>
              <a:t>		b  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Мнимые числа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 + b</a:t>
            </a:r>
            <a:r>
              <a:rPr lang="ru-RU" dirty="0" smtClean="0"/>
              <a:t>𝒊</a:t>
            </a:r>
            <a:r>
              <a:rPr lang="en-US" dirty="0" smtClean="0"/>
              <a:t>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Комплексные числа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Любые действительные числа</a:t>
            </a: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21429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1142984"/>
            <a:ext cx="177363" cy="642942"/>
          </a:xfrm>
          <a:prstGeom prst="rect">
            <a:avLst/>
          </a:prstGeom>
          <a:noFill/>
        </p:spPr>
      </p:pic>
      <p:pic>
        <p:nvPicPr>
          <p:cNvPr id="34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1142984"/>
            <a:ext cx="177363" cy="642942"/>
          </a:xfrm>
          <a:prstGeom prst="rect">
            <a:avLst/>
          </a:prstGeom>
          <a:noFill/>
        </p:spPr>
      </p:pic>
      <p:pic>
        <p:nvPicPr>
          <p:cNvPr id="35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1142984"/>
            <a:ext cx="177363" cy="642942"/>
          </a:xfrm>
          <a:prstGeom prst="rect">
            <a:avLst/>
          </a:prstGeom>
          <a:noFill/>
        </p:spPr>
      </p:pic>
      <p:pic>
        <p:nvPicPr>
          <p:cNvPr id="36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2071678"/>
            <a:ext cx="177363" cy="642943"/>
          </a:xfrm>
          <a:prstGeom prst="rect">
            <a:avLst/>
          </a:prstGeom>
          <a:noFill/>
        </p:spPr>
      </p:pic>
      <p:pic>
        <p:nvPicPr>
          <p:cNvPr id="37" name="Picture 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2071678"/>
            <a:ext cx="177363" cy="642942"/>
          </a:xfrm>
          <a:prstGeom prst="rect">
            <a:avLst/>
          </a:prstGeom>
          <a:noFill/>
        </p:spPr>
      </p:pic>
      <p:sp>
        <p:nvSpPr>
          <p:cNvPr id="38" name="Прямоугольник 37"/>
          <p:cNvSpPr/>
          <p:nvPr/>
        </p:nvSpPr>
        <p:spPr>
          <a:xfrm>
            <a:off x="4000496" y="2000240"/>
            <a:ext cx="4286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pic>
        <p:nvPicPr>
          <p:cNvPr id="39" name="Picture 1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2143116"/>
            <a:ext cx="571504" cy="433556"/>
          </a:xfrm>
          <a:prstGeom prst="rect">
            <a:avLst/>
          </a:prstGeom>
          <a:noFill/>
        </p:spPr>
      </p:pic>
      <p:sp>
        <p:nvSpPr>
          <p:cNvPr id="48" name="Полилиния 47"/>
          <p:cNvSpPr/>
          <p:nvPr/>
        </p:nvSpPr>
        <p:spPr>
          <a:xfrm>
            <a:off x="1212574" y="735495"/>
            <a:ext cx="4615069" cy="2574236"/>
          </a:xfrm>
          <a:custGeom>
            <a:avLst/>
            <a:gdLst>
              <a:gd name="connsiteX0" fmla="*/ 655983 w 4615069"/>
              <a:gd name="connsiteY0" fmla="*/ 934279 h 2574236"/>
              <a:gd name="connsiteX1" fmla="*/ 258417 w 4615069"/>
              <a:gd name="connsiteY1" fmla="*/ 417444 h 2574236"/>
              <a:gd name="connsiteX2" fmla="*/ 695739 w 4615069"/>
              <a:gd name="connsiteY2" fmla="*/ 477079 h 2574236"/>
              <a:gd name="connsiteX3" fmla="*/ 1033669 w 4615069"/>
              <a:gd name="connsiteY3" fmla="*/ 59635 h 2574236"/>
              <a:gd name="connsiteX4" fmla="*/ 1451113 w 4615069"/>
              <a:gd name="connsiteY4" fmla="*/ 377688 h 2574236"/>
              <a:gd name="connsiteX5" fmla="*/ 1828800 w 4615069"/>
              <a:gd name="connsiteY5" fmla="*/ 79514 h 2574236"/>
              <a:gd name="connsiteX6" fmla="*/ 2166730 w 4615069"/>
              <a:gd name="connsiteY6" fmla="*/ 417444 h 2574236"/>
              <a:gd name="connsiteX7" fmla="*/ 2524539 w 4615069"/>
              <a:gd name="connsiteY7" fmla="*/ 99392 h 2574236"/>
              <a:gd name="connsiteX8" fmla="*/ 2941983 w 4615069"/>
              <a:gd name="connsiteY8" fmla="*/ 377688 h 2574236"/>
              <a:gd name="connsiteX9" fmla="*/ 3359426 w 4615069"/>
              <a:gd name="connsiteY9" fmla="*/ 59635 h 2574236"/>
              <a:gd name="connsiteX10" fmla="*/ 3498574 w 4615069"/>
              <a:gd name="connsiteY10" fmla="*/ 357809 h 2574236"/>
              <a:gd name="connsiteX11" fmla="*/ 4075043 w 4615069"/>
              <a:gd name="connsiteY11" fmla="*/ 59635 h 2574236"/>
              <a:gd name="connsiteX12" fmla="*/ 4015409 w 4615069"/>
              <a:gd name="connsiteY12" fmla="*/ 715618 h 2574236"/>
              <a:gd name="connsiteX13" fmla="*/ 4572000 w 4615069"/>
              <a:gd name="connsiteY13" fmla="*/ 815009 h 2574236"/>
              <a:gd name="connsiteX14" fmla="*/ 4075043 w 4615069"/>
              <a:gd name="connsiteY14" fmla="*/ 1331844 h 2574236"/>
              <a:gd name="connsiteX15" fmla="*/ 4591878 w 4615069"/>
              <a:gd name="connsiteY15" fmla="*/ 1530627 h 2574236"/>
              <a:gd name="connsiteX16" fmla="*/ 3935896 w 4615069"/>
              <a:gd name="connsiteY16" fmla="*/ 1808922 h 2574236"/>
              <a:gd name="connsiteX17" fmla="*/ 3737113 w 4615069"/>
              <a:gd name="connsiteY17" fmla="*/ 2186609 h 2574236"/>
              <a:gd name="connsiteX18" fmla="*/ 3319669 w 4615069"/>
              <a:gd name="connsiteY18" fmla="*/ 1868557 h 2574236"/>
              <a:gd name="connsiteX19" fmla="*/ 2822713 w 4615069"/>
              <a:gd name="connsiteY19" fmla="*/ 2484783 h 2574236"/>
              <a:gd name="connsiteX20" fmla="*/ 2445026 w 4615069"/>
              <a:gd name="connsiteY20" fmla="*/ 1908314 h 2574236"/>
              <a:gd name="connsiteX21" fmla="*/ 1868556 w 4615069"/>
              <a:gd name="connsiteY21" fmla="*/ 2385392 h 2574236"/>
              <a:gd name="connsiteX22" fmla="*/ 1570383 w 4615069"/>
              <a:gd name="connsiteY22" fmla="*/ 1948070 h 2574236"/>
              <a:gd name="connsiteX23" fmla="*/ 974035 w 4615069"/>
              <a:gd name="connsiteY23" fmla="*/ 2544418 h 2574236"/>
              <a:gd name="connsiteX24" fmla="*/ 516835 w 4615069"/>
              <a:gd name="connsiteY24" fmla="*/ 2126975 h 2574236"/>
              <a:gd name="connsiteX25" fmla="*/ 19878 w 4615069"/>
              <a:gd name="connsiteY25" fmla="*/ 1987827 h 2574236"/>
              <a:gd name="connsiteX26" fmla="*/ 636104 w 4615069"/>
              <a:gd name="connsiteY26" fmla="*/ 1689653 h 2574236"/>
              <a:gd name="connsiteX27" fmla="*/ 19878 w 4615069"/>
              <a:gd name="connsiteY27" fmla="*/ 1133062 h 2574236"/>
              <a:gd name="connsiteX28" fmla="*/ 556591 w 4615069"/>
              <a:gd name="connsiteY28" fmla="*/ 993914 h 2574236"/>
              <a:gd name="connsiteX29" fmla="*/ 596348 w 4615069"/>
              <a:gd name="connsiteY29" fmla="*/ 974035 h 2574236"/>
              <a:gd name="connsiteX30" fmla="*/ 596348 w 4615069"/>
              <a:gd name="connsiteY30" fmla="*/ 974035 h 2574236"/>
              <a:gd name="connsiteX31" fmla="*/ 556591 w 4615069"/>
              <a:gd name="connsiteY31" fmla="*/ 954157 h 2574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615069" h="2574236">
                <a:moveTo>
                  <a:pt x="655983" y="934279"/>
                </a:moveTo>
                <a:cubicBezTo>
                  <a:pt x="453887" y="713961"/>
                  <a:pt x="251791" y="493644"/>
                  <a:pt x="258417" y="417444"/>
                </a:cubicBezTo>
                <a:cubicBezTo>
                  <a:pt x="265043" y="341244"/>
                  <a:pt x="566530" y="536714"/>
                  <a:pt x="695739" y="477079"/>
                </a:cubicBezTo>
                <a:cubicBezTo>
                  <a:pt x="824948" y="417444"/>
                  <a:pt x="907773" y="76200"/>
                  <a:pt x="1033669" y="59635"/>
                </a:cubicBezTo>
                <a:cubicBezTo>
                  <a:pt x="1159565" y="43070"/>
                  <a:pt x="1318591" y="374375"/>
                  <a:pt x="1451113" y="377688"/>
                </a:cubicBezTo>
                <a:cubicBezTo>
                  <a:pt x="1583635" y="381001"/>
                  <a:pt x="1709531" y="72888"/>
                  <a:pt x="1828800" y="79514"/>
                </a:cubicBezTo>
                <a:cubicBezTo>
                  <a:pt x="1948070" y="86140"/>
                  <a:pt x="2050774" y="414131"/>
                  <a:pt x="2166730" y="417444"/>
                </a:cubicBezTo>
                <a:cubicBezTo>
                  <a:pt x="2282686" y="420757"/>
                  <a:pt x="2395330" y="106018"/>
                  <a:pt x="2524539" y="99392"/>
                </a:cubicBezTo>
                <a:cubicBezTo>
                  <a:pt x="2653748" y="92766"/>
                  <a:pt x="2802835" y="384314"/>
                  <a:pt x="2941983" y="377688"/>
                </a:cubicBezTo>
                <a:cubicBezTo>
                  <a:pt x="3081131" y="371062"/>
                  <a:pt x="3266661" y="62948"/>
                  <a:pt x="3359426" y="59635"/>
                </a:cubicBezTo>
                <a:cubicBezTo>
                  <a:pt x="3452191" y="56322"/>
                  <a:pt x="3379305" y="357809"/>
                  <a:pt x="3498574" y="357809"/>
                </a:cubicBezTo>
                <a:cubicBezTo>
                  <a:pt x="3617843" y="357809"/>
                  <a:pt x="3988904" y="0"/>
                  <a:pt x="4075043" y="59635"/>
                </a:cubicBezTo>
                <a:cubicBezTo>
                  <a:pt x="4161182" y="119270"/>
                  <a:pt x="3932583" y="589722"/>
                  <a:pt x="4015409" y="715618"/>
                </a:cubicBezTo>
                <a:cubicBezTo>
                  <a:pt x="4098235" y="841514"/>
                  <a:pt x="4562061" y="712305"/>
                  <a:pt x="4572000" y="815009"/>
                </a:cubicBezTo>
                <a:cubicBezTo>
                  <a:pt x="4581939" y="917713"/>
                  <a:pt x="4071730" y="1212574"/>
                  <a:pt x="4075043" y="1331844"/>
                </a:cubicBezTo>
                <a:cubicBezTo>
                  <a:pt x="4078356" y="1451114"/>
                  <a:pt x="4615069" y="1451114"/>
                  <a:pt x="4591878" y="1530627"/>
                </a:cubicBezTo>
                <a:cubicBezTo>
                  <a:pt x="4568687" y="1610140"/>
                  <a:pt x="4078357" y="1699592"/>
                  <a:pt x="3935896" y="1808922"/>
                </a:cubicBezTo>
                <a:cubicBezTo>
                  <a:pt x="3793435" y="1918252"/>
                  <a:pt x="3839817" y="2176670"/>
                  <a:pt x="3737113" y="2186609"/>
                </a:cubicBezTo>
                <a:cubicBezTo>
                  <a:pt x="3634409" y="2196548"/>
                  <a:pt x="3472069" y="1818861"/>
                  <a:pt x="3319669" y="1868557"/>
                </a:cubicBezTo>
                <a:cubicBezTo>
                  <a:pt x="3167269" y="1918253"/>
                  <a:pt x="2968487" y="2478157"/>
                  <a:pt x="2822713" y="2484783"/>
                </a:cubicBezTo>
                <a:cubicBezTo>
                  <a:pt x="2676939" y="2491409"/>
                  <a:pt x="2604052" y="1924879"/>
                  <a:pt x="2445026" y="1908314"/>
                </a:cubicBezTo>
                <a:cubicBezTo>
                  <a:pt x="2286000" y="1891749"/>
                  <a:pt x="2014330" y="2378766"/>
                  <a:pt x="1868556" y="2385392"/>
                </a:cubicBezTo>
                <a:cubicBezTo>
                  <a:pt x="1722782" y="2392018"/>
                  <a:pt x="1719470" y="1921566"/>
                  <a:pt x="1570383" y="1948070"/>
                </a:cubicBezTo>
                <a:cubicBezTo>
                  <a:pt x="1421296" y="1974574"/>
                  <a:pt x="1149626" y="2514601"/>
                  <a:pt x="974035" y="2544418"/>
                </a:cubicBezTo>
                <a:cubicBezTo>
                  <a:pt x="798444" y="2574236"/>
                  <a:pt x="675861" y="2219740"/>
                  <a:pt x="516835" y="2126975"/>
                </a:cubicBezTo>
                <a:cubicBezTo>
                  <a:pt x="357809" y="2034210"/>
                  <a:pt x="0" y="2060714"/>
                  <a:pt x="19878" y="1987827"/>
                </a:cubicBezTo>
                <a:cubicBezTo>
                  <a:pt x="39756" y="1914940"/>
                  <a:pt x="636104" y="1832114"/>
                  <a:pt x="636104" y="1689653"/>
                </a:cubicBezTo>
                <a:cubicBezTo>
                  <a:pt x="636104" y="1547192"/>
                  <a:pt x="33130" y="1249018"/>
                  <a:pt x="19878" y="1133062"/>
                </a:cubicBezTo>
                <a:cubicBezTo>
                  <a:pt x="6626" y="1017106"/>
                  <a:pt x="460513" y="1020419"/>
                  <a:pt x="556591" y="993914"/>
                </a:cubicBezTo>
                <a:cubicBezTo>
                  <a:pt x="652669" y="967410"/>
                  <a:pt x="596348" y="974035"/>
                  <a:pt x="596348" y="974035"/>
                </a:cubicBezTo>
                <a:lnTo>
                  <a:pt x="596348" y="974035"/>
                </a:lnTo>
                <a:lnTo>
                  <a:pt x="556591" y="954157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1571604" y="3857628"/>
            <a:ext cx="50006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Calibri" pitchFamily="34" charset="0"/>
                <a:cs typeface="Times New Roman" pitchFamily="18" charset="0"/>
              </a:rPr>
              <a:t>𝒊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5" name="Полилиния 54"/>
          <p:cNvSpPr/>
          <p:nvPr/>
        </p:nvSpPr>
        <p:spPr>
          <a:xfrm>
            <a:off x="523461" y="3409122"/>
            <a:ext cx="7113105" cy="2812774"/>
          </a:xfrm>
          <a:custGeom>
            <a:avLst/>
            <a:gdLst>
              <a:gd name="connsiteX0" fmla="*/ 728869 w 7113105"/>
              <a:gd name="connsiteY0" fmla="*/ 606287 h 2812774"/>
              <a:gd name="connsiteX1" fmla="*/ 967409 w 7113105"/>
              <a:gd name="connsiteY1" fmla="*/ 29817 h 2812774"/>
              <a:gd name="connsiteX2" fmla="*/ 1265582 w 7113105"/>
              <a:gd name="connsiteY2" fmla="*/ 427382 h 2812774"/>
              <a:gd name="connsiteX3" fmla="*/ 1782417 w 7113105"/>
              <a:gd name="connsiteY3" fmla="*/ 109330 h 2812774"/>
              <a:gd name="connsiteX4" fmla="*/ 2080591 w 7113105"/>
              <a:gd name="connsiteY4" fmla="*/ 447261 h 2812774"/>
              <a:gd name="connsiteX5" fmla="*/ 2657061 w 7113105"/>
              <a:gd name="connsiteY5" fmla="*/ 49695 h 2812774"/>
              <a:gd name="connsiteX6" fmla="*/ 3074504 w 7113105"/>
              <a:gd name="connsiteY6" fmla="*/ 487017 h 2812774"/>
              <a:gd name="connsiteX7" fmla="*/ 3611217 w 7113105"/>
              <a:gd name="connsiteY7" fmla="*/ 129208 h 2812774"/>
              <a:gd name="connsiteX8" fmla="*/ 4088296 w 7113105"/>
              <a:gd name="connsiteY8" fmla="*/ 526774 h 2812774"/>
              <a:gd name="connsiteX9" fmla="*/ 4704522 w 7113105"/>
              <a:gd name="connsiteY9" fmla="*/ 89452 h 2812774"/>
              <a:gd name="connsiteX10" fmla="*/ 4943061 w 7113105"/>
              <a:gd name="connsiteY10" fmla="*/ 685800 h 2812774"/>
              <a:gd name="connsiteX11" fmla="*/ 5459896 w 7113105"/>
              <a:gd name="connsiteY11" fmla="*/ 367748 h 2812774"/>
              <a:gd name="connsiteX12" fmla="*/ 5658678 w 7113105"/>
              <a:gd name="connsiteY12" fmla="*/ 944217 h 2812774"/>
              <a:gd name="connsiteX13" fmla="*/ 6314661 w 7113105"/>
              <a:gd name="connsiteY13" fmla="*/ 864704 h 2812774"/>
              <a:gd name="connsiteX14" fmla="*/ 6255026 w 7113105"/>
              <a:gd name="connsiteY14" fmla="*/ 1500808 h 2812774"/>
              <a:gd name="connsiteX15" fmla="*/ 7070035 w 7113105"/>
              <a:gd name="connsiteY15" fmla="*/ 1918252 h 2812774"/>
              <a:gd name="connsiteX16" fmla="*/ 6513443 w 7113105"/>
              <a:gd name="connsiteY16" fmla="*/ 2196548 h 2812774"/>
              <a:gd name="connsiteX17" fmla="*/ 6135756 w 7113105"/>
              <a:gd name="connsiteY17" fmla="*/ 2077278 h 2812774"/>
              <a:gd name="connsiteX18" fmla="*/ 6096000 w 7113105"/>
              <a:gd name="connsiteY18" fmla="*/ 2733261 h 2812774"/>
              <a:gd name="connsiteX19" fmla="*/ 5479774 w 7113105"/>
              <a:gd name="connsiteY19" fmla="*/ 2176669 h 2812774"/>
              <a:gd name="connsiteX20" fmla="*/ 5102087 w 7113105"/>
              <a:gd name="connsiteY20" fmla="*/ 2673626 h 2812774"/>
              <a:gd name="connsiteX21" fmla="*/ 4465982 w 7113105"/>
              <a:gd name="connsiteY21" fmla="*/ 2236304 h 2812774"/>
              <a:gd name="connsiteX22" fmla="*/ 3790122 w 7113105"/>
              <a:gd name="connsiteY22" fmla="*/ 2812774 h 2812774"/>
              <a:gd name="connsiteX23" fmla="*/ 3293165 w 7113105"/>
              <a:gd name="connsiteY23" fmla="*/ 2236304 h 2812774"/>
              <a:gd name="connsiteX24" fmla="*/ 2597426 w 7113105"/>
              <a:gd name="connsiteY24" fmla="*/ 2673626 h 2812774"/>
              <a:gd name="connsiteX25" fmla="*/ 2080591 w 7113105"/>
              <a:gd name="connsiteY25" fmla="*/ 2176669 h 2812774"/>
              <a:gd name="connsiteX26" fmla="*/ 1245704 w 7113105"/>
              <a:gd name="connsiteY26" fmla="*/ 2753139 h 2812774"/>
              <a:gd name="connsiteX27" fmla="*/ 1027043 w 7113105"/>
              <a:gd name="connsiteY27" fmla="*/ 2276061 h 2812774"/>
              <a:gd name="connsiteX28" fmla="*/ 311426 w 7113105"/>
              <a:gd name="connsiteY28" fmla="*/ 2295939 h 2812774"/>
              <a:gd name="connsiteX29" fmla="*/ 808382 w 7113105"/>
              <a:gd name="connsiteY29" fmla="*/ 1540565 h 2812774"/>
              <a:gd name="connsiteX30" fmla="*/ 13252 w 7113105"/>
              <a:gd name="connsiteY30" fmla="*/ 1103243 h 2812774"/>
              <a:gd name="connsiteX31" fmla="*/ 728869 w 7113105"/>
              <a:gd name="connsiteY31" fmla="*/ 725556 h 2812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7113105" h="2812774">
                <a:moveTo>
                  <a:pt x="728869" y="606287"/>
                </a:moveTo>
                <a:cubicBezTo>
                  <a:pt x="803413" y="332960"/>
                  <a:pt x="877957" y="59634"/>
                  <a:pt x="967409" y="29817"/>
                </a:cubicBezTo>
                <a:cubicBezTo>
                  <a:pt x="1056861" y="0"/>
                  <a:pt x="1129747" y="414130"/>
                  <a:pt x="1265582" y="427382"/>
                </a:cubicBezTo>
                <a:cubicBezTo>
                  <a:pt x="1401417" y="440634"/>
                  <a:pt x="1646582" y="106017"/>
                  <a:pt x="1782417" y="109330"/>
                </a:cubicBezTo>
                <a:cubicBezTo>
                  <a:pt x="1918252" y="112643"/>
                  <a:pt x="1934817" y="457200"/>
                  <a:pt x="2080591" y="447261"/>
                </a:cubicBezTo>
                <a:cubicBezTo>
                  <a:pt x="2226365" y="437322"/>
                  <a:pt x="2491409" y="43069"/>
                  <a:pt x="2657061" y="49695"/>
                </a:cubicBezTo>
                <a:cubicBezTo>
                  <a:pt x="2822713" y="56321"/>
                  <a:pt x="2915478" y="473765"/>
                  <a:pt x="3074504" y="487017"/>
                </a:cubicBezTo>
                <a:cubicBezTo>
                  <a:pt x="3233530" y="500269"/>
                  <a:pt x="3442252" y="122582"/>
                  <a:pt x="3611217" y="129208"/>
                </a:cubicBezTo>
                <a:cubicBezTo>
                  <a:pt x="3780182" y="135834"/>
                  <a:pt x="3906079" y="533400"/>
                  <a:pt x="4088296" y="526774"/>
                </a:cubicBezTo>
                <a:cubicBezTo>
                  <a:pt x="4270513" y="520148"/>
                  <a:pt x="4562061" y="62948"/>
                  <a:pt x="4704522" y="89452"/>
                </a:cubicBezTo>
                <a:cubicBezTo>
                  <a:pt x="4846983" y="115956"/>
                  <a:pt x="4817165" y="639417"/>
                  <a:pt x="4943061" y="685800"/>
                </a:cubicBezTo>
                <a:cubicBezTo>
                  <a:pt x="5068957" y="732183"/>
                  <a:pt x="5340627" y="324679"/>
                  <a:pt x="5459896" y="367748"/>
                </a:cubicBezTo>
                <a:cubicBezTo>
                  <a:pt x="5579166" y="410818"/>
                  <a:pt x="5516217" y="861391"/>
                  <a:pt x="5658678" y="944217"/>
                </a:cubicBezTo>
                <a:cubicBezTo>
                  <a:pt x="5801139" y="1027043"/>
                  <a:pt x="6215270" y="771939"/>
                  <a:pt x="6314661" y="864704"/>
                </a:cubicBezTo>
                <a:cubicBezTo>
                  <a:pt x="6414052" y="957469"/>
                  <a:pt x="6129130" y="1325217"/>
                  <a:pt x="6255026" y="1500808"/>
                </a:cubicBezTo>
                <a:cubicBezTo>
                  <a:pt x="6380922" y="1676399"/>
                  <a:pt x="7026965" y="1802295"/>
                  <a:pt x="7070035" y="1918252"/>
                </a:cubicBezTo>
                <a:cubicBezTo>
                  <a:pt x="7113105" y="2034209"/>
                  <a:pt x="6669156" y="2170044"/>
                  <a:pt x="6513443" y="2196548"/>
                </a:cubicBezTo>
                <a:cubicBezTo>
                  <a:pt x="6357730" y="2223052"/>
                  <a:pt x="6205330" y="1987826"/>
                  <a:pt x="6135756" y="2077278"/>
                </a:cubicBezTo>
                <a:cubicBezTo>
                  <a:pt x="6066182" y="2166730"/>
                  <a:pt x="6205330" y="2716696"/>
                  <a:pt x="6096000" y="2733261"/>
                </a:cubicBezTo>
                <a:cubicBezTo>
                  <a:pt x="5986670" y="2749826"/>
                  <a:pt x="5645426" y="2186608"/>
                  <a:pt x="5479774" y="2176669"/>
                </a:cubicBezTo>
                <a:cubicBezTo>
                  <a:pt x="5314122" y="2166730"/>
                  <a:pt x="5271052" y="2663687"/>
                  <a:pt x="5102087" y="2673626"/>
                </a:cubicBezTo>
                <a:cubicBezTo>
                  <a:pt x="4933122" y="2683565"/>
                  <a:pt x="4684643" y="2213113"/>
                  <a:pt x="4465982" y="2236304"/>
                </a:cubicBezTo>
                <a:cubicBezTo>
                  <a:pt x="4247321" y="2259495"/>
                  <a:pt x="3985591" y="2812774"/>
                  <a:pt x="3790122" y="2812774"/>
                </a:cubicBezTo>
                <a:cubicBezTo>
                  <a:pt x="3594653" y="2812774"/>
                  <a:pt x="3491948" y="2259495"/>
                  <a:pt x="3293165" y="2236304"/>
                </a:cubicBezTo>
                <a:cubicBezTo>
                  <a:pt x="3094382" y="2213113"/>
                  <a:pt x="2799522" y="2683565"/>
                  <a:pt x="2597426" y="2673626"/>
                </a:cubicBezTo>
                <a:cubicBezTo>
                  <a:pt x="2395330" y="2663687"/>
                  <a:pt x="2305878" y="2163417"/>
                  <a:pt x="2080591" y="2176669"/>
                </a:cubicBezTo>
                <a:cubicBezTo>
                  <a:pt x="1855304" y="2189921"/>
                  <a:pt x="1421295" y="2736574"/>
                  <a:pt x="1245704" y="2753139"/>
                </a:cubicBezTo>
                <a:cubicBezTo>
                  <a:pt x="1070113" y="2769704"/>
                  <a:pt x="1182756" y="2352261"/>
                  <a:pt x="1027043" y="2276061"/>
                </a:cubicBezTo>
                <a:cubicBezTo>
                  <a:pt x="871330" y="2199861"/>
                  <a:pt x="347869" y="2418522"/>
                  <a:pt x="311426" y="2295939"/>
                </a:cubicBezTo>
                <a:cubicBezTo>
                  <a:pt x="274983" y="2173356"/>
                  <a:pt x="858078" y="1739348"/>
                  <a:pt x="808382" y="1540565"/>
                </a:cubicBezTo>
                <a:cubicBezTo>
                  <a:pt x="758686" y="1341782"/>
                  <a:pt x="26504" y="1239078"/>
                  <a:pt x="13252" y="1103243"/>
                </a:cubicBezTo>
                <a:cubicBezTo>
                  <a:pt x="0" y="967408"/>
                  <a:pt x="364434" y="846482"/>
                  <a:pt x="728869" y="725556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143900" cy="6858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b="1" i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Прошлое и настоящее комплексных чисел.</a:t>
            </a:r>
            <a:endParaRPr lang="ru-RU" sz="32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b="1" i="1" u="sng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омплексные числа возникли в математике более 400 лет назад.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Впервые столкнулись с квадратными корнями из отрицательных чисел.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такое         , какой смысл следует предавать этому выражению, никто не знал.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Квадратный корень из любого отрицательного числа не имеет смысла во множестве действительных чисел.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 этим сталкиваются при решении квадратных, кубических уравнений, уравнений четвертой степени.</a:t>
            </a:r>
          </a:p>
          <a:p>
            <a:pPr algn="ctr">
              <a:buNone/>
            </a:pPr>
            <a:endParaRPr lang="ru-RU" i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МАТЕМАТИКИ СЧИТАЛИ: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3286124"/>
            <a:ext cx="571504" cy="433555"/>
          </a:xfrm>
          <a:prstGeom prst="rect">
            <a:avLst/>
          </a:prstGeom>
          <a:noFill/>
        </p:spPr>
      </p:pic>
      <p:sp>
        <p:nvSpPr>
          <p:cNvPr id="6" name="Стрелка вправо 5"/>
          <p:cNvSpPr/>
          <p:nvPr/>
        </p:nvSpPr>
        <p:spPr>
          <a:xfrm>
            <a:off x="6643702" y="6500810"/>
            <a:ext cx="1143008" cy="35719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 flipH="1">
            <a:off x="285720" y="3429000"/>
            <a:ext cx="2643174" cy="78581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ЛЕОНАРД </a:t>
            </a:r>
            <a:br>
              <a:rPr lang="ru-RU" dirty="0" smtClean="0"/>
            </a:br>
            <a:r>
              <a:rPr lang="ru-RU" dirty="0" smtClean="0"/>
              <a:t>ЭЙЛЕР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>
          <a:xfrm>
            <a:off x="3143240" y="0"/>
            <a:ext cx="5500726" cy="685800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Квадратные корни из отрицательных чисел – ввиду, что они не больше, не меньше и не равны нулю – не могут быть причислены к возможным числам.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Содержимое 4" descr="no11_0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214290"/>
            <a:ext cx="2529726" cy="30718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357158" y="3643314"/>
            <a:ext cx="2643174" cy="7143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Готфрид Вильим Лейбнец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 flipH="1">
            <a:off x="3571836" y="0"/>
            <a:ext cx="5572164" cy="6858000"/>
          </a:xfrm>
        </p:spPr>
        <p:txBody>
          <a:bodyPr>
            <a:normAutofit/>
          </a:bodyPr>
          <a:lstStyle/>
          <a:p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Готфрид Лейбнец называл комплексные числа «изящным и чудесным убежищем божественного духа», выродком мира идей, почти двойственным существом, находящимся между быть и не быть».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Он даже завещал начертить на своей могиле знак          как символ потустороннего мира.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leibniz2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57158" y="214290"/>
            <a:ext cx="2628899" cy="3286124"/>
          </a:xfrm>
        </p:spPr>
      </p:pic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86578" y="4572008"/>
            <a:ext cx="714380" cy="5419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2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350</TotalTime>
  <Words>362</Words>
  <Application>Microsoft Office PowerPoint</Application>
  <PresentationFormat>Экран (4:3)</PresentationFormat>
  <Paragraphs>94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Презентация  Творческой работы по математике студентки 2-го курса Сапоговой Нелли на тему: «Комплексные числа»</vt:lpstr>
      <vt:lpstr> </vt:lpstr>
      <vt:lpstr>Слайд 3</vt:lpstr>
      <vt:lpstr>Слайд 4</vt:lpstr>
      <vt:lpstr>Слайд 5</vt:lpstr>
      <vt:lpstr>Комплексные числа</vt:lpstr>
      <vt:lpstr>Слайд 7</vt:lpstr>
      <vt:lpstr>ЛЕОНАРД  ЭЙЛЕР</vt:lpstr>
      <vt:lpstr>Готфрид Вильим Лейбнец </vt:lpstr>
      <vt:lpstr>Слайд 10</vt:lpstr>
      <vt:lpstr>К. Ф. гаусс</vt:lpstr>
      <vt:lpstr>Слайд 12</vt:lpstr>
      <vt:lpstr>Слайд 13</vt:lpstr>
      <vt:lpstr>Слайд 14</vt:lpstr>
    </vt:vector>
  </TitlesOfParts>
  <Company>RUSSIA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</dc:title>
  <dc:creator>XP GAME 2009</dc:creator>
  <cp:lastModifiedBy>XP GAME 2009</cp:lastModifiedBy>
  <cp:revision>41</cp:revision>
  <dcterms:created xsi:type="dcterms:W3CDTF">2012-10-17T05:07:37Z</dcterms:created>
  <dcterms:modified xsi:type="dcterms:W3CDTF">2012-10-25T08:56:04Z</dcterms:modified>
</cp:coreProperties>
</file>