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259" r:id="rId3"/>
    <p:sldId id="260" r:id="rId4"/>
    <p:sldId id="261" r:id="rId5"/>
    <p:sldId id="262" r:id="rId6"/>
    <p:sldId id="263" r:id="rId7"/>
    <p:sldId id="352" r:id="rId8"/>
    <p:sldId id="322" r:id="rId9"/>
    <p:sldId id="268" r:id="rId10"/>
    <p:sldId id="321" r:id="rId11"/>
    <p:sldId id="269" r:id="rId12"/>
    <p:sldId id="320" r:id="rId13"/>
    <p:sldId id="270" r:id="rId14"/>
    <p:sldId id="323" r:id="rId15"/>
    <p:sldId id="272" r:id="rId16"/>
    <p:sldId id="324" r:id="rId17"/>
    <p:sldId id="275" r:id="rId18"/>
    <p:sldId id="326" r:id="rId19"/>
    <p:sldId id="273" r:id="rId20"/>
    <p:sldId id="344" r:id="rId21"/>
    <p:sldId id="274" r:id="rId22"/>
    <p:sldId id="325" r:id="rId23"/>
    <p:sldId id="287" r:id="rId24"/>
    <p:sldId id="329" r:id="rId25"/>
    <p:sldId id="281" r:id="rId26"/>
    <p:sldId id="331" r:id="rId27"/>
    <p:sldId id="284" r:id="rId28"/>
    <p:sldId id="333" r:id="rId29"/>
    <p:sldId id="283" r:id="rId30"/>
    <p:sldId id="332" r:id="rId31"/>
    <p:sldId id="282" r:id="rId32"/>
    <p:sldId id="330" r:id="rId33"/>
    <p:sldId id="285" r:id="rId34"/>
    <p:sldId id="345" r:id="rId35"/>
    <p:sldId id="294" r:id="rId36"/>
    <p:sldId id="346" r:id="rId37"/>
    <p:sldId id="295" r:id="rId38"/>
    <p:sldId id="336" r:id="rId39"/>
    <p:sldId id="296" r:id="rId40"/>
    <p:sldId id="337" r:id="rId41"/>
    <p:sldId id="298" r:id="rId42"/>
    <p:sldId id="349" r:id="rId43"/>
    <p:sldId id="297" r:id="rId44"/>
    <p:sldId id="339" r:id="rId45"/>
    <p:sldId id="308" r:id="rId46"/>
    <p:sldId id="353" r:id="rId47"/>
    <p:sldId id="309" r:id="rId48"/>
    <p:sldId id="341" r:id="rId49"/>
    <p:sldId id="310" r:id="rId50"/>
    <p:sldId id="342" r:id="rId51"/>
    <p:sldId id="311" r:id="rId52"/>
    <p:sldId id="343" r:id="rId5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rgbClr val="66FFFF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chemeClr val="tx1"/>
    </p:penClr>
  </p:showPr>
  <p:clrMru>
    <a:srgbClr val="000000"/>
    <a:srgbClr val="FF33CC"/>
    <a:srgbClr val="FFFF00"/>
    <a:srgbClr val="FFFF99"/>
    <a:srgbClr val="4D4D4D"/>
    <a:srgbClr val="FF6600"/>
    <a:srgbClr val="CC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539" autoAdjust="0"/>
    <p:restoredTop sz="94679" autoAdjust="0"/>
  </p:normalViewPr>
  <p:slideViewPr>
    <p:cSldViewPr>
      <p:cViewPr>
        <p:scale>
          <a:sx n="50" d="100"/>
          <a:sy n="50" d="100"/>
        </p:scale>
        <p:origin x="-990" y="-4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DF1FE-32B8-4D36-A176-DC60D6D4C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C084C-C893-46E2-A9C1-7BF7857A2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64143-8333-4368-8ECC-B0A8A1444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54A9-3A73-4D3D-88E6-DB381D471F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CE850-2A65-43CE-8EED-4C3BA2744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569A7-AF5D-454B-9FEA-F23F7D20A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24765-44D9-4325-BA5E-14AB473D4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78028-80A2-4273-BFF9-251DA83CE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4AA9D-4445-4CF9-9739-7893D690B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D16D7-29BD-40BA-AD72-BFA33C321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C7E52-63FF-473C-8751-D538A4AF9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5F091-1B6B-4F81-8884-BC2CA5FF2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3F873-C049-4556-82C8-82F0AFE8D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E0451-2FD6-45F3-9B5C-9F53ECC29C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9417E-3F17-4C5C-BD3C-671B97EA77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E9098B6-DEAE-4E40-8B6B-3CDEDA468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</p:sldLayoutIdLst>
  <p:transition>
    <p:sndAc>
      <p:stSnd>
        <p:snd r:embed="rId17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slide" Target="slide3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lkin52.narod.ru/optika.htm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jpe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jpe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7.jpeg"/><Relationship Id="rId5" Type="http://schemas.openxmlformats.org/officeDocument/2006/relationships/image" Target="../media/image46.jpeg"/><Relationship Id="rId4" Type="http://schemas.openxmlformats.org/officeDocument/2006/relationships/image" Target="../media/image45.jpe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57625"/>
            <a:ext cx="9144000" cy="2771775"/>
          </a:xfrm>
        </p:spPr>
        <p:txBody>
          <a:bodyPr/>
          <a:lstStyle/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ru-RU" sz="2800" b="1" dirty="0" smtClean="0"/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ru-RU" sz="2800" b="1" dirty="0" smtClean="0"/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ru-RU" sz="2800" b="1" dirty="0" smtClean="0"/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ru-RU" sz="2800" b="1" dirty="0" smtClean="0"/>
              <a:t>Литературная </a:t>
            </a:r>
            <a:r>
              <a:rPr lang="ru-RU" sz="2800" b="1" dirty="0" smtClean="0"/>
              <a:t>викторина</a:t>
            </a:r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ru-RU" sz="2800" b="1" dirty="0" smtClean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endParaRPr lang="en-US" sz="4000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14" descr="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785794"/>
            <a:ext cx="5944201" cy="409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10"/>
          <p:cNvSpPr>
            <a:spLocks noChangeArrowheads="1"/>
          </p:cNvSpPr>
          <p:nvPr/>
        </p:nvSpPr>
        <p:spPr bwMode="auto">
          <a:xfrm>
            <a:off x="590550" y="846138"/>
            <a:ext cx="80772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6630" name="Прямоугольник 6"/>
          <p:cNvSpPr>
            <a:spLocks noChangeArrowheads="1"/>
          </p:cNvSpPr>
          <p:nvPr/>
        </p:nvSpPr>
        <p:spPr bwMode="auto">
          <a:xfrm>
            <a:off x="3000375" y="785813"/>
            <a:ext cx="27844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А.А.Фету</a:t>
            </a:r>
            <a:endParaRPr lang="ru-RU" b="1"/>
          </a:p>
        </p:txBody>
      </p:sp>
      <p:pic>
        <p:nvPicPr>
          <p:cNvPr id="26631" name="Picture 7" descr="C:\Documents and Settings\User\Рабочий стол\новая игра\imgprevie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0" y="1785938"/>
            <a:ext cx="3343275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Из истории русской литературы 500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857250" y="268605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371600" y="1989138"/>
            <a:ext cx="6457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solidFill>
                <a:srgbClr val="FFFF66"/>
              </a:solidFill>
            </a:endParaRPr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785813" y="1714500"/>
            <a:ext cx="735806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Назовите автора повестей «Левша», «Тупейный художник», «Зверь»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6072" name="Rectangle 56"/>
          <p:cNvSpPr>
            <a:spLocks noGrp="1" noChangeArrowheads="1"/>
          </p:cNvSpPr>
          <p:nvPr>
            <p:ph/>
          </p:nvPr>
        </p:nvSpPr>
        <p:spPr>
          <a:xfrm>
            <a:off x="533400" y="800100"/>
            <a:ext cx="8172450" cy="5486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5400" b="1" smtClean="0"/>
              <a:t>Н.С.Лесков</a:t>
            </a:r>
            <a:endParaRPr lang="ru-RU" sz="5400" b="1" smtClean="0">
              <a:solidFill>
                <a:srgbClr val="FFFF00"/>
              </a:solidFill>
            </a:endParaRPr>
          </a:p>
        </p:txBody>
      </p:sp>
      <p:pic>
        <p:nvPicPr>
          <p:cNvPr id="28678" name="Picture 6" descr="C:\Documents and Settings\User\Рабочий стол\новая игра\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88" y="2000250"/>
            <a:ext cx="2571750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23850"/>
            <a:ext cx="832485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А.С.Пушкин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100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0100" y="22479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400">
              <a:solidFill>
                <a:schemeClr val="accent1"/>
              </a:solidFill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66750" y="2509838"/>
            <a:ext cx="7924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Где состоялась дуэль Пушкина и Дантеса?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4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2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928688"/>
            <a:ext cx="8143875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tx1"/>
                </a:solidFill>
              </a:rPr>
              <a:t>Дуэль состоялась на Чёрной речке. В 1937 году на месте дуэли был открыт обелиск.</a:t>
            </a:r>
          </a:p>
        </p:txBody>
      </p:sp>
      <p:pic>
        <p:nvPicPr>
          <p:cNvPr id="30726" name="Picture 7" descr="C:\Documents and Settings\User\Рабочий стол\детские конкурсы\фото Пушкина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25" y="2714625"/>
            <a:ext cx="2436813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А.С.Пушкин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200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19150" y="2286000"/>
            <a:ext cx="7620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Какой  эпиграф выбрал А.С.Пушкин к повести «Капитанская дочка»?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3" name="Rectangle 7"/>
          <p:cNvSpPr>
            <a:spLocks noGrp="1" noChangeArrowheads="1"/>
          </p:cNvSpPr>
          <p:nvPr>
            <p:ph type="title"/>
          </p:nvPr>
        </p:nvSpPr>
        <p:spPr>
          <a:xfrm>
            <a:off x="642938" y="1285875"/>
            <a:ext cx="7867650" cy="2571750"/>
          </a:xfrm>
        </p:spPr>
        <p:txBody>
          <a:bodyPr/>
          <a:lstStyle/>
          <a:p>
            <a:pPr algn="l" eaLnBrk="1" hangingPunct="1"/>
            <a:r>
              <a:rPr lang="ru-RU" sz="5400" b="1" smtClean="0">
                <a:solidFill>
                  <a:schemeClr val="tx1"/>
                </a:solidFill>
              </a:rPr>
              <a:t>«Береги честь смолоду»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3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2774" name="Picture 10" descr="C:\Documents and Settings\User\Рабочий стол\детские конкурсы\фото Пушкина\10954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25" y="3571875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А.С.Пушкин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en-US" sz="4000" b="1" dirty="0" smtClean="0">
                <a:solidFill>
                  <a:schemeClr val="accent6"/>
                </a:solidFill>
              </a:rPr>
              <a:t>300</a:t>
            </a:r>
            <a:endParaRPr lang="ru-RU" sz="4000" b="1" dirty="0" smtClean="0">
              <a:solidFill>
                <a:schemeClr val="accent6"/>
              </a:solidFill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42938" y="1857375"/>
            <a:ext cx="8143875" cy="38290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4800" b="1" smtClean="0"/>
              <a:t>Кому из своих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4800" b="1" smtClean="0"/>
              <a:t>друзей-декабристов Пушкин послал стихотворение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4800" b="1" smtClean="0"/>
              <a:t>«В Сибирь»?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781050" y="457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0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9337" name="Rectangle 9"/>
          <p:cNvSpPr>
            <a:spLocks noGrp="1" noChangeArrowheads="1"/>
          </p:cNvSpPr>
          <p:nvPr>
            <p:ph type="title"/>
          </p:nvPr>
        </p:nvSpPr>
        <p:spPr>
          <a:xfrm>
            <a:off x="4071938" y="3000375"/>
            <a:ext cx="4557712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tx1"/>
                </a:solidFill>
              </a:rPr>
              <a:t>И.И.Пущину; оно начинается словами: «Мой первый друг, мой друг бесценный!»</a:t>
            </a:r>
          </a:p>
        </p:txBody>
      </p:sp>
      <p:pic>
        <p:nvPicPr>
          <p:cNvPr id="34822" name="Picture 6" descr="C:\Documents and Settings\User\Рабочий стол\картинки к игре\250px-I__I__Pushchin,_183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1928813"/>
            <a:ext cx="31750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71500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6"/>
                </a:solidFill>
              </a:rPr>
              <a:t>А.С.Пушкин</a:t>
            </a:r>
            <a:br>
              <a:rPr lang="ru-RU" dirty="0" smtClean="0">
                <a:solidFill>
                  <a:schemeClr val="accent6"/>
                </a:solidFill>
              </a:rPr>
            </a:br>
            <a:r>
              <a:rPr lang="ru-RU" dirty="0" smtClean="0">
                <a:solidFill>
                  <a:schemeClr val="accent6"/>
                </a:solidFill>
              </a:rPr>
              <a:t>400</a:t>
            </a:r>
          </a:p>
        </p:txBody>
      </p:sp>
      <p:sp>
        <p:nvSpPr>
          <p:cNvPr id="35843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 smtClean="0"/>
              <a:t>В связи с чем и когда Жуковский подарил Пушкину свой портрет с надписью? Каково содержание надписи?</a:t>
            </a: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857250" y="2500313"/>
            <a:ext cx="72247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4400">
              <a:solidFill>
                <a:schemeClr val="accent1"/>
              </a:solidFill>
              <a:cs typeface="Arial" charset="0"/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287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Литературная викторина</a:t>
            </a:r>
            <a:endParaRPr lang="ru-RU" b="1" smtClean="0">
              <a:solidFill>
                <a:srgbClr val="FFFF66"/>
              </a:solidFill>
            </a:endParaRPr>
          </a:p>
        </p:txBody>
      </p:sp>
      <p:graphicFrame>
        <p:nvGraphicFramePr>
          <p:cNvPr id="76923" name="Group 123"/>
          <p:cNvGraphicFramePr>
            <a:graphicFrameLocks noGrp="1"/>
          </p:cNvGraphicFramePr>
          <p:nvPr>
            <p:ph type="tbl" idx="1"/>
          </p:nvPr>
        </p:nvGraphicFramePr>
        <p:xfrm>
          <a:off x="714375" y="1143000"/>
          <a:ext cx="7772400" cy="4651248"/>
        </p:xfrm>
        <a:graphic>
          <a:graphicData uri="http://schemas.openxmlformats.org/drawingml/2006/table">
            <a:tbl>
              <a:tblPr/>
              <a:tblGrid>
                <a:gridCol w="2792413"/>
                <a:gridCol w="1031875"/>
                <a:gridCol w="995362"/>
                <a:gridCol w="996950"/>
                <a:gridCol w="995363"/>
                <a:gridCol w="960437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Из истории русской литературы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" action="ppaction://hlinksldjump"/>
                        </a:rPr>
                        <a:t>100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3" action="ppaction://hlinksldjump"/>
                        </a:rPr>
                        <a:t>200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4" action="ppaction://hlinksldjump"/>
                        </a:rPr>
                        <a:t>300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5" action="ppaction://hlinksldjump"/>
                        </a:rPr>
                        <a:t>400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6" action="ppaction://hlinksldjump"/>
                        </a:rPr>
                        <a:t>500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А.С.Пушкин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7" action="ppaction://hlinksldjump"/>
                        </a:rPr>
                        <a:t>100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8" action="ppaction://hlinksldjump"/>
                        </a:rPr>
                        <a:t>200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9" action="ppaction://hlinksldjump"/>
                        </a:rPr>
                        <a:t>300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0" action="ppaction://hlinksldjump"/>
                        </a:rPr>
                        <a:t>400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1" action="ppaction://hlinksldjump"/>
                        </a:rPr>
                        <a:t>500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М.Ю.Лермонтов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2" action="ppaction://hlinksldjump"/>
                        </a:rPr>
                        <a:t>100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3" action="ppaction://hlinksldjump"/>
                        </a:rPr>
                        <a:t>200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4" action="ppaction://hlinksldjump"/>
                        </a:rPr>
                        <a:t>300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5" action="ppaction://hlinksldjump"/>
                        </a:rPr>
                        <a:t>400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6" action="ppaction://hlinksldjump"/>
                        </a:rPr>
                        <a:t>500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Н.В.Гоголь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7" action="ppaction://hlinksldjump"/>
                        </a:rPr>
                        <a:t>100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8" action="ppaction://hlinksldjump"/>
                        </a:rPr>
                        <a:t>200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19" action="ppaction://hlinksldjump"/>
                        </a:rPr>
                        <a:t>300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0" action="ppaction://hlinksldjump"/>
                        </a:rPr>
                        <a:t>400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1" action="ppaction://hlinksldjump"/>
                        </a:rPr>
                        <a:t>500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Древнерусская литература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2" action="ppaction://hlinksldjump"/>
                        </a:rPr>
                        <a:t>100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3" action="ppaction://hlinksldjump"/>
                        </a:rPr>
                        <a:t>200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4" action="ppaction://hlinksldjump"/>
                        </a:rPr>
                        <a:t>300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5" action="ppaction://hlinksldjump"/>
                        </a:rPr>
                        <a:t>400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hlinkClick r:id="rId26" action="ppaction://hlinksldjump"/>
                        </a:rPr>
                        <a:t>500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79" name="Text Box 12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00375" y="6278563"/>
            <a:ext cx="30845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CFF99"/>
                </a:solidFill>
                <a:hlinkClick r:id="" action="ppaction://noaction"/>
              </a:rPr>
              <a:t>ЗАВЕРШЕНИЕ</a:t>
            </a:r>
            <a:endParaRPr lang="ru-RU" sz="3200" b="1" i="1">
              <a:solidFill>
                <a:srgbClr val="CCFF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6868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title"/>
          </p:nvPr>
        </p:nvSpPr>
        <p:spPr>
          <a:xfrm>
            <a:off x="785813" y="1785938"/>
            <a:ext cx="4357687" cy="3000375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chemeClr val="tx1"/>
                </a:solidFill>
              </a:rPr>
              <a:t>В 1820 году, когда была напечатана поэма «Руслан и Людмила», Жуковский подарил Пушкину свой портрет с надписью «Победителю-ученику от побеждённого учителя» </a:t>
            </a:r>
          </a:p>
        </p:txBody>
      </p:sp>
      <p:pic>
        <p:nvPicPr>
          <p:cNvPr id="36870" name="Picture 6" descr="C:\Documents and Settings\User\Рабочий стол\картинки к игре\zhukovsky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75" y="1357313"/>
            <a:ext cx="2784475" cy="35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266700"/>
            <a:ext cx="7810500" cy="1028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А.С.Пушкин 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500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23900" y="2209800"/>
            <a:ext cx="76390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Назовите шесть произведений Пушкина, в которых имя главной героини Мария.</a:t>
            </a:r>
          </a:p>
          <a:p>
            <a:endParaRPr lang="ru-RU" sz="440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8315" name="Rectangle 11"/>
          <p:cNvSpPr>
            <a:spLocks noGrp="1" noChangeArrowheads="1"/>
          </p:cNvSpPr>
          <p:nvPr>
            <p:ph type="title"/>
          </p:nvPr>
        </p:nvSpPr>
        <p:spPr>
          <a:xfrm>
            <a:off x="3214688" y="2643188"/>
            <a:ext cx="5286375" cy="1143000"/>
          </a:xfrm>
        </p:spPr>
        <p:txBody>
          <a:bodyPr/>
          <a:lstStyle/>
          <a:p>
            <a:pPr algn="l" eaLnBrk="1" hangingPunct="1"/>
            <a:r>
              <a:rPr lang="ru-RU" sz="3200" b="1" smtClean="0">
                <a:solidFill>
                  <a:schemeClr val="tx1"/>
                </a:solidFill>
              </a:rPr>
              <a:t>Маша Троекурова «Дубровский»,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Маша Миронова «Капитанская дочка»,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Мария «Бахчисарайский фонтан»,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Мария «Полтава»,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Маша «Выстрел»,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Марья Гавриловна</a:t>
            </a:r>
            <a:r>
              <a:rPr lang="en-US" sz="3200" b="1" smtClean="0">
                <a:solidFill>
                  <a:schemeClr val="tx1"/>
                </a:solidFill>
              </a:rPr>
              <a:t/>
            </a:r>
            <a:br>
              <a:rPr lang="en-US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 «Метель»</a:t>
            </a:r>
          </a:p>
        </p:txBody>
      </p:sp>
      <p:pic>
        <p:nvPicPr>
          <p:cNvPr id="38918" name="Picture 6" descr="C:\Documents and Settings\User\Рабочий стол\детские конкурсы\фото Пушкина\№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4313"/>
            <a:ext cx="3130550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7" descr="C:\Documents and Settings\User\Рабочий стол\детские конкурсы\фото Пушкина\400_F_35893434_amEpsdJHcrfGB4nI8mydytstoKwVepn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10388" y="4214813"/>
            <a:ext cx="2233612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2857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М.Ю.Лермонтов 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100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285750" y="1500188"/>
            <a:ext cx="8501063" cy="48577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400" b="1" i="1" dirty="0" smtClean="0"/>
              <a:t>Кому посвящены ранние юношеские стихи Лермонтова?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      1. Я не достоин, может быть,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         Твоей любви: не мне судить;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Но ты обманом наградила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Мои надежды и мечты,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И я всегда скажу, что ты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Несправедливо поступила.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2. Мы случайно сведены судьбою,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 Мы себя нашли один в другом,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 И душа </a:t>
            </a:r>
            <a:r>
              <a:rPr lang="ru-RU" sz="2400" b="1" dirty="0" err="1" smtClean="0"/>
              <a:t>сдружилася</a:t>
            </a:r>
            <a:r>
              <a:rPr lang="ru-RU" sz="2400" b="1" dirty="0" smtClean="0"/>
              <a:t> с душою,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400" b="1" dirty="0" smtClean="0"/>
              <a:t>	    Хоть пути не кончить им вдвоём!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8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7248525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64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334963" y="1036638"/>
            <a:ext cx="84566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446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188" y="1500188"/>
            <a:ext cx="5319712" cy="3429000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tx1"/>
                </a:solidFill>
              </a:rPr>
              <a:t/>
            </a:r>
            <a:br>
              <a:rPr lang="en-US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>1. Наталье Фёдоровне Ивановой, дочери драматурга Ф.Ф.Иванова, в которую был безумно влюблён Лермонтов, но она предпочла ему одного из его друзей.</a:t>
            </a:r>
            <a:r>
              <a:rPr lang="en-US" sz="2800" b="1" smtClean="0">
                <a:solidFill>
                  <a:schemeClr val="tx1"/>
                </a:solidFill>
              </a:rPr>
              <a:t/>
            </a:r>
            <a:br>
              <a:rPr lang="en-US" sz="2800" b="1" smtClean="0">
                <a:solidFill>
                  <a:schemeClr val="tx1"/>
                </a:solidFill>
              </a:rPr>
            </a:br>
            <a:r>
              <a:rPr lang="en-US" sz="2800" b="1" smtClean="0">
                <a:solidFill>
                  <a:schemeClr val="tx1"/>
                </a:solidFill>
              </a:rPr>
              <a:t/>
            </a:r>
            <a:br>
              <a:rPr lang="en-US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/>
            </a:r>
            <a:br>
              <a:rPr lang="ru-RU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>2. Варваре Александровне Лопухиной, она не была красавицей, но Лермонтов полюбил её, не раз сопоставляя её с Наташей Ивановой.</a:t>
            </a:r>
          </a:p>
        </p:txBody>
      </p:sp>
      <p:pic>
        <p:nvPicPr>
          <p:cNvPr id="40967" name="Picture 8" descr="C:\Documents and Settings\User\Рабочий стол\картинки к игре\иванов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38" y="285750"/>
            <a:ext cx="2143125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9" descr="C:\Documents and Settings\User\Рабочий стол\картинки к игре\Лопухин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75" y="3857625"/>
            <a:ext cx="30353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М.Ю.Лермонтов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200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2938" y="1857375"/>
            <a:ext cx="7772400" cy="4500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smtClean="0"/>
              <a:t>   О каком романе Лермонтова Гоголь сказал, что «никто ещё не писал у нас такой правильной, прекрасной и благоуханной прозой», а Лев Толстой отметил, что роман произвёл на него «очень большое впечатление!?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381000" y="219075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/>
          </a:p>
          <a:p>
            <a:endParaRPr lang="ru-RU" sz="3200">
              <a:hlinkClick r:id="rId3"/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7577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301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2197100" y="1571625"/>
            <a:ext cx="69469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1"/>
                </a:solidFill>
              </a:rPr>
              <a:t>Роман</a:t>
            </a:r>
          </a:p>
          <a:p>
            <a:r>
              <a:rPr lang="ru-RU" b="1">
                <a:solidFill>
                  <a:schemeClr val="tx1"/>
                </a:solidFill>
              </a:rPr>
              <a:t> «Герой нашего времени»</a:t>
            </a:r>
          </a:p>
        </p:txBody>
      </p:sp>
      <p:pic>
        <p:nvPicPr>
          <p:cNvPr id="43014" name="Picture 6" descr="C:\Documents and Settings\User\Рабочий стол\картинки к игре\220px-Mikhail_Vrubel_Duel_Pechorin_vs_Grushnizk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2286000"/>
            <a:ext cx="279400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7" descr="C:\Documents and Settings\User\Рабочий стол\картинки к игре\200px-Geroy_nashego_vremeni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88" y="4143375"/>
            <a:ext cx="19050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8" descr="C:\Documents and Settings\User\Рабочий стол\картинки к игре\top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857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М.Ю.Лермонтов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300</a:t>
            </a:r>
          </a:p>
        </p:txBody>
      </p:sp>
      <p:sp>
        <p:nvSpPr>
          <p:cNvPr id="44035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428750" y="2286000"/>
            <a:ext cx="6400800" cy="1752600"/>
          </a:xfrm>
        </p:spPr>
        <p:txBody>
          <a:bodyPr/>
          <a:lstStyle/>
          <a:p>
            <a:r>
              <a:rPr lang="ru-RU" sz="4800" b="1" smtClean="0"/>
              <a:t>Где находится могила М.Ю.Лермонтова?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819150" y="18669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4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5060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5061" name="AutoShape 8"/>
          <p:cNvSpPr>
            <a:spLocks noChangeArrowheads="1"/>
          </p:cNvSpPr>
          <p:nvPr/>
        </p:nvSpPr>
        <p:spPr bwMode="auto">
          <a:xfrm flipH="1">
            <a:off x="2146300" y="2019300"/>
            <a:ext cx="596900" cy="355600"/>
          </a:xfrm>
          <a:prstGeom prst="wedgeEllipseCallout">
            <a:avLst>
              <a:gd name="adj1" fmla="val -47875"/>
              <a:gd name="adj2" fmla="val 53569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2" name="AutoShape 9"/>
          <p:cNvSpPr>
            <a:spLocks noChangeArrowheads="1"/>
          </p:cNvSpPr>
          <p:nvPr/>
        </p:nvSpPr>
        <p:spPr bwMode="auto">
          <a:xfrm>
            <a:off x="1333500" y="2019300"/>
            <a:ext cx="914400" cy="609600"/>
          </a:xfrm>
          <a:prstGeom prst="wedgeEllipseCallout">
            <a:avLst>
              <a:gd name="adj1" fmla="val 183333"/>
              <a:gd name="adj2" fmla="val 51301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3" name="AutoShape 10"/>
          <p:cNvSpPr>
            <a:spLocks noChangeArrowheads="1"/>
          </p:cNvSpPr>
          <p:nvPr/>
        </p:nvSpPr>
        <p:spPr bwMode="auto">
          <a:xfrm>
            <a:off x="3200400" y="2457450"/>
            <a:ext cx="914400" cy="914400"/>
          </a:xfrm>
          <a:prstGeom prst="star8">
            <a:avLst>
              <a:gd name="adj" fmla="val 3825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5064" name="Line 13"/>
          <p:cNvSpPr>
            <a:spLocks noChangeShapeType="1"/>
          </p:cNvSpPr>
          <p:nvPr/>
        </p:nvSpPr>
        <p:spPr bwMode="auto">
          <a:xfrm>
            <a:off x="2647950" y="1924050"/>
            <a:ext cx="857250" cy="47625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5065" name="Line 14"/>
          <p:cNvSpPr>
            <a:spLocks noChangeShapeType="1"/>
          </p:cNvSpPr>
          <p:nvPr/>
        </p:nvSpPr>
        <p:spPr bwMode="auto">
          <a:xfrm>
            <a:off x="2590800" y="4400550"/>
            <a:ext cx="685800" cy="3810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5066" name="Line 15"/>
          <p:cNvSpPr>
            <a:spLocks noChangeShapeType="1"/>
          </p:cNvSpPr>
          <p:nvPr/>
        </p:nvSpPr>
        <p:spPr bwMode="auto">
          <a:xfrm flipH="1">
            <a:off x="6000750" y="2171700"/>
            <a:ext cx="914400" cy="51435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5067" name="Line 16"/>
          <p:cNvSpPr>
            <a:spLocks noChangeShapeType="1"/>
          </p:cNvSpPr>
          <p:nvPr/>
        </p:nvSpPr>
        <p:spPr bwMode="auto">
          <a:xfrm flipH="1">
            <a:off x="4648200" y="4038600"/>
            <a:ext cx="933450" cy="5334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5068" name="Line 17"/>
          <p:cNvSpPr>
            <a:spLocks noChangeShapeType="1"/>
          </p:cNvSpPr>
          <p:nvPr/>
        </p:nvSpPr>
        <p:spPr bwMode="auto">
          <a:xfrm flipH="1">
            <a:off x="6648450" y="3543300"/>
            <a:ext cx="723900" cy="2667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5069" name="Text Box 18"/>
          <p:cNvSpPr txBox="1">
            <a:spLocks noChangeArrowheads="1"/>
          </p:cNvSpPr>
          <p:nvPr/>
        </p:nvSpPr>
        <p:spPr bwMode="auto">
          <a:xfrm>
            <a:off x="3152775" y="1922463"/>
            <a:ext cx="1841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5070" name="AutoShape 26"/>
          <p:cNvSpPr>
            <a:spLocks noChangeArrowheads="1"/>
          </p:cNvSpPr>
          <p:nvPr/>
        </p:nvSpPr>
        <p:spPr bwMode="auto">
          <a:xfrm>
            <a:off x="7867650" y="1390650"/>
            <a:ext cx="698500" cy="679450"/>
          </a:xfrm>
          <a:prstGeom prst="wedgeEllipseCallout">
            <a:avLst>
              <a:gd name="adj1" fmla="val -294546"/>
              <a:gd name="adj2" fmla="val 108644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08573" name="Rectangle 29"/>
          <p:cNvSpPr>
            <a:spLocks noChangeArrowheads="1"/>
          </p:cNvSpPr>
          <p:nvPr/>
        </p:nvSpPr>
        <p:spPr bwMode="auto">
          <a:xfrm>
            <a:off x="592138" y="228600"/>
            <a:ext cx="8189912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>
                <a:solidFill>
                  <a:schemeClr val="tx2"/>
                </a:solidFill>
              </a:rPr>
              <a:t>Первоначально Лермонтов был захоронен в Пятигорске, но в 1842 году бабушка поэта Е.А.Арсеньева перевезла прах в Тарханы. Здесь, в фамильной часовне Арсеньевых, стоит памятник поэту. Рядом покоится прах матери, а с 1974 года и прах отца.</a:t>
            </a:r>
          </a:p>
        </p:txBody>
      </p:sp>
      <p:pic>
        <p:nvPicPr>
          <p:cNvPr id="45072" name="Picture 16" descr="C:\Documents and Settings\User\Рабочий стол\картинки к игре\часовня в тарханах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3071813"/>
            <a:ext cx="2043113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73" name="Picture 17" descr="C:\Documents and Settings\User\Рабочий стол\картинки к игре\tarhany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63" y="3000375"/>
            <a:ext cx="21050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74" name="Picture 18" descr="C:\Documents and Settings\User\Рабочий стол\картинки к игре\тарханы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75" y="3429000"/>
            <a:ext cx="4249738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М.Ю.Лермонтов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400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857250" y="2500313"/>
            <a:ext cx="756285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smtClean="0">
                <a:solidFill>
                  <a:schemeClr val="tx2"/>
                </a:solidFill>
              </a:rPr>
              <a:t>   Какое стихотворение Лермонтова было передано царю с надписью «воззвание к революции»?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609600"/>
            <a:ext cx="8101012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Из истории русской литературы </a:t>
            </a:r>
            <a:r>
              <a:rPr lang="en-US" b="1" dirty="0" smtClean="0">
                <a:solidFill>
                  <a:schemeClr val="accent6"/>
                </a:solidFill>
              </a:rPr>
              <a:t/>
            </a:r>
            <a:br>
              <a:rPr lang="en-US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100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04850" y="2266950"/>
            <a:ext cx="6229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solidFill>
                <a:srgbClr val="FFFF66"/>
              </a:solidFill>
            </a:endParaRPr>
          </a:p>
        </p:txBody>
      </p:sp>
      <p:pic>
        <p:nvPicPr>
          <p:cNvPr id="19460" name="Picture 9" descr="11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0900" y="3667125"/>
            <a:ext cx="16192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4"/>
          <p:cNvSpPr>
            <a:spLocks noChangeArrowheads="1"/>
          </p:cNvSpPr>
          <p:nvPr/>
        </p:nvSpPr>
        <p:spPr bwMode="auto">
          <a:xfrm>
            <a:off x="428625" y="2500313"/>
            <a:ext cx="68580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000" b="1">
                <a:solidFill>
                  <a:schemeClr val="tx1"/>
                </a:solidFill>
              </a:rPr>
              <a:t>Кто из русских писателей был в юности «пожалован» Екатериной </a:t>
            </a:r>
            <a:r>
              <a:rPr lang="en-US" sz="4000" b="1">
                <a:solidFill>
                  <a:schemeClr val="tx1"/>
                </a:solidFill>
              </a:rPr>
              <a:t>II</a:t>
            </a:r>
            <a:r>
              <a:rPr lang="ru-RU" sz="4000" b="1">
                <a:solidFill>
                  <a:schemeClr val="tx1"/>
                </a:solidFill>
              </a:rPr>
              <a:t> в пажи, а затем стал ярым врагом самодержавия?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7115175" y="6338888"/>
            <a:ext cx="2028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08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7530" name="Rectangle 10"/>
          <p:cNvSpPr>
            <a:spLocks noGrp="1" noChangeArrowheads="1"/>
          </p:cNvSpPr>
          <p:nvPr>
            <p:ph type="title"/>
          </p:nvPr>
        </p:nvSpPr>
        <p:spPr>
          <a:xfrm>
            <a:off x="357188" y="2143125"/>
            <a:ext cx="8267700" cy="2324100"/>
          </a:xfrm>
        </p:spPr>
        <p:txBody>
          <a:bodyPr/>
          <a:lstStyle/>
          <a:p>
            <a:pPr eaLnBrk="1" hangingPunct="1"/>
            <a:r>
              <a:rPr lang="ru-RU" sz="5400" b="1" smtClean="0"/>
              <a:t>Стихотворение </a:t>
            </a:r>
            <a:br>
              <a:rPr lang="ru-RU" sz="5400" b="1" smtClean="0"/>
            </a:br>
            <a:r>
              <a:rPr lang="ru-RU" sz="5400" b="1" smtClean="0"/>
              <a:t>«Смерть поэта»</a:t>
            </a:r>
          </a:p>
        </p:txBody>
      </p:sp>
      <p:pic>
        <p:nvPicPr>
          <p:cNvPr id="47110" name="Picture 6" descr="C:\Documents and Settings\User\Рабочий стол\детские конкурсы\фото Пушкина\1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19087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7" descr="C:\Documents and Settings\User\Рабочий стол\детские конкурсы\фото Пушкина\1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13" y="4000500"/>
            <a:ext cx="235108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М.Ю.Лермонтов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500</a:t>
            </a: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8625" y="1981200"/>
            <a:ext cx="828675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000" b="1" smtClean="0">
                <a:solidFill>
                  <a:schemeClr val="tx2"/>
                </a:solidFill>
              </a:rPr>
              <a:t>Какому герою Лермонтова посвящаются эти строки: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chemeClr val="tx2"/>
                </a:solidFill>
              </a:rPr>
              <a:t>«Пройдёт стар человек – перекрестится,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chemeClr val="tx2"/>
                </a:solidFill>
              </a:rPr>
              <a:t>Пройдёт молодец – приосанится,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chemeClr val="tx2"/>
                </a:solidFill>
              </a:rPr>
              <a:t>Пройдёт девица – пригорюнится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chemeClr val="tx2"/>
                </a:solidFill>
              </a:rPr>
              <a:t>А пройдут гусляры – споют песенку»?</a:t>
            </a:r>
          </a:p>
        </p:txBody>
      </p:sp>
      <p:sp>
        <p:nvSpPr>
          <p:cNvPr id="48132" name="Rectangle 2"/>
          <p:cNvSpPr>
            <a:spLocks noChangeArrowheads="1"/>
          </p:cNvSpPr>
          <p:nvPr/>
        </p:nvSpPr>
        <p:spPr bwMode="auto">
          <a:xfrm>
            <a:off x="1209675" y="2001838"/>
            <a:ext cx="672623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ru-RU" sz="4400"/>
          </a:p>
          <a:p>
            <a:pPr algn="just" eaLnBrk="0" hangingPunct="0"/>
            <a:endParaRPr lang="ru-RU" sz="4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47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47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47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47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7475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7" name="Rectangle 6"/>
          <p:cNvSpPr>
            <a:spLocks noChangeArrowheads="1"/>
          </p:cNvSpPr>
          <p:nvPr/>
        </p:nvSpPr>
        <p:spPr bwMode="auto">
          <a:xfrm>
            <a:off x="3716338" y="2982913"/>
            <a:ext cx="4722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ru-RU" sz="2000"/>
          </a:p>
        </p:txBody>
      </p:sp>
      <p:sp>
        <p:nvSpPr>
          <p:cNvPr id="49158" name="Заголовок 8"/>
          <p:cNvSpPr>
            <a:spLocks noGrp="1"/>
          </p:cNvSpPr>
          <p:nvPr>
            <p:ph type="title"/>
          </p:nvPr>
        </p:nvSpPr>
        <p:spPr>
          <a:xfrm>
            <a:off x="2571750" y="214313"/>
            <a:ext cx="6200775" cy="2247900"/>
          </a:xfrm>
        </p:spPr>
        <p:txBody>
          <a:bodyPr/>
          <a:lstStyle/>
          <a:p>
            <a:r>
              <a:rPr lang="ru-RU" b="1" smtClean="0"/>
              <a:t>Купцу Калашникову из «Песни про купца Калашникова…»</a:t>
            </a:r>
          </a:p>
        </p:txBody>
      </p:sp>
      <p:pic>
        <p:nvPicPr>
          <p:cNvPr id="49159" name="Picture 7" descr="C:\Documents and Settings\User\Рабочий стол\картинки к игре\imgpreviewCAWP1CW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357188"/>
            <a:ext cx="18732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0" name="Picture 8" descr="C:\Documents and Settings\User\Рабочий стол\картинки к игре\imgpreviewCAYY8Q0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571750"/>
            <a:ext cx="2071688" cy="321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1" name="Picture 9" descr="C:\Documents and Settings\User\Рабочий стол\картинки к игре\imgpreview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88" y="3929063"/>
            <a:ext cx="2273300" cy="269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857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Н.В.Гоголь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100</a:t>
            </a:r>
          </a:p>
        </p:txBody>
      </p:sp>
      <p:sp>
        <p:nvSpPr>
          <p:cNvPr id="50179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14375" y="1714500"/>
            <a:ext cx="7500938" cy="3924300"/>
          </a:xfrm>
        </p:spPr>
        <p:txBody>
          <a:bodyPr/>
          <a:lstStyle/>
          <a:p>
            <a:pPr algn="l"/>
            <a:r>
              <a:rPr lang="ru-RU" sz="4000" b="1" smtClean="0"/>
              <a:t>Какое произведение Гоголя напоминает вам картина И.Е.Репина «Запорожцы пишут письмо турецкому султану»?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28650" y="70485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4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5963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3214688"/>
            <a:ext cx="4786313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cs typeface="Times New Roman" pitchFamily="18" charset="0"/>
              </a:rPr>
              <a:t>Повесть </a:t>
            </a:r>
            <a:br>
              <a:rPr lang="ru-RU" sz="4000" b="1" smtClean="0">
                <a:cs typeface="Times New Roman" pitchFamily="18" charset="0"/>
              </a:rPr>
            </a:br>
            <a:r>
              <a:rPr lang="ru-RU" sz="4000" b="1" smtClean="0">
                <a:cs typeface="Times New Roman" pitchFamily="18" charset="0"/>
              </a:rPr>
              <a:t>«Тарас Бульба»</a:t>
            </a:r>
            <a:endParaRPr lang="he-IL" sz="4000" b="1" smtClean="0">
              <a:cs typeface="Times New Roman" pitchFamily="18" charset="0"/>
            </a:endParaRPr>
          </a:p>
        </p:txBody>
      </p:sp>
      <p:pic>
        <p:nvPicPr>
          <p:cNvPr id="51206" name="Picture 6" descr="C:\Documents and Settings\User\Рабочий стол\картинки к игре\imgpreviewCA08IWS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357188"/>
            <a:ext cx="3786187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7" name="Picture 7" descr="C:\Documents and Settings\User\Рабочий стол\картинки к игре\imgpreviewCAWMYB7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3" y="3071813"/>
            <a:ext cx="3929062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35718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Н.В.Гоголь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200</a:t>
            </a:r>
          </a:p>
        </p:txBody>
      </p:sp>
      <p:sp>
        <p:nvSpPr>
          <p:cNvPr id="5222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813" y="1785938"/>
            <a:ext cx="7429500" cy="3852862"/>
          </a:xfrm>
        </p:spPr>
        <p:txBody>
          <a:bodyPr/>
          <a:lstStyle/>
          <a:p>
            <a:r>
              <a:rPr lang="ru-RU" sz="4400" b="1" smtClean="0"/>
              <a:t>Сюжеты каких произведений были подсказаны Гоголю А.С.Пушкиным?</a:t>
            </a:r>
          </a:p>
        </p:txBody>
      </p:sp>
      <p:sp>
        <p:nvSpPr>
          <p:cNvPr id="52228" name="Text Box 3"/>
          <p:cNvSpPr txBox="1">
            <a:spLocks noChangeArrowheads="1"/>
          </p:cNvSpPr>
          <p:nvPr/>
        </p:nvSpPr>
        <p:spPr bwMode="auto">
          <a:xfrm>
            <a:off x="357188" y="3357563"/>
            <a:ext cx="83296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325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8010" name="Rectangle 10"/>
          <p:cNvSpPr>
            <a:spLocks noGrp="1" noChangeArrowheads="1"/>
          </p:cNvSpPr>
          <p:nvPr>
            <p:ph type="title"/>
          </p:nvPr>
        </p:nvSpPr>
        <p:spPr>
          <a:xfrm>
            <a:off x="4143375" y="3429000"/>
            <a:ext cx="4581525" cy="2428875"/>
          </a:xfrm>
        </p:spPr>
        <p:txBody>
          <a:bodyPr/>
          <a:lstStyle/>
          <a:p>
            <a:pPr eaLnBrk="1" hangingPunct="1"/>
            <a:r>
              <a:rPr lang="ru-RU" sz="3200" b="1" smtClean="0"/>
              <a:t>А.С.Пушкин подсказал Н.В.Гоголю сюжеты «Ревизора» и «Мёртвых душ»</a:t>
            </a:r>
          </a:p>
        </p:txBody>
      </p:sp>
      <p:pic>
        <p:nvPicPr>
          <p:cNvPr id="53254" name="Picture 6" descr="C:\Documents and Settings\User\Рабочий стол\картинки к игре\imgpreviewCAG1QVC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285750"/>
            <a:ext cx="1643063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5" name="Picture 7" descr="C:\Documents and Settings\User\Рабочий стол\картинки к игре\imgpreviewCAFWJN8X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0188" y="2071688"/>
            <a:ext cx="1562100" cy="233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6" name="Picture 8" descr="C:\Documents and Settings\User\Рабочий стол\картинки к игре\imgpreviewCALGK9V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71750" y="4214813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7" name="Picture 9" descr="C:\Documents and Settings\User\Рабочий стол\картинки к игре\imgpreviewCA1QSI7U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88" y="0"/>
            <a:ext cx="3262312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57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Н.В.Гоголь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300</a:t>
            </a:r>
          </a:p>
        </p:txBody>
      </p:sp>
      <p:sp>
        <p:nvSpPr>
          <p:cNvPr id="54275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0063" y="1857375"/>
            <a:ext cx="8072437" cy="3781425"/>
          </a:xfrm>
        </p:spPr>
        <p:txBody>
          <a:bodyPr/>
          <a:lstStyle/>
          <a:p>
            <a:pPr algn="l"/>
            <a:r>
              <a:rPr lang="ru-RU" sz="4400" b="1" smtClean="0"/>
              <a:t>Кому принадлежат слова, сказанные после первого представления «Ревизора»: «Ну и пьеска! Всем досталось, а мне более всех!»?</a:t>
            </a:r>
          </a:p>
        </p:txBody>
      </p:sp>
      <p:sp>
        <p:nvSpPr>
          <p:cNvPr id="54276" name="Text Box 3"/>
          <p:cNvSpPr txBox="1">
            <a:spLocks noChangeArrowheads="1"/>
          </p:cNvSpPr>
          <p:nvPr/>
        </p:nvSpPr>
        <p:spPr bwMode="auto">
          <a:xfrm>
            <a:off x="0" y="16573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SzPct val="90000"/>
            </a:pPr>
            <a:endParaRPr lang="ru-RU" sz="36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5300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5255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title"/>
          </p:nvPr>
        </p:nvSpPr>
        <p:spPr>
          <a:xfrm>
            <a:off x="928688" y="4500563"/>
            <a:ext cx="7772400" cy="1143000"/>
          </a:xfrm>
        </p:spPr>
        <p:txBody>
          <a:bodyPr/>
          <a:lstStyle/>
          <a:p>
            <a:pPr eaLnBrk="1" hangingPunct="1"/>
            <a:r>
              <a:rPr lang="ru-RU" sz="5400" b="1" smtClean="0"/>
              <a:t>Слова принадлежат императору Николаю </a:t>
            </a:r>
            <a:r>
              <a:rPr lang="en-US" sz="5400" b="1" smtClean="0"/>
              <a:t>I</a:t>
            </a:r>
            <a:endParaRPr lang="ru-RU" sz="5400" b="1" smtClean="0"/>
          </a:p>
        </p:txBody>
      </p:sp>
      <p:pic>
        <p:nvPicPr>
          <p:cNvPr id="55302" name="Picture 6" descr="C:\Documents and Settings\User\Рабочий стол\картинки к игре\николай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14313"/>
            <a:ext cx="3214688" cy="395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4286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Н.В.Гоголь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400</a:t>
            </a:r>
          </a:p>
        </p:txBody>
      </p:sp>
      <p:sp>
        <p:nvSpPr>
          <p:cNvPr id="56323" name="Подзаголовок 7"/>
          <p:cNvSpPr>
            <a:spLocks noGrp="1"/>
          </p:cNvSpPr>
          <p:nvPr>
            <p:ph type="subTitle" idx="1"/>
          </p:nvPr>
        </p:nvSpPr>
        <p:spPr>
          <a:xfrm>
            <a:off x="785813" y="2143125"/>
            <a:ext cx="7500937" cy="3495675"/>
          </a:xfrm>
        </p:spPr>
        <p:txBody>
          <a:bodyPr/>
          <a:lstStyle/>
          <a:p>
            <a:r>
              <a:rPr lang="ru-RU" sz="5400" b="1" smtClean="0">
                <a:solidFill>
                  <a:schemeClr val="tx2"/>
                </a:solidFill>
              </a:rPr>
              <a:t>Какую поговорку взял Гоголь эпиграфом к комедии «Ревизор»?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742950" y="196215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  <p:sp>
        <p:nvSpPr>
          <p:cNvPr id="56325" name="Rectangle 7"/>
          <p:cNvSpPr>
            <a:spLocks noChangeArrowheads="1"/>
          </p:cNvSpPr>
          <p:nvPr/>
        </p:nvSpPr>
        <p:spPr bwMode="auto">
          <a:xfrm>
            <a:off x="642938" y="571500"/>
            <a:ext cx="80867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SzPct val="90000"/>
            </a:pP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7096125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FF00"/>
                </a:solidFill>
                <a:hlinkClick r:id="rId3" action="ppaction://hlinksldjump"/>
              </a:rPr>
              <a:t>ТАБЛИЦА</a:t>
            </a:r>
            <a:endParaRPr lang="ru-RU" sz="2800" b="1" i="1">
              <a:solidFill>
                <a:srgbClr val="FFFF00"/>
              </a:solidFill>
            </a:endParaRPr>
          </a:p>
        </p:txBody>
      </p:sp>
      <p:sp>
        <p:nvSpPr>
          <p:cNvPr id="20483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466850" y="6400800"/>
            <a:ext cx="611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title"/>
          </p:nvPr>
        </p:nvSpPr>
        <p:spPr>
          <a:xfrm>
            <a:off x="3500438" y="1257300"/>
            <a:ext cx="5357812" cy="1485900"/>
          </a:xfrm>
        </p:spPr>
        <p:txBody>
          <a:bodyPr/>
          <a:lstStyle/>
          <a:p>
            <a:pPr eaLnBrk="1" hangingPunct="1"/>
            <a:r>
              <a:rPr lang="ru-RU" sz="6000" b="1" dirty="0" smtClean="0">
                <a:solidFill>
                  <a:schemeClr val="tx1"/>
                </a:solidFill>
              </a:rPr>
              <a:t>А.Н.Радищев</a:t>
            </a:r>
            <a:endParaRPr lang="ru-RU" sz="6000" b="1" dirty="0" smtClean="0"/>
          </a:p>
        </p:txBody>
      </p:sp>
      <p:pic>
        <p:nvPicPr>
          <p:cNvPr id="20485" name="Picture 5" descr="C:\Documents and Settings\User\Рабочий стол\Мой материал\Портреты\derzhawin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1357313"/>
            <a:ext cx="30099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48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49" name="Rectangle 7"/>
          <p:cNvSpPr>
            <a:spLocks noChangeArrowheads="1"/>
          </p:cNvSpPr>
          <p:nvPr/>
        </p:nvSpPr>
        <p:spPr bwMode="auto">
          <a:xfrm>
            <a:off x="465138" y="487363"/>
            <a:ext cx="8291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57350" name="Заголовок 7"/>
          <p:cNvSpPr>
            <a:spLocks noGrp="1"/>
          </p:cNvSpPr>
          <p:nvPr>
            <p:ph type="title"/>
          </p:nvPr>
        </p:nvSpPr>
        <p:spPr>
          <a:xfrm>
            <a:off x="3500438" y="642938"/>
            <a:ext cx="5200650" cy="2643187"/>
          </a:xfrm>
        </p:spPr>
        <p:txBody>
          <a:bodyPr/>
          <a:lstStyle/>
          <a:p>
            <a:r>
              <a:rPr lang="ru-RU" sz="4000" b="1" smtClean="0"/>
              <a:t>На зеркало неча пенять, коли рожа крива</a:t>
            </a:r>
          </a:p>
        </p:txBody>
      </p:sp>
      <p:pic>
        <p:nvPicPr>
          <p:cNvPr id="57351" name="Picture 7" descr="C:\Documents and Settings\User\Рабочий стол\картинки к игре\imgpreviewCASXYR3J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357438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2" name="Picture 8" descr="C:\Documents and Settings\User\Рабочий стол\картинки к игре\imgpreviewCALJY5P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3214688"/>
            <a:ext cx="2643188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35718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Н.В.Гоголь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500</a:t>
            </a:r>
          </a:p>
        </p:txBody>
      </p:sp>
      <p:sp>
        <p:nvSpPr>
          <p:cNvPr id="58371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57188" y="2143125"/>
            <a:ext cx="8072437" cy="3495675"/>
          </a:xfrm>
        </p:spPr>
        <p:txBody>
          <a:bodyPr/>
          <a:lstStyle/>
          <a:p>
            <a:pPr algn="l"/>
            <a:r>
              <a:rPr lang="ru-RU" sz="4800" b="1" smtClean="0">
                <a:solidFill>
                  <a:schemeClr val="tx2"/>
                </a:solidFill>
              </a:rPr>
              <a:t>У каких двух героев Гоголя головы были похожи: у одного на редьку хвостом вниз, а у другого на редьку хвостом вверх?</a:t>
            </a:r>
          </a:p>
        </p:txBody>
      </p:sp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939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6440" name="Rectangle 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/>
            </a:r>
            <a:br>
              <a:rPr lang="ru-RU" sz="4000" smtClean="0">
                <a:solidFill>
                  <a:schemeClr val="bg1"/>
                </a:solidFill>
              </a:rPr>
            </a:b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59398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8625" y="357188"/>
            <a:ext cx="7715250" cy="4000500"/>
          </a:xfrm>
        </p:spPr>
        <p:txBody>
          <a:bodyPr/>
          <a:lstStyle/>
          <a:p>
            <a:pPr algn="l"/>
            <a:r>
              <a:rPr lang="ru-RU" sz="4400" b="1" smtClean="0"/>
              <a:t>У Ивана Ивановича и Ивана Никифоровича; «Повесть о том, как Иван Иванович поссорился с Иваном Никифоровичем»</a:t>
            </a:r>
          </a:p>
        </p:txBody>
      </p:sp>
      <p:pic>
        <p:nvPicPr>
          <p:cNvPr id="59399" name="Picture 7" descr="C:\Documents and Settings\User\Рабочий стол\картинки к игре\imgpreviewCAMPV13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4413" y="2714625"/>
            <a:ext cx="23495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Древнерусская литература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100</a:t>
            </a:r>
          </a:p>
        </p:txBody>
      </p:sp>
      <p:sp>
        <p:nvSpPr>
          <p:cNvPr id="44085" name="Rectangle 5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5400" b="1" smtClean="0"/>
              <a:t>Кем была составлена первая славянская азбука, какое название она получила?</a:t>
            </a:r>
          </a:p>
        </p:txBody>
      </p:sp>
      <p:sp>
        <p:nvSpPr>
          <p:cNvPr id="60420" name="Text Box 3"/>
          <p:cNvSpPr txBox="1">
            <a:spLocks noChangeArrowheads="1"/>
          </p:cNvSpPr>
          <p:nvPr/>
        </p:nvSpPr>
        <p:spPr bwMode="auto">
          <a:xfrm>
            <a:off x="914400" y="2095500"/>
            <a:ext cx="762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8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44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title"/>
          </p:nvPr>
        </p:nvSpPr>
        <p:spPr>
          <a:xfrm>
            <a:off x="285750" y="1500188"/>
            <a:ext cx="8215313" cy="11430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</a:rPr>
              <a:t>Братьями-славянами из г. Солуна Константином (в монашестве Кирилл) и Мефодием. Кириллица – на основе греческой азбуки (863-864 гг.)</a:t>
            </a:r>
          </a:p>
        </p:txBody>
      </p:sp>
      <p:pic>
        <p:nvPicPr>
          <p:cNvPr id="61446" name="Picture 6" descr="C:\Documents and Settings\User\Рабочий стол\картинки к игре\кирилл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3643313"/>
            <a:ext cx="3071812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Древнерусская литература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200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81050" y="2133600"/>
            <a:ext cx="7772400" cy="4400550"/>
          </a:xfrm>
        </p:spPr>
        <p:txBody>
          <a:bodyPr/>
          <a:lstStyle/>
          <a:p>
            <a:pPr lvl="1" algn="ctr" eaLnBrk="1" hangingPunct="1">
              <a:buFontTx/>
              <a:buNone/>
            </a:pPr>
            <a:r>
              <a:rPr lang="ru-RU" sz="4400" b="1" smtClean="0">
                <a:solidFill>
                  <a:schemeClr val="tx2"/>
                </a:solidFill>
              </a:rPr>
              <a:t>Как отомстила княгиня Ольга древлянам за смерть мужа?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685800" y="62865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build="p"/>
      <p:bldP spid="55299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349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170" name="Rectangle 10"/>
          <p:cNvSpPr>
            <a:spLocks noGrp="1" noChangeArrowheads="1"/>
          </p:cNvSpPr>
          <p:nvPr>
            <p:ph type="title"/>
          </p:nvPr>
        </p:nvSpPr>
        <p:spPr>
          <a:xfrm>
            <a:off x="3857625" y="2857500"/>
            <a:ext cx="4929188" cy="1143000"/>
          </a:xfrm>
        </p:spPr>
        <p:txBody>
          <a:bodyPr/>
          <a:lstStyle/>
          <a:p>
            <a:pPr algn="l" eaLnBrk="1" hangingPunct="1"/>
            <a:r>
              <a:rPr lang="ru-RU" sz="3200" b="1" smtClean="0"/>
              <a:t>Она потребовала от каждого двора по 3 голубя и 3 воробья вместо дани, приказала привязать к ним зажжённый трут, и они, вернувшись в гнёзда, сожгли город Искоростень.</a:t>
            </a:r>
          </a:p>
        </p:txBody>
      </p:sp>
      <p:pic>
        <p:nvPicPr>
          <p:cNvPr id="63494" name="Picture 6" descr="C:\Documents and Settings\User\Рабочий стол\картинки к игре\ольг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285750"/>
            <a:ext cx="19050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5" name="Picture 7" descr="C:\Documents and Settings\User\Рабочий стол\картинки к игре\imgpreviewCA4F6Z4V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50" y="2428875"/>
            <a:ext cx="15525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6" name="Picture 8" descr="C:\Documents and Settings\User\Рабочий стол\картинки к игре\imgpreviewCAE5ZGI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" y="4857750"/>
            <a:ext cx="28194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857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Древнерусская литература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300</a:t>
            </a:r>
          </a:p>
        </p:txBody>
      </p:sp>
      <p:sp>
        <p:nvSpPr>
          <p:cNvPr id="64515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42938" y="1928813"/>
            <a:ext cx="7715250" cy="3709987"/>
          </a:xfrm>
        </p:spPr>
        <p:txBody>
          <a:bodyPr/>
          <a:lstStyle/>
          <a:p>
            <a:pPr algn="l"/>
            <a:r>
              <a:rPr lang="ru-RU" sz="4800" b="1" smtClean="0"/>
              <a:t>Кто были первые русские святые и за что их канонизировали? Какое произведение им было посвящено?</a:t>
            </a:r>
          </a:p>
        </p:txBody>
      </p:sp>
      <p:sp>
        <p:nvSpPr>
          <p:cNvPr id="64516" name="Text Box 3"/>
          <p:cNvSpPr txBox="1">
            <a:spLocks noChangeArrowheads="1"/>
          </p:cNvSpPr>
          <p:nvPr/>
        </p:nvSpPr>
        <p:spPr bwMode="auto">
          <a:xfrm>
            <a:off x="928688" y="500063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1352550" y="18669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5540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5541" name="AutoShape 10"/>
          <p:cNvSpPr>
            <a:spLocks noChangeArrowheads="1"/>
          </p:cNvSpPr>
          <p:nvPr/>
        </p:nvSpPr>
        <p:spPr bwMode="auto">
          <a:xfrm>
            <a:off x="590550" y="266700"/>
            <a:ext cx="3181350" cy="800100"/>
          </a:xfrm>
          <a:prstGeom prst="wedgeEllipseCallout">
            <a:avLst>
              <a:gd name="adj1" fmla="val -18264"/>
              <a:gd name="adj2" fmla="val 41289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2" name="AutoShape 12"/>
          <p:cNvSpPr>
            <a:spLocks noChangeArrowheads="1"/>
          </p:cNvSpPr>
          <p:nvPr/>
        </p:nvSpPr>
        <p:spPr bwMode="auto">
          <a:xfrm>
            <a:off x="609600" y="514350"/>
            <a:ext cx="3175000" cy="755650"/>
          </a:xfrm>
          <a:prstGeom prst="wedgeRoundRectCallout">
            <a:avLst>
              <a:gd name="adj1" fmla="val 5398"/>
              <a:gd name="adj2" fmla="val 501051"/>
              <a:gd name="adj3" fmla="val 1666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50" name="Rectangle 14"/>
          <p:cNvSpPr>
            <a:spLocks noGrp="1" noChangeArrowheads="1"/>
          </p:cNvSpPr>
          <p:nvPr>
            <p:ph type="title"/>
          </p:nvPr>
        </p:nvSpPr>
        <p:spPr>
          <a:xfrm>
            <a:off x="857250" y="1785938"/>
            <a:ext cx="6000750" cy="571500"/>
          </a:xfrm>
        </p:spPr>
        <p:txBody>
          <a:bodyPr/>
          <a:lstStyle/>
          <a:p>
            <a:pPr algn="l" eaLnBrk="1" hangingPunct="1"/>
            <a:r>
              <a:rPr lang="ru-RU" sz="3200" b="1" smtClean="0"/>
              <a:t>Князья, братья Борис и Глеб. Их канонизировали как «страстотерпцев» - невинно убиенных старшим братом Святополком (1015 г.), «Сказание о Борисе и Глебе»</a:t>
            </a:r>
          </a:p>
        </p:txBody>
      </p:sp>
      <p:pic>
        <p:nvPicPr>
          <p:cNvPr id="65544" name="Picture 8" descr="C:\Documents and Settings\User\Рабочий стол\картинки к игре\глеб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75" y="4071938"/>
            <a:ext cx="3214688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5" name="Picture 9" descr="C:\Documents and Settings\User\Рабочий стол\картинки к игре\борис и глеб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13" y="357188"/>
            <a:ext cx="1751012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5905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Древнерусская литература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400</a:t>
            </a:r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endParaRPr lang="ru-RU" sz="4000" dirty="0" smtClean="0">
              <a:solidFill>
                <a:schemeClr val="bg1"/>
              </a:solidFill>
            </a:endParaRP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66700" y="1943100"/>
            <a:ext cx="8591550" cy="42291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5400" b="1" smtClean="0">
                <a:solidFill>
                  <a:schemeClr val="tx2"/>
                </a:solidFill>
              </a:rPr>
              <a:t>    С какого вопроса начинается «Слово о полку Игореве»?</a:t>
            </a:r>
          </a:p>
          <a:p>
            <a:pPr marL="609600" indent="-609600" algn="ctr" eaLnBrk="1" hangingPunct="1">
              <a:buFontTx/>
              <a:buNone/>
            </a:pPr>
            <a:r>
              <a:rPr lang="ru-RU" sz="6000" b="1" smtClean="0">
                <a:solidFill>
                  <a:srgbClr val="FFCC00"/>
                </a:solidFill>
              </a:rPr>
              <a:t>                                   </a:t>
            </a:r>
            <a:r>
              <a:rPr lang="en-US" sz="6000" b="1" smtClean="0">
                <a:solidFill>
                  <a:srgbClr val="FFCC00"/>
                </a:solidFill>
              </a:rPr>
              <a:t>        </a:t>
            </a:r>
            <a:endParaRPr lang="ru-RU" sz="6000" b="1" smtClean="0">
              <a:solidFill>
                <a:srgbClr val="FFCC00"/>
              </a:solidFill>
            </a:endParaRPr>
          </a:p>
        </p:txBody>
      </p:sp>
      <p:sp>
        <p:nvSpPr>
          <p:cNvPr id="66564" name="Text Box 3"/>
          <p:cNvSpPr txBox="1">
            <a:spLocks noChangeArrowheads="1"/>
          </p:cNvSpPr>
          <p:nvPr/>
        </p:nvSpPr>
        <p:spPr bwMode="auto">
          <a:xfrm>
            <a:off x="723900" y="154305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  <p:sp>
        <p:nvSpPr>
          <p:cNvPr id="66565" name="Text Box 4"/>
          <p:cNvSpPr txBox="1">
            <a:spLocks noChangeArrowheads="1"/>
          </p:cNvSpPr>
          <p:nvPr/>
        </p:nvSpPr>
        <p:spPr bwMode="auto">
          <a:xfrm>
            <a:off x="4659313" y="6156325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4000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Из истории русской литературы 200</a:t>
            </a:r>
          </a:p>
        </p:txBody>
      </p:sp>
      <p:sp>
        <p:nvSpPr>
          <p:cNvPr id="21507" name="Прямоугольник 4"/>
          <p:cNvSpPr>
            <a:spLocks noChangeArrowheads="1"/>
          </p:cNvSpPr>
          <p:nvPr/>
        </p:nvSpPr>
        <p:spPr bwMode="auto">
          <a:xfrm>
            <a:off x="571500" y="2428875"/>
            <a:ext cx="8072438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000" b="1">
                <a:solidFill>
                  <a:schemeClr val="tx1"/>
                </a:solidFill>
              </a:rPr>
              <a:t>Назовите известного русского поэта, бесстрашного партизана и организатора партизанской борьбы в период Отечественной войны 1812 года?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3"/>
          <p:cNvSpPr txBox="1">
            <a:spLocks noChangeArrowheads="1"/>
          </p:cNvSpPr>
          <p:nvPr/>
        </p:nvSpPr>
        <p:spPr bwMode="auto">
          <a:xfrm>
            <a:off x="725646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67587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7588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50" y="642938"/>
            <a:ext cx="4714875" cy="4786312"/>
          </a:xfrm>
        </p:spPr>
        <p:txBody>
          <a:bodyPr/>
          <a:lstStyle/>
          <a:p>
            <a:pPr algn="l" eaLnBrk="1" hangingPunct="1"/>
            <a:r>
              <a:rPr lang="ru-RU" sz="3600" b="1" smtClean="0"/>
              <a:t>«Не лепо ли ны бяшет, братие, начяти старыми словесы трудных повестей о полку Игореве, Игоря Святославовича?»</a:t>
            </a:r>
          </a:p>
        </p:txBody>
      </p:sp>
      <p:pic>
        <p:nvPicPr>
          <p:cNvPr id="67590" name="Picture 6" descr="C:\Documents and Settings\User\Рабочий стол\картинки к игре\imgpreviewCASEXDA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63" y="357188"/>
            <a:ext cx="14287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1" name="Picture 7" descr="C:\Documents and Settings\User\Рабочий стол\картинки к игре\imgpreviewCAMHA69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13" y="5000625"/>
            <a:ext cx="35718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2" name="Picture 8" descr="C:\Documents and Settings\User\Рабочий стол\картинки к игре\слово о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38" y="2143125"/>
            <a:ext cx="32385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57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Древнерусская литература</a:t>
            </a:r>
            <a:br>
              <a:rPr lang="ru-RU" sz="4000" b="1" dirty="0" smtClean="0">
                <a:solidFill>
                  <a:schemeClr val="accent6"/>
                </a:solidFill>
              </a:rPr>
            </a:br>
            <a:r>
              <a:rPr lang="ru-RU" sz="4000" b="1" dirty="0" smtClean="0">
                <a:solidFill>
                  <a:schemeClr val="accent6"/>
                </a:solidFill>
              </a:rPr>
              <a:t>500</a:t>
            </a:r>
          </a:p>
        </p:txBody>
      </p:sp>
      <p:sp>
        <p:nvSpPr>
          <p:cNvPr id="68611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00063" y="1928813"/>
            <a:ext cx="7929562" cy="3709987"/>
          </a:xfrm>
        </p:spPr>
        <p:txBody>
          <a:bodyPr/>
          <a:lstStyle/>
          <a:p>
            <a:pPr algn="l"/>
            <a:r>
              <a:rPr lang="ru-RU" sz="4800" b="1" smtClean="0"/>
              <a:t>Какие повести </a:t>
            </a:r>
            <a:r>
              <a:rPr lang="en-US" sz="4800" b="1" smtClean="0"/>
              <a:t>XVII</a:t>
            </a:r>
            <a:r>
              <a:rPr lang="ru-RU" sz="4800" b="1" smtClean="0"/>
              <a:t>века пародировали судопроизводство и изобличали взяточничество судей?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85750" y="2019300"/>
            <a:ext cx="8629650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ru-RU">
              <a:solidFill>
                <a:schemeClr val="tx1"/>
              </a:solidFill>
            </a:endParaRPr>
          </a:p>
          <a:p>
            <a:pPr>
              <a:spcBef>
                <a:spcPct val="20000"/>
              </a:spcBef>
            </a:pPr>
            <a:endParaRPr lang="ru-RU">
              <a:solidFill>
                <a:schemeClr val="tx1"/>
              </a:solidFill>
            </a:endParaRPr>
          </a:p>
          <a:p>
            <a:endParaRPr lang="ru-RU">
              <a:solidFill>
                <a:srgbClr val="FFFF66"/>
              </a:solidFill>
            </a:endParaRPr>
          </a:p>
          <a:p>
            <a:endParaRPr lang="ru-RU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3"/>
          <p:cNvSpPr txBox="1">
            <a:spLocks noChangeArrowheads="1"/>
          </p:cNvSpPr>
          <p:nvPr/>
        </p:nvSpPr>
        <p:spPr bwMode="auto">
          <a:xfrm>
            <a:off x="7097713" y="6338888"/>
            <a:ext cx="1897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963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857250" y="3929063"/>
            <a:ext cx="75723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chemeClr val="tx2"/>
                </a:solidFill>
              </a:rPr>
              <a:t>«Повесть о Шемякином суде»,  «Повесть о Ерше Ершовиче»</a:t>
            </a:r>
          </a:p>
        </p:txBody>
      </p:sp>
      <p:pic>
        <p:nvPicPr>
          <p:cNvPr id="69638" name="Picture 6" descr="C:\Documents and Settings\User\Рабочий стол\картинки к игре\суд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" y="357188"/>
            <a:ext cx="2786063" cy="374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7096125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3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2" name="Rectangl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3" name="Text Box 1036"/>
          <p:cNvSpPr txBox="1">
            <a:spLocks noChangeArrowheads="1"/>
          </p:cNvSpPr>
          <p:nvPr/>
        </p:nvSpPr>
        <p:spPr bwMode="auto">
          <a:xfrm>
            <a:off x="0" y="5634038"/>
            <a:ext cx="1446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/>
          </a:p>
        </p:txBody>
      </p:sp>
      <p:sp>
        <p:nvSpPr>
          <p:cNvPr id="23565" name="Rectangle 1037"/>
          <p:cNvSpPr>
            <a:spLocks noGrp="1" noChangeArrowheads="1"/>
          </p:cNvSpPr>
          <p:nvPr>
            <p:ph type="title" idx="4294967295"/>
          </p:nvPr>
        </p:nvSpPr>
        <p:spPr>
          <a:xfrm>
            <a:off x="4071938" y="1285875"/>
            <a:ext cx="4814887" cy="1547813"/>
          </a:xfrm>
        </p:spPr>
        <p:txBody>
          <a:bodyPr/>
          <a:lstStyle/>
          <a:p>
            <a:pPr eaLnBrk="1" hangingPunct="1"/>
            <a:r>
              <a:rPr lang="ru-RU" sz="6000" b="1" smtClean="0">
                <a:solidFill>
                  <a:schemeClr val="tx1"/>
                </a:solidFill>
              </a:rPr>
              <a:t>Д.В.Давыдов</a:t>
            </a:r>
            <a:endParaRPr lang="ru-RU" sz="6000" b="1" smtClean="0">
              <a:solidFill>
                <a:srgbClr val="FFFF00"/>
              </a:solidFill>
            </a:endParaRPr>
          </a:p>
        </p:txBody>
      </p:sp>
      <p:sp>
        <p:nvSpPr>
          <p:cNvPr id="22535" name="Rectangle 1061"/>
          <p:cNvSpPr>
            <a:spLocks noChangeArrowheads="1"/>
          </p:cNvSpPr>
          <p:nvPr/>
        </p:nvSpPr>
        <p:spPr bwMode="auto">
          <a:xfrm>
            <a:off x="4479925" y="3017838"/>
            <a:ext cx="1841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22536" name="Picture 9" descr="C:\Documents and Settings\User\Рабочий стол\новая игра\280px-Denisdavydov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8" y="2214563"/>
            <a:ext cx="355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Из истории русской литературы 300</a:t>
            </a:r>
            <a:r>
              <a:rPr lang="ru-RU" sz="5400" b="1" dirty="0" smtClean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00150" y="2667000"/>
            <a:ext cx="5734050" cy="2838450"/>
          </a:xfrm>
        </p:spPr>
        <p:txBody>
          <a:bodyPr/>
          <a:lstStyle/>
          <a:p>
            <a:pPr eaLnBrk="1" hangingPunct="1"/>
            <a:r>
              <a:rPr lang="ru-RU" sz="4000" b="1" smtClean="0"/>
              <a:t>Какое литературное произведение начинается картиной святочного гадания?</a:t>
            </a:r>
          </a:p>
          <a:p>
            <a:pPr eaLnBrk="1" hangingPunct="1"/>
            <a:endParaRPr lang="ru-RU" sz="4000" smtClean="0">
              <a:solidFill>
                <a:srgbClr val="FFFF66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7848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0" grpId="0"/>
      <p:bldP spid="2682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7258050" y="6338888"/>
            <a:ext cx="189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hlinkClick r:id="rId2" action="ppaction://hlinksldjump"/>
              </a:rPr>
              <a:t>ТАБЛИЦА</a:t>
            </a:r>
            <a:endParaRPr lang="ru-RU" sz="2800" b="1" i="1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0" y="228600"/>
            <a:ext cx="68770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0" name="Rectangl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371600" y="6477000"/>
            <a:ext cx="63436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723900"/>
            <a:ext cx="77724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b="1" smtClean="0"/>
              <a:t>Баллада В.А.Жуковского «Светлана</a:t>
            </a:r>
            <a:br>
              <a:rPr lang="ru-RU" b="1" smtClean="0"/>
            </a:b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24582" name="Содержимое 1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83" name="Содержимое 1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4584" name="Picture 7" descr="C:\Documents and Settings\User\Рабочий стол\новая игра\220px-Bryullov_portrait_of_Zhukovsk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1285875"/>
            <a:ext cx="2408238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8" descr="C:\Documents and Settings\User\Рабочий стол\новая игра\250px-Svetlana_brullov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2000250"/>
            <a:ext cx="3381375" cy="412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6"/>
                </a:solidFill>
              </a:rPr>
              <a:t>Из истории русской литературы </a:t>
            </a:r>
            <a:r>
              <a:rPr lang="en-US" sz="4000" b="1" dirty="0" smtClean="0">
                <a:solidFill>
                  <a:schemeClr val="accent6"/>
                </a:solidFill>
              </a:rPr>
              <a:t>4</a:t>
            </a:r>
            <a:r>
              <a:rPr lang="ru-RU" sz="4000" b="1" dirty="0" smtClean="0">
                <a:solidFill>
                  <a:schemeClr val="accent6"/>
                </a:solidFill>
              </a:rPr>
              <a:t>00</a:t>
            </a:r>
            <a:r>
              <a:rPr lang="ru-RU" sz="5400" b="1" dirty="0" smtClean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85800" y="2952750"/>
            <a:ext cx="7848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666750" y="2670175"/>
            <a:ext cx="7905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solidFill>
                <a:srgbClr val="FFFF66"/>
              </a:solidFill>
            </a:endParaRPr>
          </a:p>
        </p:txBody>
      </p:sp>
      <p:sp>
        <p:nvSpPr>
          <p:cNvPr id="25605" name="Прямоугольник 5"/>
          <p:cNvSpPr>
            <a:spLocks noChangeArrowheads="1"/>
          </p:cNvSpPr>
          <p:nvPr/>
        </p:nvSpPr>
        <p:spPr bwMode="auto">
          <a:xfrm>
            <a:off x="928688" y="1857375"/>
            <a:ext cx="764381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tx1"/>
                </a:solidFill>
              </a:rPr>
              <a:t>Перу какого поэта принадлежит стихотворение, начинающееся словами:</a:t>
            </a:r>
            <a:br>
              <a:rPr lang="ru-RU" sz="3200" b="1">
                <a:solidFill>
                  <a:schemeClr val="tx1"/>
                </a:solidFill>
              </a:rPr>
            </a:br>
            <a:r>
              <a:rPr lang="ru-RU" sz="3200" b="1">
                <a:solidFill>
                  <a:schemeClr val="tx1"/>
                </a:solidFill>
              </a:rPr>
              <a:t>«Я пришёл к тебе с приветом</a:t>
            </a:r>
            <a:br>
              <a:rPr lang="ru-RU" sz="3200" b="1">
                <a:solidFill>
                  <a:schemeClr val="tx1"/>
                </a:solidFill>
              </a:rPr>
            </a:br>
            <a:r>
              <a:rPr lang="ru-RU" sz="3200" b="1">
                <a:solidFill>
                  <a:schemeClr val="tx1"/>
                </a:solidFill>
              </a:rPr>
              <a:t>Рассказать, что солнце встало…»?</a:t>
            </a:r>
            <a:endParaRPr lang="ru-RU" sz="3200" b="1"/>
          </a:p>
        </p:txBody>
      </p:sp>
      <p:pic>
        <p:nvPicPr>
          <p:cNvPr id="25606" name="Picture 4" descr="C:\Documents and Settings\User\Рабочий стол\новая игра\пп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38" y="4000500"/>
            <a:ext cx="3786187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800" b="0" i="0" u="none" strike="noStrike" cap="none" normalizeH="0" baseline="0" smtClean="0">
            <a:ln>
              <a:noFill/>
            </a:ln>
            <a:solidFill>
              <a:srgbClr val="66FF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800" b="0" i="0" u="none" strike="noStrike" cap="none" normalizeH="0" baseline="0" smtClean="0">
            <a:ln>
              <a:noFill/>
            </a:ln>
            <a:solidFill>
              <a:srgbClr val="66FF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5769</TotalTime>
  <Words>788</Words>
  <Application>Microsoft PowerPoint</Application>
  <PresentationFormat>Экран (4:3)</PresentationFormat>
  <Paragraphs>157</Paragraphs>
  <Slides>52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Оформление по умолчанию</vt:lpstr>
      <vt:lpstr>Слайд 1</vt:lpstr>
      <vt:lpstr>Литературная викторина</vt:lpstr>
      <vt:lpstr>Из истории русской литературы  100</vt:lpstr>
      <vt:lpstr>А.Н.Радищев</vt:lpstr>
      <vt:lpstr>Из истории русской литературы 200</vt:lpstr>
      <vt:lpstr>Д.В.Давыдов</vt:lpstr>
      <vt:lpstr>Из истории русской литературы 300 </vt:lpstr>
      <vt:lpstr> Баллада В.А.Жуковского «Светлана </vt:lpstr>
      <vt:lpstr>Из истории русской литературы 400 </vt:lpstr>
      <vt:lpstr>Слайд 10</vt:lpstr>
      <vt:lpstr>Из истории русской литературы 500</vt:lpstr>
      <vt:lpstr>Слайд 12</vt:lpstr>
      <vt:lpstr> А.С.Пушкин 100</vt:lpstr>
      <vt:lpstr>Дуэль состоялась на Чёрной речке. В 1937 году на месте дуэли был открыт обелиск.</vt:lpstr>
      <vt:lpstr>А.С.Пушкин 200</vt:lpstr>
      <vt:lpstr>«Береги честь смолоду»</vt:lpstr>
      <vt:lpstr>А.С.Пушкин 300</vt:lpstr>
      <vt:lpstr>И.И.Пущину; оно начинается словами: «Мой первый друг, мой друг бесценный!»</vt:lpstr>
      <vt:lpstr>А.С.Пушкин 400</vt:lpstr>
      <vt:lpstr>В 1820 году, когда была напечатана поэма «Руслан и Людмила», Жуковский подарил Пушкину свой портрет с надписью «Победителю-ученику от побеждённого учителя» </vt:lpstr>
      <vt:lpstr> А.С.Пушкин  500</vt:lpstr>
      <vt:lpstr>Маша Троекурова «Дубровский»,  Маша Миронова «Капитанская дочка»,  Мария «Бахчисарайский фонтан»,  Мария «Полтава»,  Маша «Выстрел»,  Марья Гавриловна  «Метель»</vt:lpstr>
      <vt:lpstr>М.Ю.Лермонтов  100</vt:lpstr>
      <vt:lpstr> 1. Наталье Фёдоровне Ивановой, дочери драматурга Ф.Ф.Иванова, в которую был безумно влюблён Лермонтов, но она предпочла ему одного из его друзей.   2. Варваре Александровне Лопухиной, она не была красавицей, но Лермонтов полюбил её, не раз сопоставляя её с Наташей Ивановой.</vt:lpstr>
      <vt:lpstr>М.Ю.Лермонтов 200</vt:lpstr>
      <vt:lpstr>Слайд 26</vt:lpstr>
      <vt:lpstr>М.Ю.Лермонтов 300</vt:lpstr>
      <vt:lpstr>Слайд 28</vt:lpstr>
      <vt:lpstr>М.Ю.Лермонтов 400</vt:lpstr>
      <vt:lpstr>Стихотворение  «Смерть поэта»</vt:lpstr>
      <vt:lpstr>М.Ю.Лермонтов 500</vt:lpstr>
      <vt:lpstr>Купцу Калашникову из «Песни про купца Калашникова…»</vt:lpstr>
      <vt:lpstr>Н.В.Гоголь 100</vt:lpstr>
      <vt:lpstr>Повесть  «Тарас Бульба»</vt:lpstr>
      <vt:lpstr>Н.В.Гоголь 200</vt:lpstr>
      <vt:lpstr>А.С.Пушкин подсказал Н.В.Гоголю сюжеты «Ревизора» и «Мёртвых душ»</vt:lpstr>
      <vt:lpstr>Н.В.Гоголь 300</vt:lpstr>
      <vt:lpstr>Слова принадлежат императору Николаю I</vt:lpstr>
      <vt:lpstr>Н.В.Гоголь 400</vt:lpstr>
      <vt:lpstr>На зеркало неча пенять, коли рожа крива</vt:lpstr>
      <vt:lpstr>Н.В.Гоголь 500</vt:lpstr>
      <vt:lpstr> </vt:lpstr>
      <vt:lpstr>Древнерусская литература 100</vt:lpstr>
      <vt:lpstr>Братьями-славянами из г. Солуна Константином (в монашестве Кирилл) и Мефодием. Кириллица – на основе греческой азбуки (863-864 гг.)</vt:lpstr>
      <vt:lpstr>Древнерусская литература 200</vt:lpstr>
      <vt:lpstr>Она потребовала от каждого двора по 3 голубя и 3 воробья вместо дани, приказала привязать к ним зажжённый трут, и они, вернувшись в гнёзда, сожгли город Искоростень.</vt:lpstr>
      <vt:lpstr>Древнерусская литература 300</vt:lpstr>
      <vt:lpstr>Князья, братья Борис и Глеб. Их канонизировали как «страстотерпцев» - невинно убиенных старшим братом Святополком (1015 г.), «Сказание о Борисе и Глебе»</vt:lpstr>
      <vt:lpstr> Древнерусская литература 400 </vt:lpstr>
      <vt:lpstr>«Не лепо ли ны бяшет, братие, начяти старыми словесы трудных повестей о полку Игореве, Игоря Святославовича?»</vt:lpstr>
      <vt:lpstr>Древнерусская литература 500</vt:lpstr>
      <vt:lpstr>Слайд 52</vt:lpstr>
    </vt:vector>
  </TitlesOfParts>
  <Company>РЦФИО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596</cp:revision>
  <dcterms:created xsi:type="dcterms:W3CDTF">2003-11-11T07:12:29Z</dcterms:created>
  <dcterms:modified xsi:type="dcterms:W3CDTF">2013-02-19T16:57:49Z</dcterms:modified>
</cp:coreProperties>
</file>