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2" r:id="rId29"/>
    <p:sldId id="283" r:id="rId30"/>
    <p:sldId id="284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2656"/>
            <a:ext cx="6641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ГОСУДАРСТВЕННОЕ АВТОМНОЕ ПРОФЕССИОНАЛЬНОЕ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ОБРАЗОВАТЕЛЬНОЕ УЧРЕЖДЕНИЕ САРАТВОСКОЙ ОБЛАСТИ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«МАРКСОВСКИЙ ПОЛИТЕХНИЧЕСКИЙ КОЛЛЕДЖ»</a:t>
            </a:r>
          </a:p>
        </p:txBody>
      </p:sp>
      <p:pic>
        <p:nvPicPr>
          <p:cNvPr id="1026" name="Picture 2" descr="C:\Users\Надежда\Desktop\набор\X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939" y="1556792"/>
            <a:ext cx="6912767" cy="467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54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/>
              <a:t> V</a:t>
            </a:r>
            <a:r>
              <a:rPr lang="ru-RU" b="1" cap="all" dirty="0"/>
              <a:t> </a:t>
            </a:r>
            <a:r>
              <a:rPr lang="ru-RU" b="1" cap="all" dirty="0" smtClean="0"/>
              <a:t>Региональный ЧЕМПИОНАТ </a:t>
            </a:r>
            <a:r>
              <a:rPr lang="ru-RU" b="1" cap="all" dirty="0"/>
              <a:t>«МОЛОДЫЕ</a:t>
            </a:r>
            <a:endParaRPr lang="ru-RU" dirty="0"/>
          </a:p>
          <a:p>
            <a:pPr algn="ctr"/>
            <a:r>
              <a:rPr lang="ru-RU" b="1" cap="all" dirty="0"/>
              <a:t>ПРОФЕССИОНАЛЫ» WORLDSKILLS RUSSIA САРАТОВСКОЙ ОБЛАСТИ</a:t>
            </a:r>
            <a:endParaRPr lang="ru-RU" dirty="0"/>
          </a:p>
        </p:txBody>
      </p:sp>
      <p:pic>
        <p:nvPicPr>
          <p:cNvPr id="3074" name="Picture 2" descr="C:\Users\Надежда\Desktop\75a78814d0_fit-in_1280x800_filters_no_upscale()__f1958_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52328" cy="56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дежда\Desktop\aa913c4e0b_fit-in_1280x800_filters_no_upscale()__f1983_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6"/>
            <a:ext cx="5375551" cy="26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935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86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СПЕЦИАЛИСТ  ПО  СЕТЕВОМУ  И  СИСТЕМНОМУ АДМИНИСТРИРОВАНИЮ  СЕТИ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6044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4283968" y="1124744"/>
            <a:ext cx="4680520" cy="53285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 сопровождением, настройкой и администрированием системного программного обеспечения, его эксплуатацией и обслуживанием, мониторингом и диагностикой работоспособности программно – технических средств и оборудования,</a:t>
            </a:r>
          </a:p>
          <a:p>
            <a:pPr marL="0" indent="0">
              <a:buFont typeface="Georgia" pitchFamily="18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 целостности резервирования информации и информационной безопасности  объектов сетевой инфраструктуры.</a:t>
            </a:r>
          </a:p>
          <a:p>
            <a:pPr marL="0" indent="0">
              <a:buFont typeface="Georgia" pitchFamily="18" charset="0"/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7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СЕТЕВОЙ  И  СИСТЕМНЫЙ  АДМИНИСТРАТОР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ДОЛЖЕН </a:t>
            </a:r>
            <a:r>
              <a:rPr lang="ru-RU" b="1" dirty="0" smtClean="0">
                <a:solidFill>
                  <a:srgbClr val="FF0000"/>
                </a:solidFill>
              </a:rPr>
              <a:t>ЗНАТЬ</a:t>
            </a:r>
            <a:endParaRPr lang="ru-RU" dirty="0"/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395536" y="1126679"/>
            <a:ext cx="5103778" cy="5400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и системы на основе  аппаратных, программных и коммуникационных компонентов информационной технологий.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обеспечения информационной безопасности.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Инструментальные средства для эксплуатации сетевых конфигураций.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 поддержки сетевых конфигураций.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ресурсы в информационных системах.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технического контроля работоспособности компьютерных сетей.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трудовые ресурсы.</a:t>
            </a:r>
          </a:p>
          <a:p>
            <a:pPr marL="0" indent="0">
              <a:buFont typeface="Wingdings" pitchFamily="2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преподаватель\Desktop\ФОТО КС\IMG_20170503_114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657" y="1484784"/>
            <a:ext cx="3456385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2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3782" y="507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СЕТЕВОЙ  И  СИСТЕМНЫЙ  АДМИНИСТРАТОР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ДОЛЖЕН УМЕТЬ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3725" lvl="0" indent="-457200" algn="ctr"/>
            <a:r>
              <a:rPr lang="ru-RU" sz="1600" i="1" dirty="0" smtClean="0">
                <a:solidFill>
                  <a:prstClr val="black"/>
                </a:solidFill>
              </a:rPr>
              <a:t>         Устанавливать, настраивать и обслуживать технические </a:t>
            </a:r>
            <a:r>
              <a:rPr lang="ru-RU" sz="1600" i="1" dirty="0">
                <a:solidFill>
                  <a:prstClr val="black"/>
                </a:solidFill>
              </a:rPr>
              <a:t>и </a:t>
            </a:r>
            <a:r>
              <a:rPr lang="ru-RU" sz="1600" i="1" dirty="0" smtClean="0">
                <a:solidFill>
                  <a:prstClr val="black"/>
                </a:solidFill>
              </a:rPr>
              <a:t>программно-аппаратные средства </a:t>
            </a:r>
            <a:r>
              <a:rPr lang="ru-RU" sz="1600" i="1" dirty="0">
                <a:solidFill>
                  <a:prstClr val="black"/>
                </a:solidFill>
              </a:rPr>
              <a:t>компьютерных сетей.</a:t>
            </a:r>
          </a:p>
          <a:p>
            <a:pPr marL="593725" lvl="0" indent="-457200" algn="ctr"/>
            <a:r>
              <a:rPr lang="ru-RU" sz="1600" i="1" dirty="0" smtClean="0">
                <a:solidFill>
                  <a:prstClr val="black"/>
                </a:solidFill>
              </a:rPr>
              <a:t>         Проводить профилактические работы </a:t>
            </a:r>
            <a:r>
              <a:rPr lang="ru-RU" sz="1600" i="1" dirty="0">
                <a:solidFill>
                  <a:prstClr val="black"/>
                </a:solidFill>
              </a:rPr>
              <a:t>на объектах сетевой инфраструктуры и рабочих станций.</a:t>
            </a:r>
          </a:p>
          <a:p>
            <a:pPr marL="593725" lvl="0" indent="-457200" algn="ctr"/>
            <a:r>
              <a:rPr lang="ru-RU" sz="1600" i="1" dirty="0" smtClean="0">
                <a:solidFill>
                  <a:prstClr val="black"/>
                </a:solidFill>
              </a:rPr>
              <a:t>         Использовать инструментальные средства </a:t>
            </a:r>
            <a:r>
              <a:rPr lang="ru-RU" sz="1600" i="1" dirty="0">
                <a:solidFill>
                  <a:prstClr val="black"/>
                </a:solidFill>
              </a:rPr>
              <a:t>для эксплуатации сетевых конфигураций.</a:t>
            </a:r>
          </a:p>
          <a:p>
            <a:pPr marL="593725" lvl="0" indent="-457200" algn="ctr"/>
            <a:r>
              <a:rPr lang="ru-RU" sz="1600" i="1" dirty="0" smtClean="0">
                <a:solidFill>
                  <a:prstClr val="black"/>
                </a:solidFill>
              </a:rPr>
              <a:t>         Участвовать </a:t>
            </a:r>
            <a:r>
              <a:rPr lang="ru-RU" sz="1600" i="1" dirty="0">
                <a:solidFill>
                  <a:prstClr val="black"/>
                </a:solidFill>
              </a:rPr>
              <a:t>в разработке схем послеаварийного восстановления работоспособности компьютерной сети</a:t>
            </a:r>
            <a:r>
              <a:rPr lang="ru-RU" sz="1600" i="1" dirty="0" smtClean="0">
                <a:solidFill>
                  <a:prstClr val="black"/>
                </a:solidFill>
              </a:rPr>
              <a:t>.</a:t>
            </a:r>
          </a:p>
          <a:p>
            <a:pPr marL="593725" lvl="0" indent="-457200" algn="ctr"/>
            <a:r>
              <a:rPr lang="ru-RU" sz="1600" dirty="0" smtClean="0">
                <a:solidFill>
                  <a:prstClr val="black"/>
                </a:solidFill>
              </a:rPr>
              <a:t>         Обеспечивать </a:t>
            </a:r>
            <a:r>
              <a:rPr lang="ru-RU" sz="1600" dirty="0">
                <a:solidFill>
                  <a:prstClr val="black"/>
                </a:solidFill>
              </a:rPr>
              <a:t>защиту информации в сети с </a:t>
            </a:r>
            <a:r>
              <a:rPr lang="ru-RU" sz="1600" dirty="0" smtClean="0">
                <a:solidFill>
                  <a:prstClr val="black"/>
                </a:solidFill>
              </a:rPr>
              <a:t>использованием программно-аппаратных средств.</a:t>
            </a:r>
            <a:endParaRPr lang="ru-RU" sz="1600" dirty="0">
              <a:solidFill>
                <a:prstClr val="black"/>
              </a:solidFill>
            </a:endParaRPr>
          </a:p>
          <a:p>
            <a:pPr marL="593725" lvl="0" indent="-457200" algn="just"/>
            <a:endParaRPr lang="ru-RU" sz="1600" i="1" dirty="0" smtClean="0">
              <a:solidFill>
                <a:prstClr val="black"/>
              </a:solidFill>
            </a:endParaRPr>
          </a:p>
          <a:p>
            <a:pPr marL="593725" lvl="0" indent="-457200" algn="just"/>
            <a:endParaRPr lang="ru-RU" sz="1600" dirty="0"/>
          </a:p>
        </p:txBody>
      </p:sp>
      <p:pic>
        <p:nvPicPr>
          <p:cNvPr id="4" name="Picture 2" descr="C:\Users\преподаватель\Desktop\ФОТО КС\IMG_20170505_092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568" y="1124744"/>
            <a:ext cx="3889670" cy="518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9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4744" y="332656"/>
            <a:ext cx="5636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Профессия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мастер </a:t>
            </a:r>
            <a:r>
              <a:rPr lang="ru-RU" dirty="0" smtClean="0">
                <a:solidFill>
                  <a:srgbClr val="7030A0"/>
                </a:solidFill>
              </a:rPr>
              <a:t>по ремонту и обслуживанию автомобилей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1584" y="1173285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</a:rPr>
              <a:t>На базе 9 классов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со сроком обучения 3 года 10 месяцев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Надежда\Desktop\ca467e99fa_fit-in_1280x800_filters_no_upscale()__f1988_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880259" cy="42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841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31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24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3875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ЗАОЧНОЕ ОБУЧЕНИЕ</a:t>
            </a:r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988" y="1772816"/>
            <a:ext cx="3672408" cy="41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17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554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Специальность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24744"/>
            <a:ext cx="592373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ПРАВО И ОРГАНИЗАЦИЯ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СОЦИАЛЬНОГО ОБЕСПЕЧЕНИЯ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2020778"/>
            <a:ext cx="26974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Квалификация: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юрист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616843" cy="525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6116" y="1157916"/>
            <a:ext cx="553998" cy="54851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Марксовский политехнический колледж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47664" y="476672"/>
            <a:ext cx="71287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492734" y="6243002"/>
            <a:ext cx="69676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Срок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обучения: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 год 10 месяцев,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2 года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10 месяцев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2733" y="5513630"/>
            <a:ext cx="718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 базе среднего общего образования ( 11 классов)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2734" y="5873670"/>
            <a:ext cx="417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Форма обучения: очная и  заочная</a:t>
            </a:r>
          </a:p>
        </p:txBody>
      </p:sp>
      <p:pic>
        <p:nvPicPr>
          <p:cNvPr id="11" name="Рисунок 10" descr="pen-wr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3742" y="2492896"/>
            <a:ext cx="3901440" cy="29260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664516" y="2220834"/>
            <a:ext cx="30119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>
              <a:buClr>
                <a:srgbClr val="9BBB59"/>
              </a:buClr>
              <a:defRPr/>
            </a:pPr>
            <a:r>
              <a:rPr lang="ru-RU" sz="2000" b="1" dirty="0"/>
              <a:t>Деятельность юриста всегда вызывала глубокое уважение и почитание, признавалось элитарной и приоритетной в любой социальной среде. </a:t>
            </a:r>
          </a:p>
        </p:txBody>
      </p:sp>
    </p:spTree>
    <p:extLst>
      <p:ext uri="{BB962C8B-B14F-4D97-AF65-F5344CB8AC3E}">
        <p14:creationId xmlns:p14="http://schemas.microsoft.com/office/powerpoint/2010/main" xmlns="" val="324411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766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Специальность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846004"/>
            <a:ext cx="592373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ПРАВО И ОРГАНИЗАЦИЯ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СОЦИАЛЬНОГО ОБЕСПЕЧЕНИЯ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742038"/>
            <a:ext cx="26974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Квалификация: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юрист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5" y="2420888"/>
            <a:ext cx="7200799" cy="37087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indent="-360000" algn="just">
              <a:spcBef>
                <a:spcPts val="600"/>
              </a:spcBef>
              <a:buClr>
                <a:srgbClr val="FFC000"/>
              </a:buClr>
              <a:defRPr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Общепрофессиональные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дисциплины: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defRPr/>
            </a:pPr>
            <a:endParaRPr lang="ru-RU" sz="600" b="1" dirty="0" smtClean="0">
              <a:latin typeface="Arial" pitchFamily="34" charset="0"/>
              <a:cs typeface="Arial" pitchFamily="34" charset="0"/>
            </a:endParaRP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Теория государства и права;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Конституционное право;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Административное право;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Гражданское право;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Трудовое право;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Семейное право;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Менеджмент;</a:t>
            </a:r>
          </a:p>
          <a:p>
            <a:pPr indent="-360000" algn="just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Информационные технологии.</a:t>
            </a:r>
          </a:p>
        </p:txBody>
      </p:sp>
      <p:sp>
        <p:nvSpPr>
          <p:cNvPr id="6" name="Овал 5"/>
          <p:cNvSpPr/>
          <p:nvPr/>
        </p:nvSpPr>
        <p:spPr>
          <a:xfrm>
            <a:off x="179512" y="116632"/>
            <a:ext cx="864096" cy="86409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616843" cy="525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547664" y="476672"/>
            <a:ext cx="71287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547664" y="2204864"/>
            <a:ext cx="71287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130139">
            <a:off x="6238831" y="3164267"/>
            <a:ext cx="1992227" cy="3072832"/>
          </a:xfrm>
          <a:prstGeom prst="rect">
            <a:avLst/>
          </a:prstGeom>
          <a:noFill/>
          <a:ln>
            <a:noFill/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9440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72"/>
            <a:ext cx="961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7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555289"/>
            <a:ext cx="78488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ДИРЕКТОР ГАПОУ СО 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«МАРКСКОВСКИЙ ПОЛИТЕХНИЧЕСКИЙ КОЛЛЕДЖ</a:t>
            </a:r>
          </a:p>
          <a:p>
            <a:pPr algn="ctr"/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ГРЕБНЕВА ЕЛЕНА ВАСИЛЬЕВНА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Надежда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537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9841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899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36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685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20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7722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6"/>
            <a:ext cx="31751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C000"/>
              </a:buCl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колледжа выпускник получает диплом государственного образца среднего профессионального образования и имеет возможность поступить в ВУЗ на факультет, смежный со специальностью без результатов ЕГЭ и обучаться по  сокращенной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www.altstu.ru/media/i/2016187/Oblozhka_Diplom_SPO_s-otlichiem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91" t="8133" r="2941" b="14834"/>
          <a:stretch/>
        </p:blipFill>
        <p:spPr bwMode="auto">
          <a:xfrm>
            <a:off x="4355976" y="126614"/>
            <a:ext cx="2708557" cy="33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arhivach.org/storage/9/77/977f8bb4c59f4d4a720f7c97789f77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55"/>
          <a:stretch/>
        </p:blipFill>
        <p:spPr bwMode="auto">
          <a:xfrm>
            <a:off x="6941732" y="136649"/>
            <a:ext cx="1992972" cy="33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" descr="Описание: https://i.mycdn.me/image?id=815118115366&amp;t=3&amp;plc=WEB&amp;tkn=*ZnXixuZJs92pob7Vborq11pNRQ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4" t="19795" r="6680"/>
          <a:stretch>
            <a:fillRect/>
          </a:stretch>
        </p:blipFill>
        <p:spPr bwMode="auto">
          <a:xfrm>
            <a:off x="4204521" y="3512328"/>
            <a:ext cx="4831975" cy="334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7860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60648"/>
            <a:ext cx="6745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НАША ВЕСЕЛАЯ СТУДЕНЧЕСКАЯ ЖИЗНЬ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Надежда\Desktop\в единство\Jnu9rJRzB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55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264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Надежда\Desktop\сайт\фото мероприятий\0518 Легкая атлетика Кубок ПряхинаDSC_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99"/>
            <a:ext cx="9145016" cy="68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Надежда\Desktop\сайт\фото мероприятий\_B6o6cRUm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9" y="0"/>
            <a:ext cx="4397812" cy="32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дежда\Desktop\сайт\фото мероприятий\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6781" y="4005064"/>
            <a:ext cx="4956043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адежда\Desktop\сайт\фото мероприятий\0518 Легкая атлетика Кубок ПряхинаDSC_0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874" y="26999"/>
            <a:ext cx="3048000" cy="2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адежда\Desktop\сайт\фото мероприятий\Hm4Izz8OA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" y="3690100"/>
            <a:ext cx="4132674" cy="31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3580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дежда\Desktop\сайт\фото мероприятий\P0_ee9vqQ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7468"/>
            <a:ext cx="4839887" cy="322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Надежда\Desktop\сайт\фото мероприятий\сагандык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744416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685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дежда\Desktop\сайт\фото мероприятий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438627" cy="29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дежда\Desktop\сайт\фото мероприятий\0630-Molodezhnaya-doska-pocheta-v-MarkseDSC_62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46585" cy="30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Надежда\Desktop\сайт\фото мероприятий\RxxZ5Q45P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2466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Надежда\Desktop\сайт\D_OW9-rQbr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0371" y="11739"/>
            <a:ext cx="4279297" cy="32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5844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дежда\Desktop\сайт\смотр строя и песни\0508-SHagi-PobedyDSC_4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9688" y="0"/>
            <a:ext cx="4925014" cy="33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Надежда\Desktop\сайт\смотр строя и песни\0508-SHagi-PobedyDSC_4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5" y="3375154"/>
            <a:ext cx="4522930" cy="34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Надежда\Desktop\сайт\смотр строя и песни\0508-SHagi-PobedyDSC_5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555" y="3375154"/>
            <a:ext cx="4696010" cy="34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Надежда\Desktop\сайт\смотр строя и песни\0508-SHagi-PobedyDSC_48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438627" cy="33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414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3103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/>
                <a:ea typeface="Courier New"/>
              </a:rPr>
              <a:t>ТОЛЬКО У НАС,  ОГРОМНЫЙ ВЫБОР ПРОФЕССИЙ И СПЕЦИАЛЬНОСТЕЙ, ВОШЕДШИХ В ТОП-50,  ТОП-РЕГИОН РФ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/>
                <a:ea typeface="Times New Roman"/>
              </a:rPr>
              <a:t>Очная форма обучения</a:t>
            </a:r>
          </a:p>
          <a:p>
            <a:pPr algn="ctr"/>
            <a:endParaRPr lang="ru-RU" sz="2400" b="1" dirty="0">
              <a:latin typeface="Times New Roman"/>
              <a:ea typeface="Times New Roman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43.02.15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Поварское и кондитерское дело 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09.02.06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Сетевое и системное администрирование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22.02.06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  Сварочное производство 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43.01.09 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Повар, кондитер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23.01.17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 Мастер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по ремонту и обслуживанию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                      автомобилей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035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дежда\Desktop\сайт\фото мероприятий\0222-Torzhestvennoe-meropriyatie-v-TSDK-MarksDSC_5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3" y="0"/>
            <a:ext cx="4438627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адежда\Desktop\сайт\фото мероприятий\0222-Torzhestvennoe-meropriyatie-v-TSDK-MarksDSC_5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016"/>
            <a:ext cx="4222711" cy="28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Надежда\Desktop\сайт\фото мероприятий\0222-Torzhestvennoe-meropriyatie-v-TSDK-MarksDSC_5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712" y="3969444"/>
            <a:ext cx="4114753" cy="27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Надежда\Desktop\сайт\фото мероприятий\0222-Torzhestvennoe-meropriyatie-v-TSDK-MarksDSC_6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196" y="3068960"/>
            <a:ext cx="546480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995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дежда\Desktop\сайт\фото мероприятий\0630-Molodezhnaya-doska-pocheta-v-MarkseDSC_6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626165" cy="375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адежда\Desktop\сайт\фото мероприятий\0630-Molodezhnaya-doska-pocheta-v-MarkseDSC_6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8548"/>
            <a:ext cx="427726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Надежда\Desktop\сайт\фото мероприятий\0630-Molodezhnaya-doska-pocheta-v-MarkseDSC_6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466" y="3778548"/>
            <a:ext cx="427726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835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" y="260648"/>
            <a:ext cx="4572000" cy="30931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60000" algn="ctr">
              <a:spcBef>
                <a:spcPts val="600"/>
              </a:spcBef>
              <a:buClr>
                <a:srgbClr val="FFC000"/>
              </a:buCl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МЫ ВСЕГДА </a:t>
            </a:r>
          </a:p>
          <a:p>
            <a:pPr lvl="0" indent="-360000" algn="ctr">
              <a:spcBef>
                <a:spcPts val="600"/>
              </a:spcBef>
              <a:buClr>
                <a:srgbClr val="FFC000"/>
              </a:buCl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РАДЫ ВИДЕТЬ </a:t>
            </a:r>
          </a:p>
          <a:p>
            <a:pPr lvl="0" indent="-360000" algn="ctr">
              <a:spcBef>
                <a:spcPts val="600"/>
              </a:spcBef>
              <a:buClr>
                <a:srgbClr val="FFC000"/>
              </a:buCl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 В СТЕНАХ</a:t>
            </a:r>
          </a:p>
          <a:p>
            <a:pPr lvl="0" indent="-360000" algn="ctr">
              <a:spcBef>
                <a:spcPts val="600"/>
              </a:spcBef>
              <a:buClr>
                <a:srgbClr val="FFC000"/>
              </a:buCl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НАШЕГО КОЛЛЕДЖА</a:t>
            </a:r>
          </a:p>
        </p:txBody>
      </p:sp>
      <p:pic>
        <p:nvPicPr>
          <p:cNvPr id="3" name="Picture 2" descr="C:\Users\Администратор\Downloads\Баннер ПУ 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733" y="764705"/>
            <a:ext cx="419744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471" y="37170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C000"/>
              </a:buClr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САЙТ</a:t>
            </a:r>
          </a:p>
          <a:p>
            <a:pPr lvl="0">
              <a:buClr>
                <a:srgbClr val="FFC000"/>
              </a:buClr>
            </a:pP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https://mpk.nubex.ru/</a:t>
            </a:r>
          </a:p>
          <a:p>
            <a:pPr lvl="0">
              <a:buClr>
                <a:srgbClr val="FFC000"/>
              </a:buClr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8-30</a:t>
            </a:r>
          </a:p>
          <a:p>
            <a:pPr lvl="0">
              <a:buClr>
                <a:srgbClr val="FFC000"/>
              </a:buClr>
            </a:pP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ДО ВСТРЕЧИ, 1 СЕНТЯБРЯ!</a:t>
            </a:r>
          </a:p>
        </p:txBody>
      </p:sp>
    </p:spTree>
    <p:extLst>
      <p:ext uri="{BB962C8B-B14F-4D97-AF65-F5344CB8AC3E}">
        <p14:creationId xmlns:p14="http://schemas.microsoft.com/office/powerpoint/2010/main" xmlns="" val="395467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84887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 НА ВЕРНОМ ПУТИ!</a:t>
            </a:r>
          </a:p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ПОСТАВЛЕНЫ!</a:t>
            </a:r>
          </a:p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ОПРЕДЕЛЕНЫ</a:t>
            </a:r>
          </a:p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Приглашаем Вас за собой!</a:t>
            </a:r>
          </a:p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веселей!!!</a:t>
            </a:r>
            <a:endParaRPr lang="ru-RU" sz="54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77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3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/>
                <a:ea typeface="Courier New"/>
              </a:rPr>
              <a:t>ТОЛЬКО У НАС,  ОГРОМНЫЙ ВЫБОР ПРОФЕССИЙ И СПЕЦИАЛЬНОСТЕЙ, ВОШЕДШИХ В ТОП-50,  ТОП-РЕГИОН РФ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844824"/>
            <a:ext cx="6696744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latin typeface="Times New Roman"/>
                <a:ea typeface="Times New Roman"/>
              </a:rPr>
              <a:t>Заочная форма обучения</a:t>
            </a:r>
            <a:endParaRPr lang="ru-RU" dirty="0">
              <a:latin typeface="Courier New"/>
              <a:ea typeface="Courier New"/>
            </a:endParaRPr>
          </a:p>
          <a:p>
            <a:pPr algn="just">
              <a:lnSpc>
                <a:spcPct val="115000"/>
              </a:lnSpc>
              <a:tabLst>
                <a:tab pos="589280" algn="l"/>
              </a:tabLs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40.02.01     Право и организация социального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Clr>
                <a:srgbClr val="7FD13B"/>
              </a:buCl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19.02.10     Технология продукции общественного питания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Clr>
                <a:srgbClr val="7FD13B"/>
              </a:buCl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38.02.02 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Страховое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дело (по отраслям)</a:t>
            </a:r>
          </a:p>
          <a:p>
            <a:pPr lvl="0" algn="just">
              <a:lnSpc>
                <a:spcPct val="115000"/>
              </a:lnSpc>
              <a:buClr>
                <a:srgbClr val="7FD13B"/>
              </a:buCl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38.02.01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Экономика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бухгалтерский учет (по отраслям)</a:t>
            </a:r>
          </a:p>
          <a:p>
            <a:pPr lvl="0" algn="just">
              <a:lnSpc>
                <a:spcPct val="115000"/>
              </a:lnSpc>
              <a:buClr>
                <a:srgbClr val="7FD13B"/>
              </a:buCl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38.02.04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Коммерция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(по отраслям)</a:t>
            </a:r>
          </a:p>
          <a:p>
            <a:pPr lvl="0" algn="just">
              <a:lnSpc>
                <a:spcPct val="115000"/>
              </a:lnSpc>
              <a:buClr>
                <a:srgbClr val="7FD13B"/>
              </a:buClr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21.02.05     Земельно-имущественные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отношения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200192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Специальности – 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Поварское и кондитерское  дело 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6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9 классов - срок обучения </a:t>
            </a:r>
          </a:p>
          <a:p>
            <a:pPr lvl="0" algn="just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года 10 месяцев,  очная    форма </a:t>
            </a:r>
          </a:p>
        </p:txBody>
      </p:sp>
      <p:pic>
        <p:nvPicPr>
          <p:cNvPr id="5" name="Рисунок 4" descr="фото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988839"/>
            <a:ext cx="4844751" cy="4238597"/>
          </a:xfrm>
          <a:prstGeom prst="rect">
            <a:avLst/>
          </a:prstGeom>
        </p:spPr>
      </p:pic>
      <p:pic>
        <p:nvPicPr>
          <p:cNvPr id="6" name="Рисунок 5" descr="фото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068" y="2276872"/>
            <a:ext cx="340458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18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098" y="260648"/>
            <a:ext cx="5680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 СПЕЦИАЛИСТОВ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ПОВАРСКОГО И КОНДИТЕРСКОГО ДЕЛА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>
              <a:spcBef>
                <a:spcPct val="20000"/>
              </a:spcBef>
              <a:buClr>
                <a:srgbClr val="7FD13B"/>
              </a:buClr>
              <a:buSzPct val="70000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Составление меню с учетом потребностей различных категорий потребителей, видов и форм обслуживания;</a:t>
            </a:r>
          </a:p>
          <a:p>
            <a:pPr marL="342900" lvl="0">
              <a:spcBef>
                <a:spcPct val="20000"/>
              </a:spcBef>
              <a:buClr>
                <a:srgbClr val="7FD13B"/>
              </a:buClr>
              <a:buSzPct val="70000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Приготовление, оформление и подготовка к реализации: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горячих  и холодных блюд, 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кулинарных изделий, 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закусок сложного ассортимента,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 холодных и горячих десертов, 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напитков сложного ассортимента 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хлебобулочных, 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мучных кондитерских изделий;</a:t>
            </a:r>
          </a:p>
          <a:p>
            <a:pPr marL="342900" lvl="0" indent="342900">
              <a:spcBef>
                <a:spcPct val="20000"/>
              </a:spcBef>
              <a:buClr>
                <a:srgbClr val="7FD13B"/>
              </a:buClr>
              <a:buSzPct val="70000"/>
              <a:buFont typeface="Wingdings 2"/>
              <a:buChar char="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контроль текущей  деятельности </a:t>
            </a:r>
          </a:p>
          <a:p>
            <a:pPr marL="342900" lvl="0">
              <a:spcBef>
                <a:spcPct val="20000"/>
              </a:spcBef>
              <a:buClr>
                <a:srgbClr val="7FD13B"/>
              </a:buClr>
              <a:buSzPct val="70000"/>
            </a:pPr>
            <a:r>
              <a:rPr lang="ru-RU" dirty="0">
                <a:solidFill>
                  <a:srgbClr val="4E5B6F"/>
                </a:solidFill>
                <a:latin typeface="Arial"/>
                <a:ea typeface="Times New Roman"/>
              </a:rPr>
              <a:t>     подчиненного персонала.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13505"/>
            <a:ext cx="3244681" cy="45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299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фото май 2017 технологи квалиф экзамен\IMG_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19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квалифы\52т\LMH99Gx7-A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7" t="14201" r="24036"/>
          <a:stretch/>
        </p:blipFill>
        <p:spPr bwMode="auto">
          <a:xfrm>
            <a:off x="121586" y="1231032"/>
            <a:ext cx="3501190" cy="54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K:\квалифы\52т\TbG7xwI2X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15" t="12106" r="28306" b="10702"/>
          <a:stretch/>
        </p:blipFill>
        <p:spPr bwMode="auto">
          <a:xfrm>
            <a:off x="3606389" y="1231031"/>
            <a:ext cx="2693803" cy="540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:\квалифы\52т\4KWdrHbE_v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90" t="21579" r="22163"/>
          <a:stretch/>
        </p:blipFill>
        <p:spPr bwMode="auto">
          <a:xfrm>
            <a:off x="6300192" y="1231030"/>
            <a:ext cx="2681644" cy="5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9168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Учимся, </a:t>
            </a:r>
            <a:r>
              <a:rPr lang="ru-RU" b="1" dirty="0" smtClean="0">
                <a:solidFill>
                  <a:srgbClr val="7030A0"/>
                </a:solidFill>
              </a:rPr>
              <a:t>готовим</a:t>
            </a:r>
            <a:r>
              <a:rPr lang="ru-RU" b="1" dirty="0">
                <a:solidFill>
                  <a:srgbClr val="7030A0"/>
                </a:solidFill>
              </a:rPr>
              <a:t>, сдаем экзамены, получаем квалификацию</a:t>
            </a:r>
          </a:p>
        </p:txBody>
      </p:sp>
    </p:spTree>
    <p:extLst>
      <p:ext uri="{BB962C8B-B14F-4D97-AF65-F5344CB8AC3E}">
        <p14:creationId xmlns:p14="http://schemas.microsoft.com/office/powerpoint/2010/main" xmlns="" val="395398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404" y="179115"/>
            <a:ext cx="2544285" cy="2186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39112" flipV="1">
            <a:off x="2278390" y="263571"/>
            <a:ext cx="2204864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26541">
            <a:off x="4563506" y="587653"/>
            <a:ext cx="2153282" cy="222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47950" y="155130"/>
            <a:ext cx="2544286" cy="2234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9766">
            <a:off x="2266534" y="2743245"/>
            <a:ext cx="2713541" cy="2713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94730">
            <a:off x="4970655" y="2915631"/>
            <a:ext cx="2285964" cy="2285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09651" y="4356759"/>
            <a:ext cx="2492895" cy="2335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53422" y="4518525"/>
            <a:ext cx="2492896" cy="21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71201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</TotalTime>
  <Words>564</Words>
  <Application>Microsoft Office PowerPoint</Application>
  <PresentationFormat>Экран (4:3)</PresentationFormat>
  <Paragraphs>103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цветковантонина</cp:lastModifiedBy>
  <cp:revision>8</cp:revision>
  <dcterms:created xsi:type="dcterms:W3CDTF">2020-04-14T06:54:01Z</dcterms:created>
  <dcterms:modified xsi:type="dcterms:W3CDTF">2020-04-14T08:17:14Z</dcterms:modified>
</cp:coreProperties>
</file>