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56" r:id="rId2"/>
    <p:sldId id="269" r:id="rId3"/>
    <p:sldId id="271" r:id="rId4"/>
    <p:sldId id="258" r:id="rId5"/>
    <p:sldId id="259" r:id="rId6"/>
    <p:sldId id="260" r:id="rId7"/>
    <p:sldId id="272" r:id="rId8"/>
    <p:sldId id="273" r:id="rId9"/>
    <p:sldId id="276" r:id="rId10"/>
    <p:sldId id="275" r:id="rId11"/>
    <p:sldId id="261" r:id="rId12"/>
    <p:sldId id="263" r:id="rId13"/>
    <p:sldId id="264" r:id="rId14"/>
    <p:sldId id="280" r:id="rId15"/>
    <p:sldId id="279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29" autoAdjust="0"/>
    <p:restoredTop sz="94709" autoAdjust="0"/>
  </p:normalViewPr>
  <p:slideViewPr>
    <p:cSldViewPr>
      <p:cViewPr varScale="1">
        <p:scale>
          <a:sx n="98" d="100"/>
          <a:sy n="98" d="100"/>
        </p:scale>
        <p:origin x="-5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896A7-706F-491E-BF5A-5B5ABD0A50F5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8E6AB-19EF-4247-8215-BE63342EAE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7364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8E6AB-19EF-4247-8215-BE63342EAE3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slide" Target="slide6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mailto:leghigh@gmail.co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4.xml"/><Relationship Id="rId7" Type="http://schemas.openxmlformats.org/officeDocument/2006/relationships/slide" Target="slide1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12.xml"/><Relationship Id="rId4" Type="http://schemas.openxmlformats.org/officeDocument/2006/relationships/slide" Target="slide6.xml"/><Relationship Id="rId9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340768"/>
            <a:ext cx="6172200" cy="1894362"/>
          </a:xfrm>
        </p:spPr>
        <p:txBody>
          <a:bodyPr>
            <a:noAutofit/>
          </a:bodyPr>
          <a:lstStyle/>
          <a:p>
            <a:pPr algn="ctr"/>
            <a:r>
              <a:rPr lang="ru-RU" sz="8000" b="0" i="1" dirty="0" smtClean="0">
                <a:solidFill>
                  <a:srgbClr val="FF0000"/>
                </a:solidFill>
              </a:rPr>
              <a:t>Действуй, ради жизни!</a:t>
            </a:r>
            <a:endParaRPr lang="ru-RU" sz="8000" b="0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5445224"/>
            <a:ext cx="8458200" cy="914400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B0F0"/>
                </a:solidFill>
              </a:rPr>
              <a:t>Spice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Tropical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 err="1" smtClean="0">
                <a:solidFill>
                  <a:srgbClr val="00B0F0"/>
                </a:solidFill>
              </a:rPr>
              <a:t>synergy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285860"/>
            <a:ext cx="4191000" cy="5286412"/>
          </a:xfrm>
        </p:spPr>
        <p:txBody>
          <a:bodyPr>
            <a:normAutofit fontScale="40000" lnSpcReduction="20000"/>
          </a:bodyPr>
          <a:lstStyle/>
          <a:p>
            <a:r>
              <a:rPr lang="ru-RU" sz="6700" b="1" u="sng" dirty="0" smtClean="0">
                <a:solidFill>
                  <a:srgbClr val="FF0000"/>
                </a:solidFill>
              </a:rPr>
              <a:t>Вот так он рекламируется в Интернете:</a:t>
            </a:r>
          </a:p>
          <a:p>
            <a:endParaRPr lang="ru-RU" dirty="0" smtClean="0"/>
          </a:p>
          <a:p>
            <a:r>
              <a:rPr lang="ru-RU" sz="4500" b="1" dirty="0" err="1" smtClean="0">
                <a:solidFill>
                  <a:srgbClr val="00B0F0"/>
                </a:solidFill>
              </a:rPr>
              <a:t>Spice</a:t>
            </a:r>
            <a:r>
              <a:rPr lang="ru-RU" sz="4500" b="1" dirty="0" smtClean="0">
                <a:solidFill>
                  <a:srgbClr val="00B0F0"/>
                </a:solidFill>
              </a:rPr>
              <a:t> </a:t>
            </a:r>
            <a:r>
              <a:rPr lang="ru-RU" sz="4500" b="1" dirty="0" err="1" smtClean="0">
                <a:solidFill>
                  <a:srgbClr val="00B0F0"/>
                </a:solidFill>
              </a:rPr>
              <a:t>Tropical</a:t>
            </a:r>
            <a:r>
              <a:rPr lang="ru-RU" sz="4500" b="1" dirty="0" smtClean="0">
                <a:solidFill>
                  <a:srgbClr val="00B0F0"/>
                </a:solidFill>
              </a:rPr>
              <a:t> </a:t>
            </a:r>
            <a:r>
              <a:rPr lang="ru-RU" sz="4500" b="1" dirty="0" err="1" smtClean="0">
                <a:solidFill>
                  <a:srgbClr val="00B0F0"/>
                </a:solidFill>
              </a:rPr>
              <a:t>synergy</a:t>
            </a:r>
            <a:r>
              <a:rPr lang="ru-RU" sz="4500" b="1" dirty="0" smtClean="0">
                <a:solidFill>
                  <a:srgbClr val="00B0F0"/>
                </a:solidFill>
              </a:rPr>
              <a:t> – ароматический </a:t>
            </a:r>
            <a:r>
              <a:rPr lang="ru-RU" sz="4500" b="1" dirty="0" err="1" smtClean="0">
                <a:solidFill>
                  <a:srgbClr val="00B0F0"/>
                </a:solidFill>
              </a:rPr>
              <a:t>микс</a:t>
            </a:r>
            <a:r>
              <a:rPr lang="ru-RU" sz="4500" b="1" dirty="0" smtClean="0">
                <a:solidFill>
                  <a:srgbClr val="00B0F0"/>
                </a:solidFill>
              </a:rPr>
              <a:t> с тропическим вкусом. </a:t>
            </a:r>
            <a:r>
              <a:rPr lang="ru-RU" sz="4500" b="1" dirty="0" err="1" smtClean="0">
                <a:solidFill>
                  <a:srgbClr val="00B0F0"/>
                </a:solidFill>
              </a:rPr>
              <a:t>Микс</a:t>
            </a:r>
            <a:r>
              <a:rPr lang="ru-RU" sz="4500" b="1" dirty="0" smtClean="0">
                <a:solidFill>
                  <a:srgbClr val="00B0F0"/>
                </a:solidFill>
              </a:rPr>
              <a:t> </a:t>
            </a:r>
            <a:r>
              <a:rPr lang="ru-RU" sz="4500" b="1" u="sng" dirty="0" smtClean="0">
                <a:solidFill>
                  <a:schemeClr val="tx1"/>
                </a:solidFill>
              </a:rPr>
              <a:t>идеален для приятного времяпровождения с друзьями или в домашней обстановке</a:t>
            </a:r>
            <a:r>
              <a:rPr lang="ru-RU" sz="4500" b="1" dirty="0" smtClean="0">
                <a:solidFill>
                  <a:srgbClr val="00B0F0"/>
                </a:solidFill>
              </a:rPr>
              <a:t>.</a:t>
            </a:r>
            <a:br>
              <a:rPr lang="ru-RU" sz="4500" b="1" dirty="0" smtClean="0">
                <a:solidFill>
                  <a:srgbClr val="00B0F0"/>
                </a:solidFill>
              </a:rPr>
            </a:br>
            <a:r>
              <a:rPr lang="ru-RU" sz="4500" b="1" dirty="0" smtClean="0">
                <a:solidFill>
                  <a:srgbClr val="00B0F0"/>
                </a:solidFill>
              </a:rPr>
              <a:t/>
            </a:r>
            <a:br>
              <a:rPr lang="ru-RU" sz="4500" b="1" dirty="0" smtClean="0">
                <a:solidFill>
                  <a:srgbClr val="00B0F0"/>
                </a:solidFill>
              </a:rPr>
            </a:br>
            <a:r>
              <a:rPr lang="ru-RU" sz="4500" b="1" dirty="0" smtClean="0">
                <a:solidFill>
                  <a:srgbClr val="00B0F0"/>
                </a:solidFill>
              </a:rPr>
              <a:t>Аромат </a:t>
            </a:r>
            <a:r>
              <a:rPr lang="ru-RU" sz="4500" b="1" dirty="0" err="1" smtClean="0">
                <a:solidFill>
                  <a:srgbClr val="00B0F0"/>
                </a:solidFill>
              </a:rPr>
              <a:t>микса</a:t>
            </a:r>
            <a:r>
              <a:rPr lang="ru-RU" sz="4500" b="1" dirty="0" smtClean="0">
                <a:solidFill>
                  <a:srgbClr val="00B0F0"/>
                </a:solidFill>
              </a:rPr>
              <a:t> </a:t>
            </a:r>
            <a:r>
              <a:rPr lang="ru-RU" sz="4500" b="1" dirty="0" err="1" smtClean="0">
                <a:solidFill>
                  <a:srgbClr val="00B0F0"/>
                </a:solidFill>
              </a:rPr>
              <a:t>Spice</a:t>
            </a:r>
            <a:r>
              <a:rPr lang="ru-RU" sz="4500" b="1" dirty="0" smtClean="0">
                <a:solidFill>
                  <a:srgbClr val="00B0F0"/>
                </a:solidFill>
              </a:rPr>
              <a:t> </a:t>
            </a:r>
            <a:r>
              <a:rPr lang="ru-RU" sz="4500" b="1" u="sng" dirty="0" smtClean="0">
                <a:solidFill>
                  <a:schemeClr val="tx1"/>
                </a:solidFill>
              </a:rPr>
              <a:t>дает восхитительный эффект возвышения, поднимает настроение, придает чувство бодрости</a:t>
            </a:r>
            <a:r>
              <a:rPr lang="ru-RU" sz="4500" b="1" dirty="0" smtClean="0">
                <a:solidFill>
                  <a:srgbClr val="00B0F0"/>
                </a:solidFill>
              </a:rPr>
              <a:t>.</a:t>
            </a:r>
            <a:br>
              <a:rPr lang="ru-RU" sz="4500" b="1" dirty="0" smtClean="0">
                <a:solidFill>
                  <a:srgbClr val="00B0F0"/>
                </a:solidFill>
              </a:rPr>
            </a:br>
            <a:r>
              <a:rPr lang="ru-RU" sz="4500" b="1" dirty="0" smtClean="0">
                <a:solidFill>
                  <a:srgbClr val="00B0F0"/>
                </a:solidFill>
              </a:rPr>
              <a:t/>
            </a:r>
            <a:br>
              <a:rPr lang="ru-RU" sz="4500" b="1" dirty="0" smtClean="0">
                <a:solidFill>
                  <a:srgbClr val="00B0F0"/>
                </a:solidFill>
              </a:rPr>
            </a:br>
            <a:r>
              <a:rPr lang="ru-RU" sz="4500" b="1" dirty="0" smtClean="0">
                <a:solidFill>
                  <a:srgbClr val="00B0F0"/>
                </a:solidFill>
              </a:rPr>
              <a:t>Тропический аромат </a:t>
            </a:r>
            <a:r>
              <a:rPr lang="ru-RU" sz="4500" b="1" dirty="0" err="1" smtClean="0">
                <a:solidFill>
                  <a:srgbClr val="00B0F0"/>
                </a:solidFill>
              </a:rPr>
              <a:t>микса</a:t>
            </a:r>
            <a:r>
              <a:rPr lang="ru-RU" sz="4500" b="1" dirty="0" smtClean="0">
                <a:solidFill>
                  <a:srgbClr val="00B0F0"/>
                </a:solidFill>
              </a:rPr>
              <a:t> </a:t>
            </a:r>
            <a:r>
              <a:rPr lang="ru-RU" sz="4500" b="1" dirty="0" err="1" smtClean="0">
                <a:solidFill>
                  <a:srgbClr val="00B0F0"/>
                </a:solidFill>
              </a:rPr>
              <a:t>Тропикал</a:t>
            </a:r>
            <a:r>
              <a:rPr lang="ru-RU" sz="4500" b="1" dirty="0" smtClean="0">
                <a:solidFill>
                  <a:srgbClr val="00B0F0"/>
                </a:solidFill>
              </a:rPr>
              <a:t> </a:t>
            </a:r>
            <a:r>
              <a:rPr lang="ru-RU" sz="4500" b="1" u="sng" dirty="0" smtClean="0">
                <a:solidFill>
                  <a:schemeClr val="tx1"/>
                </a:solidFill>
              </a:rPr>
              <a:t>подарит вам незабываемые мгновения, наполнит вашу жизнь тропическими приключениями и раскроет перед Вами просторы экватора</a:t>
            </a:r>
            <a:r>
              <a:rPr lang="ru-RU" sz="4500" b="1" dirty="0" smtClean="0">
                <a:solidFill>
                  <a:srgbClr val="00B0F0"/>
                </a:solidFill>
              </a:rPr>
              <a:t>.</a:t>
            </a:r>
            <a:endParaRPr lang="ru-RU" sz="4500" b="1" dirty="0">
              <a:solidFill>
                <a:srgbClr val="00B0F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endParaRPr lang="ru-RU" dirty="0"/>
          </a:p>
        </p:txBody>
      </p:sp>
      <p:pic>
        <p:nvPicPr>
          <p:cNvPr id="28674" name="Picture 2" descr="http://www.aromakharkov.cc.cc/img/product/2009/200906/20090626/216065_0_Other_2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571612"/>
            <a:ext cx="4286280" cy="4286280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4" action="ppaction://hlinksldjump"/>
          </p:cNvPr>
          <p:cNvSpPr/>
          <p:nvPr/>
        </p:nvSpPr>
        <p:spPr>
          <a:xfrm>
            <a:off x="3923928" y="6172592"/>
            <a:ext cx="1928826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содержание</a:t>
            </a:r>
            <a:endParaRPr lang="ru-RU" dirty="0"/>
          </a:p>
        </p:txBody>
      </p:sp>
      <p:sp>
        <p:nvSpPr>
          <p:cNvPr id="7" name="Стрелка влево 6">
            <a:hlinkClick r:id="rId5" action="ppaction://hlinksldjump"/>
          </p:cNvPr>
          <p:cNvSpPr/>
          <p:nvPr/>
        </p:nvSpPr>
        <p:spPr>
          <a:xfrm>
            <a:off x="6300192" y="6176859"/>
            <a:ext cx="1928826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Другие виды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Продажа </a:t>
            </a:r>
            <a:r>
              <a:rPr lang="ru-RU" dirty="0" err="1" smtClean="0">
                <a:solidFill>
                  <a:srgbClr val="FF0000"/>
                </a:solidFill>
              </a:rPr>
              <a:t>спайсов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3624258" cy="4375167"/>
          </a:xfrm>
        </p:spPr>
        <p:txBody>
          <a:bodyPr>
            <a:normAutofit fontScale="92500"/>
          </a:bodyPr>
          <a:lstStyle/>
          <a:p>
            <a:r>
              <a:rPr lang="ru-RU" sz="2800" dirty="0" smtClean="0"/>
              <a:t>Смеси расфасованы в пакеты размером приблизительно 5 на 7,5 см, содержащие по 3 грамма смеси. Розничная цена одного пакета в 2008 году составляла от 15 до 30 евро. 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00562" y="1428736"/>
            <a:ext cx="4214842" cy="5078313"/>
          </a:xfrm>
          <a:prstGeom prst="rect">
            <a:avLst/>
          </a:prstGeom>
          <a:gradFill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Вот так выглядит предложение о продаже </a:t>
            </a:r>
            <a:r>
              <a:rPr lang="ru-RU" sz="2800" b="1" dirty="0" err="1" smtClean="0">
                <a:solidFill>
                  <a:srgbClr val="FF0000"/>
                </a:solidFill>
              </a:rPr>
              <a:t>спайсов</a:t>
            </a:r>
            <a:r>
              <a:rPr lang="ru-RU" sz="2800" b="1" dirty="0" smtClean="0">
                <a:solidFill>
                  <a:srgbClr val="FF0000"/>
                </a:solidFill>
              </a:rPr>
              <a:t> в Интернете:</a:t>
            </a:r>
          </a:p>
          <a:p>
            <a:r>
              <a:rPr lang="ru-RU" sz="2400" b="1" dirty="0" smtClean="0">
                <a:solidFill>
                  <a:srgbClr val="92D050"/>
                </a:solidFill>
              </a:rPr>
              <a:t>Цены на оптовую продукцию (</a:t>
            </a:r>
            <a:r>
              <a:rPr lang="ru-RU" sz="2400" b="1" dirty="0" err="1" smtClean="0">
                <a:solidFill>
                  <a:srgbClr val="92D050"/>
                </a:solidFill>
              </a:rPr>
              <a:t>предзаказ</a:t>
            </a:r>
            <a:r>
              <a:rPr lang="ru-RU" sz="2400" b="1" dirty="0" smtClean="0">
                <a:solidFill>
                  <a:srgbClr val="92D050"/>
                </a:solidFill>
              </a:rPr>
              <a:t>):</a:t>
            </a:r>
          </a:p>
          <a:p>
            <a:r>
              <a:rPr lang="ru-RU" sz="2400" b="1" dirty="0" smtClean="0">
                <a:solidFill>
                  <a:srgbClr val="92D050"/>
                </a:solidFill>
              </a:rPr>
              <a:t>количество указанно в упаковках. 1 упаковка - 3 грамма. цена на одну упаковку:</a:t>
            </a:r>
          </a:p>
          <a:p>
            <a:r>
              <a:rPr lang="ru-RU" sz="2400" b="1" dirty="0" smtClean="0">
                <a:solidFill>
                  <a:srgbClr val="92D050"/>
                </a:solidFill>
              </a:rPr>
              <a:t>при заказе от 10 до 100 упаковок - 1000 рублей</a:t>
            </a:r>
          </a:p>
          <a:p>
            <a:r>
              <a:rPr lang="ru-RU" sz="2400" b="1" dirty="0" smtClean="0">
                <a:solidFill>
                  <a:srgbClr val="92D050"/>
                </a:solidFill>
              </a:rPr>
              <a:t>от 100 упаковок  - 800 рублей </a:t>
            </a:r>
          </a:p>
          <a:p>
            <a:r>
              <a:rPr lang="ru-RU" sz="2400" b="1" dirty="0" smtClean="0">
                <a:solidFill>
                  <a:srgbClr val="92D050"/>
                </a:solidFill>
              </a:rPr>
              <a:t>Связаться с </a:t>
            </a:r>
            <a:r>
              <a:rPr lang="ru-RU" sz="2400" b="1" dirty="0" err="1" smtClean="0">
                <a:solidFill>
                  <a:srgbClr val="92D050"/>
                </a:solidFill>
                <a:hlinkClick r:id="rId2"/>
              </a:rPr>
              <a:t>Fakur</a:t>
            </a:r>
            <a:endParaRPr lang="ru-RU" sz="2400" b="1" dirty="0" smtClean="0">
              <a:solidFill>
                <a:srgbClr val="92D050"/>
              </a:solidFill>
            </a:endParaRPr>
          </a:p>
        </p:txBody>
      </p:sp>
      <p:sp>
        <p:nvSpPr>
          <p:cNvPr id="8" name="Стрелка влево 7">
            <a:hlinkClick r:id="rId3" action="ppaction://hlinksldjump"/>
          </p:cNvPr>
          <p:cNvSpPr/>
          <p:nvPr/>
        </p:nvSpPr>
        <p:spPr>
          <a:xfrm>
            <a:off x="1928794" y="5715016"/>
            <a:ext cx="1928826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содержание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>Каковы же последствия курения </a:t>
            </a:r>
            <a:r>
              <a:rPr lang="ru-RU" sz="3100" b="1" dirty="0" err="1" smtClean="0">
                <a:solidFill>
                  <a:srgbClr val="FF0000"/>
                </a:solidFill>
              </a:rPr>
              <a:t>спайсов</a:t>
            </a:r>
            <a:r>
              <a:rPr lang="ru-RU" sz="3100" b="1" dirty="0" smtClean="0"/>
              <a:t>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5338770" cy="4525963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первую очередь от употребления подобных курительных смесей </a:t>
            </a:r>
            <a:r>
              <a:rPr lang="ru-RU" sz="2400" b="1" dirty="0" smtClean="0">
                <a:solidFill>
                  <a:srgbClr val="FF0000"/>
                </a:solidFill>
              </a:rPr>
              <a:t>страдает человеческая психика</a:t>
            </a:r>
            <a:r>
              <a:rPr lang="ru-RU" sz="2400" dirty="0" smtClean="0"/>
              <a:t>, воздействие на нее оказывается, так же </a:t>
            </a:r>
            <a:r>
              <a:rPr lang="ru-RU" sz="2400" b="1" dirty="0" smtClean="0">
                <a:solidFill>
                  <a:srgbClr val="FF0000"/>
                </a:solidFill>
              </a:rPr>
              <a:t>как и при применении сильнодействующих наркотических веществ</a:t>
            </a:r>
            <a:r>
              <a:rPr lang="ru-RU" sz="2400" dirty="0" smtClean="0"/>
              <a:t>. </a:t>
            </a:r>
            <a:r>
              <a:rPr lang="ru-RU" sz="2400" b="1" dirty="0" smtClean="0"/>
              <a:t>При частом употреблении «</a:t>
            </a:r>
            <a:r>
              <a:rPr lang="ru-RU" sz="2400" b="1" dirty="0" err="1" smtClean="0">
                <a:solidFill>
                  <a:srgbClr val="FF0000"/>
                </a:solidFill>
              </a:rPr>
              <a:t>спайса</a:t>
            </a:r>
            <a:r>
              <a:rPr lang="ru-RU" sz="2400" b="1" dirty="0" smtClean="0"/>
              <a:t>» появляются </a:t>
            </a:r>
            <a:r>
              <a:rPr lang="ru-RU" sz="2400" b="1" dirty="0" smtClean="0">
                <a:solidFill>
                  <a:srgbClr val="FF0000"/>
                </a:solidFill>
              </a:rPr>
              <a:t>галлюцинации</a:t>
            </a:r>
            <a:r>
              <a:rPr lang="ru-RU" sz="2400" b="1" dirty="0" smtClean="0"/>
              <a:t>, </a:t>
            </a:r>
            <a:r>
              <a:rPr lang="ru-RU" sz="2400" b="1" dirty="0" smtClean="0">
                <a:solidFill>
                  <a:srgbClr val="FF0000"/>
                </a:solidFill>
              </a:rPr>
              <a:t>тревога</a:t>
            </a:r>
            <a:r>
              <a:rPr lang="ru-RU" sz="2400" b="1" dirty="0" smtClean="0"/>
              <a:t>, </a:t>
            </a:r>
            <a:r>
              <a:rPr lang="ru-RU" sz="2400" b="1" dirty="0" smtClean="0">
                <a:solidFill>
                  <a:srgbClr val="FF0000"/>
                </a:solidFill>
              </a:rPr>
              <a:t>рвота</a:t>
            </a:r>
            <a:r>
              <a:rPr lang="ru-RU" sz="2400" b="1" dirty="0" smtClean="0"/>
              <a:t>, </a:t>
            </a:r>
            <a:r>
              <a:rPr lang="ru-RU" sz="2400" b="1" dirty="0" smtClean="0">
                <a:solidFill>
                  <a:srgbClr val="FF0000"/>
                </a:solidFill>
              </a:rPr>
              <a:t>чувство панического страха</a:t>
            </a:r>
            <a:r>
              <a:rPr lang="ru-RU" sz="2400" b="1" dirty="0" smtClean="0"/>
              <a:t>. Очень часто любители покурить </a:t>
            </a:r>
            <a:r>
              <a:rPr lang="ru-RU" sz="2400" b="1" dirty="0" err="1" smtClean="0"/>
              <a:t>спайса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попадают в психиатрическую больницу</a:t>
            </a:r>
            <a:r>
              <a:rPr lang="ru-RU" sz="2400" b="1" dirty="0" smtClean="0"/>
              <a:t>.</a:t>
            </a:r>
            <a:r>
              <a:rPr lang="ru-RU" sz="2400" dirty="0" smtClean="0"/>
              <a:t> </a:t>
            </a:r>
            <a:endParaRPr lang="ru-RU" sz="2400" dirty="0"/>
          </a:p>
        </p:txBody>
      </p:sp>
      <p:pic>
        <p:nvPicPr>
          <p:cNvPr id="8194" name="Picture 2" descr="http://go2.imgsmail.ru/imgpreview?key=http%3A//polit.ru/media/photolib/2013/04/26/psi-pozhar-07_1366986403.jpg&amp;mb=imgdb_preview_197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2285992"/>
            <a:ext cx="3147814" cy="2857520"/>
          </a:xfrm>
          <a:prstGeom prst="rect">
            <a:avLst/>
          </a:prstGeom>
          <a:noFill/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5072066" y="5643578"/>
            <a:ext cx="150019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>Каковы же последствия курения </a:t>
            </a:r>
            <a:r>
              <a:rPr lang="ru-RU" sz="3100" b="1" dirty="0" err="1" smtClean="0">
                <a:solidFill>
                  <a:srgbClr val="FF0000"/>
                </a:solidFill>
              </a:rPr>
              <a:t>спайсов</a:t>
            </a:r>
            <a:r>
              <a:rPr lang="ru-RU" sz="3100" b="1" dirty="0" smtClean="0"/>
              <a:t>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298"/>
            <a:ext cx="4124324" cy="4722827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FF0000"/>
                </a:solidFill>
              </a:rPr>
              <a:t>Страдает</a:t>
            </a:r>
            <a:r>
              <a:rPr lang="ru-RU" sz="1800" dirty="0" smtClean="0"/>
              <a:t> также и </a:t>
            </a:r>
            <a:r>
              <a:rPr lang="ru-RU" sz="1800" b="1" dirty="0" smtClean="0">
                <a:solidFill>
                  <a:srgbClr val="FF0000"/>
                </a:solidFill>
              </a:rPr>
              <a:t>весь организм </a:t>
            </a:r>
            <a:r>
              <a:rPr lang="ru-RU" sz="1800" dirty="0" smtClean="0"/>
              <a:t>в целом: </a:t>
            </a:r>
            <a:r>
              <a:rPr lang="ru-RU" sz="1800" b="1" dirty="0" smtClean="0">
                <a:solidFill>
                  <a:srgbClr val="FF0000"/>
                </a:solidFill>
              </a:rPr>
              <a:t>легкие, печень фильтрующая нечистую кровь, мозг </a:t>
            </a:r>
            <a:r>
              <a:rPr lang="ru-RU" sz="1800" dirty="0" smtClean="0"/>
              <a:t>и, так или иначе, ряд других органов. </a:t>
            </a:r>
            <a:r>
              <a:rPr lang="ru-RU" sz="1800" dirty="0" smtClean="0">
                <a:solidFill>
                  <a:schemeClr val="tx1"/>
                </a:solidFill>
              </a:rPr>
              <a:t>Очень пагубно воздействует курение </a:t>
            </a:r>
            <a:r>
              <a:rPr lang="ru-RU" sz="1800" dirty="0" err="1" smtClean="0">
                <a:solidFill>
                  <a:srgbClr val="FF0000"/>
                </a:solidFill>
              </a:rPr>
              <a:t>спайса</a:t>
            </a:r>
            <a:r>
              <a:rPr lang="ru-RU" sz="1800" dirty="0" smtClean="0">
                <a:solidFill>
                  <a:schemeClr val="tx1"/>
                </a:solidFill>
              </a:rPr>
              <a:t> на мозг. Капилляры мозга, пытаясь не пропустить яд к «основному центру управления», резко сужаются. В результате кровь просто не может снабжать кровь кислородом. Как и любые другие клетки, </a:t>
            </a:r>
            <a:r>
              <a:rPr lang="ru-RU" sz="1800" b="1" dirty="0" smtClean="0">
                <a:solidFill>
                  <a:srgbClr val="FF0000"/>
                </a:solidFill>
              </a:rPr>
              <a:t>клетки мозга</a:t>
            </a:r>
            <a:r>
              <a:rPr lang="ru-RU" sz="1800" dirty="0" smtClean="0">
                <a:solidFill>
                  <a:schemeClr val="tx1"/>
                </a:solidFill>
              </a:rPr>
              <a:t>, лишенные кислорода, просто </a:t>
            </a:r>
            <a:r>
              <a:rPr lang="ru-RU" sz="1800" b="1" dirty="0" smtClean="0">
                <a:solidFill>
                  <a:srgbClr val="FF0000"/>
                </a:solidFill>
              </a:rPr>
              <a:t>погибают</a:t>
            </a:r>
            <a:r>
              <a:rPr lang="ru-RU" sz="1800" dirty="0" smtClean="0">
                <a:solidFill>
                  <a:schemeClr val="tx1"/>
                </a:solidFill>
              </a:rPr>
              <a:t>. Именно этот эффект и нравится подросткам – возникает ощущение легкости и беззаботности. Да, легкость наступает. Но стоит ли </a:t>
            </a:r>
            <a:r>
              <a:rPr lang="ru-RU" sz="1800" b="1" dirty="0" smtClean="0">
                <a:solidFill>
                  <a:srgbClr val="FF0000"/>
                </a:solidFill>
              </a:rPr>
              <a:t>платить</a:t>
            </a:r>
            <a:r>
              <a:rPr lang="ru-RU" sz="1800" dirty="0" smtClean="0">
                <a:solidFill>
                  <a:schemeClr val="tx1"/>
                </a:solidFill>
              </a:rPr>
              <a:t> за несколько часов «счастья» </a:t>
            </a:r>
            <a:r>
              <a:rPr lang="ru-RU" sz="1800" b="1" dirty="0" smtClean="0">
                <a:solidFill>
                  <a:srgbClr val="FF0000"/>
                </a:solidFill>
              </a:rPr>
              <a:t>своим мозгом</a:t>
            </a:r>
            <a:r>
              <a:rPr lang="ru-RU" sz="1800" dirty="0" smtClean="0">
                <a:solidFill>
                  <a:schemeClr val="tx1"/>
                </a:solidFill>
              </a:rPr>
              <a:t>?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4" name="Рисунок 3" descr="spice-moz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1785926"/>
            <a:ext cx="4428241" cy="3500462"/>
          </a:xfrm>
          <a:prstGeom prst="rect">
            <a:avLst/>
          </a:prstGeom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4500562" y="5786454"/>
            <a:ext cx="1928826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содержание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Вред, наносимый женщинам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2672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У женщин становятся нерегулярными менструации. В ряде случаев это </a:t>
            </a:r>
            <a:r>
              <a:rPr lang="ru-RU" b="1" dirty="0" smtClean="0">
                <a:solidFill>
                  <a:srgbClr val="FF0000"/>
                </a:solidFill>
              </a:rPr>
              <a:t>приводит</a:t>
            </a:r>
            <a:r>
              <a:rPr lang="ru-RU" dirty="0" smtClean="0">
                <a:solidFill>
                  <a:schemeClr val="tx1"/>
                </a:solidFill>
              </a:rPr>
              <a:t> к </a:t>
            </a:r>
            <a:r>
              <a:rPr lang="ru-RU" b="1" dirty="0" smtClean="0">
                <a:solidFill>
                  <a:srgbClr val="FF0000"/>
                </a:solidFill>
              </a:rPr>
              <a:t>бесплодию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Поэтому каждой девушке следует всерьез           задуматься, прежде чем впервые попробовать          </a:t>
            </a:r>
            <a:r>
              <a:rPr lang="ru-RU" dirty="0" err="1" smtClean="0">
                <a:solidFill>
                  <a:srgbClr val="FF0000"/>
                </a:solidFill>
              </a:rPr>
              <a:t>spice</a:t>
            </a:r>
            <a:r>
              <a:rPr lang="ru-RU" dirty="0" smtClean="0">
                <a:solidFill>
                  <a:schemeClr val="tx1"/>
                </a:solidFill>
              </a:rPr>
              <a:t>, и решить, что же является для                                          неё более приоритетным –                                     получить несколько часов сомнительного      удовольствия или же в будущем иметь           возможность стать матерью. </a:t>
            </a:r>
          </a:p>
          <a:p>
            <a:endParaRPr lang="ru-RU" dirty="0"/>
          </a:p>
        </p:txBody>
      </p:sp>
      <p:pic>
        <p:nvPicPr>
          <p:cNvPr id="4" name="Содержимое 4" descr="6f1a5d2bf5d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1340768"/>
            <a:ext cx="3167851" cy="4724400"/>
          </a:xfrm>
          <a:prstGeom prst="rect">
            <a:avLst/>
          </a:prstGeom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3286116" y="5929330"/>
            <a:ext cx="1928826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содержание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/>
              <a:t>Вред, наносимый мужчинам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338638" cy="452596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Мужчины, употребляющие </a:t>
            </a:r>
            <a:r>
              <a:rPr lang="ru-RU" sz="2800" dirty="0" err="1" smtClean="0"/>
              <a:t>спайс</a:t>
            </a:r>
            <a:r>
              <a:rPr lang="ru-RU" sz="2800" dirty="0" smtClean="0"/>
              <a:t>, страдают </a:t>
            </a:r>
            <a:r>
              <a:rPr lang="ru-RU" sz="2800" b="1" u="sng" dirty="0" smtClean="0">
                <a:solidFill>
                  <a:srgbClr val="FF0000"/>
                </a:solidFill>
              </a:rPr>
              <a:t>импотенцией</a:t>
            </a:r>
            <a:r>
              <a:rPr lang="ru-RU" sz="2800" b="1" dirty="0" smtClean="0"/>
              <a:t>, у них </a:t>
            </a:r>
            <a:r>
              <a:rPr lang="ru-RU" sz="2800" dirty="0" smtClean="0"/>
              <a:t>замедляется активность сперматозоидов, в последствии они </a:t>
            </a:r>
            <a:r>
              <a:rPr lang="ru-RU" sz="2800" b="1" u="sng" dirty="0" smtClean="0">
                <a:solidFill>
                  <a:srgbClr val="FF0000"/>
                </a:solidFill>
              </a:rPr>
              <a:t>теряют возможность иметь детей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4" name="Рисунок 3" descr="nerves_blood_vessels_peni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2000240"/>
            <a:ext cx="4146222" cy="3528392"/>
          </a:xfrm>
          <a:prstGeom prst="rect">
            <a:avLst/>
          </a:prstGeom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3214678" y="5857892"/>
            <a:ext cx="1928826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содержание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Вывод.</a:t>
            </a:r>
            <a:br>
              <a:rPr lang="ru-RU" sz="4400" dirty="0" smtClean="0">
                <a:solidFill>
                  <a:srgbClr val="FF0000"/>
                </a:solidFill>
              </a:rPr>
            </a:b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Употребление </a:t>
            </a:r>
            <a:r>
              <a:rPr lang="ru-RU" sz="2800" dirty="0" err="1" smtClean="0"/>
              <a:t>спайса</a:t>
            </a:r>
            <a:r>
              <a:rPr lang="ru-RU" sz="2800" dirty="0" smtClean="0"/>
              <a:t> приводит к тому, что </a:t>
            </a:r>
            <a:r>
              <a:rPr lang="ru-RU" sz="2800" b="1" u="sng" dirty="0" smtClean="0">
                <a:solidFill>
                  <a:srgbClr val="FF0000"/>
                </a:solidFill>
              </a:rPr>
              <a:t>человек «превращается в овощ». </a:t>
            </a:r>
            <a:r>
              <a:rPr lang="ru-RU" sz="2800" dirty="0" smtClean="0"/>
              <a:t>Все синтетические вещества настолько сильны, </a:t>
            </a:r>
            <a:r>
              <a:rPr lang="ru-RU" sz="3500" dirty="0" smtClean="0"/>
              <a:t>что </a:t>
            </a:r>
            <a:r>
              <a:rPr lang="ru-RU" sz="3500" dirty="0" smtClean="0">
                <a:solidFill>
                  <a:srgbClr val="FF0000"/>
                </a:solidFill>
              </a:rPr>
              <a:t>после </a:t>
            </a:r>
            <a:r>
              <a:rPr lang="ru-RU" sz="3500" u="sng" dirty="0" smtClean="0">
                <a:solidFill>
                  <a:srgbClr val="FF0000"/>
                </a:solidFill>
              </a:rPr>
              <a:t>первого</a:t>
            </a:r>
            <a:r>
              <a:rPr lang="ru-RU" sz="3500" dirty="0" smtClean="0">
                <a:solidFill>
                  <a:srgbClr val="FF0000"/>
                </a:solidFill>
              </a:rPr>
              <a:t> употребления </a:t>
            </a:r>
            <a:r>
              <a:rPr lang="ru-RU" sz="3500" dirty="0" err="1" smtClean="0">
                <a:solidFill>
                  <a:srgbClr val="FF0000"/>
                </a:solidFill>
              </a:rPr>
              <a:t>спайса</a:t>
            </a:r>
            <a:r>
              <a:rPr lang="ru-RU" sz="3500" dirty="0" smtClean="0"/>
              <a:t>, наступает </a:t>
            </a:r>
            <a:r>
              <a:rPr lang="ru-RU" sz="3500" b="1" u="sng" dirty="0" smtClean="0">
                <a:solidFill>
                  <a:srgbClr val="FF0000"/>
                </a:solidFill>
              </a:rPr>
              <a:t>зависимость</a:t>
            </a:r>
            <a:r>
              <a:rPr lang="ru-RU" sz="3500" dirty="0" smtClean="0"/>
              <a:t> от этого наркотика. </a:t>
            </a:r>
            <a:r>
              <a:rPr lang="ru-RU" sz="3600" dirty="0" smtClean="0"/>
              <a:t>Сегодня, </a:t>
            </a:r>
            <a:r>
              <a:rPr lang="ru-RU" sz="3600" b="1" u="sng" dirty="0" smtClean="0">
                <a:solidFill>
                  <a:srgbClr val="FF0000"/>
                </a:solidFill>
              </a:rPr>
              <a:t>СПАЙС</a:t>
            </a:r>
            <a:r>
              <a:rPr lang="ru-RU" sz="3600" dirty="0" smtClean="0"/>
              <a:t> – </a:t>
            </a:r>
            <a:r>
              <a:rPr lang="ru-RU" sz="3600" b="1" dirty="0" smtClean="0">
                <a:solidFill>
                  <a:srgbClr val="FF0000"/>
                </a:solidFill>
              </a:rPr>
              <a:t>запрещённый наркотик</a:t>
            </a:r>
            <a:r>
              <a:rPr lang="ru-RU" sz="3600" dirty="0" smtClean="0"/>
              <a:t>, который разрушил не одну жизнь. </a:t>
            </a:r>
            <a:r>
              <a:rPr lang="ru-RU" sz="4800" dirty="0" smtClean="0"/>
              <a:t>Не стоит употреблять химию, это </a:t>
            </a:r>
            <a:r>
              <a:rPr lang="ru-RU" sz="4800" dirty="0" smtClean="0">
                <a:solidFill>
                  <a:srgbClr val="FF0000"/>
                </a:solidFill>
              </a:rPr>
              <a:t>приведёт</a:t>
            </a:r>
            <a:r>
              <a:rPr lang="ru-RU" sz="4800" dirty="0" smtClean="0"/>
              <a:t> лишь к одному – </a:t>
            </a:r>
            <a:r>
              <a:rPr lang="ru-RU" sz="4800" u="sng" dirty="0" smtClean="0">
                <a:solidFill>
                  <a:srgbClr val="FF0000"/>
                </a:solidFill>
              </a:rPr>
              <a:t>смерти</a:t>
            </a:r>
            <a:r>
              <a:rPr lang="ru-RU" sz="4800" dirty="0" smtClean="0"/>
              <a:t>!</a:t>
            </a:r>
          </a:p>
          <a:p>
            <a:endParaRPr lang="ru-RU" dirty="0"/>
          </a:p>
        </p:txBody>
      </p:sp>
      <p:pic>
        <p:nvPicPr>
          <p:cNvPr id="4" name="Содержимое 5" descr="СПАЙС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72198" y="5357826"/>
            <a:ext cx="1665874" cy="1249406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Содержание: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Что такое </a:t>
            </a:r>
            <a:r>
              <a:rPr lang="ru-RU" dirty="0" err="1" smtClean="0">
                <a:solidFill>
                  <a:srgbClr val="FF0000"/>
                </a:solidFill>
              </a:rPr>
              <a:t>спайс</a:t>
            </a:r>
            <a:r>
              <a:rPr lang="ru-RU" dirty="0" smtClean="0"/>
              <a:t>?</a:t>
            </a:r>
          </a:p>
          <a:p>
            <a:r>
              <a:rPr lang="ru-RU" dirty="0" smtClean="0"/>
              <a:t>Из чего состоит?</a:t>
            </a:r>
          </a:p>
          <a:p>
            <a:r>
              <a:rPr lang="ru-RU" dirty="0" smtClean="0"/>
              <a:t>Виды </a:t>
            </a:r>
            <a:r>
              <a:rPr lang="ru-RU" dirty="0" err="1" smtClean="0">
                <a:solidFill>
                  <a:srgbClr val="FF0000"/>
                </a:solidFill>
              </a:rPr>
              <a:t>спайсов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Продажа </a:t>
            </a:r>
            <a:r>
              <a:rPr lang="ru-RU" dirty="0" err="1" smtClean="0">
                <a:solidFill>
                  <a:srgbClr val="FF0000"/>
                </a:solidFill>
              </a:rPr>
              <a:t>спайсов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Последствия курения </a:t>
            </a:r>
            <a:r>
              <a:rPr lang="ru-RU" dirty="0" err="1" smtClean="0">
                <a:solidFill>
                  <a:srgbClr val="FF0000"/>
                </a:solidFill>
              </a:rPr>
              <a:t>спайсов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Вред, наносимый женщинам.</a:t>
            </a:r>
          </a:p>
          <a:p>
            <a:r>
              <a:rPr lang="ru-RU" dirty="0" smtClean="0"/>
              <a:t>Вред, наносимый мужчинам.</a:t>
            </a:r>
          </a:p>
          <a:p>
            <a:r>
              <a:rPr lang="ru-RU" dirty="0" smtClean="0"/>
              <a:t>Вывод.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4000496" y="1643050"/>
            <a:ext cx="928694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>
            <a:hlinkClick r:id="rId3" action="ppaction://hlinksldjump"/>
          </p:cNvPr>
          <p:cNvSpPr/>
          <p:nvPr/>
        </p:nvSpPr>
        <p:spPr>
          <a:xfrm>
            <a:off x="4000496" y="2214554"/>
            <a:ext cx="928694" cy="42862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hlinkClick r:id="rId4" action="ppaction://hlinksldjump"/>
          </p:cNvPr>
          <p:cNvSpPr/>
          <p:nvPr/>
        </p:nvSpPr>
        <p:spPr>
          <a:xfrm>
            <a:off x="4000496" y="2714620"/>
            <a:ext cx="928694" cy="428628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rId5" action="ppaction://hlinksldjump"/>
          </p:cNvPr>
          <p:cNvSpPr/>
          <p:nvPr/>
        </p:nvSpPr>
        <p:spPr>
          <a:xfrm>
            <a:off x="6357950" y="3786190"/>
            <a:ext cx="928694" cy="42862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>
            <a:hlinkClick r:id="rId6" action="ppaction://hlinksldjump"/>
          </p:cNvPr>
          <p:cNvSpPr/>
          <p:nvPr/>
        </p:nvSpPr>
        <p:spPr>
          <a:xfrm>
            <a:off x="6357950" y="4357694"/>
            <a:ext cx="928694" cy="428628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>
            <a:hlinkClick r:id="rId7" action="ppaction://hlinksldjump"/>
          </p:cNvPr>
          <p:cNvSpPr/>
          <p:nvPr/>
        </p:nvSpPr>
        <p:spPr>
          <a:xfrm>
            <a:off x="6357950" y="4929198"/>
            <a:ext cx="928694" cy="42862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>
            <a:hlinkClick r:id="rId8" action="ppaction://hlinksldjump"/>
          </p:cNvPr>
          <p:cNvSpPr/>
          <p:nvPr/>
        </p:nvSpPr>
        <p:spPr>
          <a:xfrm>
            <a:off x="2214546" y="5429264"/>
            <a:ext cx="928694" cy="4286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>
            <a:hlinkClick r:id="rId9" action="ppaction://hlinksldjump"/>
          </p:cNvPr>
          <p:cNvSpPr/>
          <p:nvPr/>
        </p:nvSpPr>
        <p:spPr>
          <a:xfrm>
            <a:off x="4000496" y="3214686"/>
            <a:ext cx="928694" cy="428628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Что такое </a:t>
            </a:r>
            <a:r>
              <a:rPr lang="ru-RU" sz="4400" dirty="0" err="1" smtClean="0">
                <a:solidFill>
                  <a:srgbClr val="FF0000"/>
                </a:solidFill>
              </a:rPr>
              <a:t>спайс</a:t>
            </a:r>
            <a:r>
              <a:rPr lang="ru-RU" sz="4400" dirty="0" smtClean="0">
                <a:solidFill>
                  <a:srgbClr val="FF0000"/>
                </a:solidFill>
              </a:rPr>
              <a:t>?</a:t>
            </a:r>
            <a:br>
              <a:rPr lang="ru-RU" sz="4400" dirty="0" smtClean="0">
                <a:solidFill>
                  <a:srgbClr val="FF0000"/>
                </a:solidFill>
              </a:rPr>
            </a:b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4000" b="1" dirty="0" err="1" smtClean="0">
                <a:solidFill>
                  <a:srgbClr val="FF0000"/>
                </a:solidFill>
              </a:rPr>
              <a:t>Спайс</a:t>
            </a:r>
            <a:r>
              <a:rPr lang="ru-RU" b="1" dirty="0" smtClean="0"/>
              <a:t> (</a:t>
            </a:r>
            <a:r>
              <a:rPr lang="ru-RU" sz="3000" b="1" dirty="0" smtClean="0"/>
              <a:t>от англ. «</a:t>
            </a:r>
            <a:r>
              <a:rPr lang="ru-RU" sz="3000" b="1" dirty="0" err="1" smtClean="0"/>
              <a:t>spice</a:t>
            </a:r>
            <a:r>
              <a:rPr lang="ru-RU" sz="3000" b="1" dirty="0" smtClean="0"/>
              <a:t>» — специя, пряность)</a:t>
            </a:r>
            <a:r>
              <a:rPr lang="ru-RU" sz="3000" dirty="0" smtClean="0"/>
              <a:t> – </a:t>
            </a:r>
            <a:r>
              <a:rPr lang="ru-RU" sz="3000" b="1" dirty="0" smtClean="0"/>
              <a:t>разновидность травяной курительной смеси, в состав которой входят синтетические вещества, вещества психотропного действия и обыкновенные травы.</a:t>
            </a:r>
            <a:endParaRPr lang="ru-RU" sz="3000" b="1" dirty="0"/>
          </a:p>
        </p:txBody>
      </p:sp>
      <p:pic>
        <p:nvPicPr>
          <p:cNvPr id="5" name="Содержимое 4" descr="b62baa2b-3b5b-4e76-9e19-4fa0b7b34d1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44464" y="1600200"/>
            <a:ext cx="3550871" cy="4724400"/>
          </a:xfrm>
          <a:prstGeom prst="rect">
            <a:avLst/>
          </a:prstGeom>
        </p:spPr>
      </p:pic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2143108" y="6000768"/>
            <a:ext cx="1928826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содержание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Из чего состоит СПАЙС?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686800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Основной компонент, который вмещает в себя </a:t>
            </a:r>
            <a:r>
              <a:rPr lang="ru-RU" dirty="0" err="1" smtClean="0">
                <a:solidFill>
                  <a:srgbClr val="FF0000"/>
                </a:solidFill>
              </a:rPr>
              <a:t>спайс</a:t>
            </a:r>
            <a:r>
              <a:rPr lang="ru-RU" dirty="0" smtClean="0"/>
              <a:t> – вещество </a:t>
            </a:r>
            <a:r>
              <a:rPr lang="ru-RU" b="1" dirty="0" smtClean="0"/>
              <a:t>JWH-018 (синтетическое вещество)</a:t>
            </a:r>
            <a:r>
              <a:rPr lang="ru-RU" dirty="0" smtClean="0"/>
              <a:t>, которое в несколько раз мощнее и вреднее натурального </a:t>
            </a:r>
            <a:r>
              <a:rPr lang="ru-RU" dirty="0" err="1" smtClean="0"/>
              <a:t>психоактивного</a:t>
            </a:r>
            <a:r>
              <a:rPr lang="ru-RU" dirty="0" smtClean="0"/>
              <a:t> вещества - </a:t>
            </a:r>
            <a:r>
              <a:rPr lang="ru-RU" dirty="0" err="1" smtClean="0"/>
              <a:t>энтеогена</a:t>
            </a:r>
            <a:r>
              <a:rPr lang="ru-RU" dirty="0" smtClean="0"/>
              <a:t>, так как он попусту – смесь химии. </a:t>
            </a:r>
            <a:r>
              <a:rPr lang="ru-RU" b="1" dirty="0" err="1" smtClean="0"/>
              <a:t>Энтеогены</a:t>
            </a:r>
            <a:r>
              <a:rPr lang="ru-RU" dirty="0" smtClean="0"/>
              <a:t> – это легальные </a:t>
            </a:r>
            <a:r>
              <a:rPr lang="ru-RU" dirty="0" err="1" smtClean="0"/>
              <a:t>психоактивные</a:t>
            </a:r>
            <a:r>
              <a:rPr lang="ru-RU" dirty="0" smtClean="0"/>
              <a:t> вещества, которые содержаться в алкалоидах и смолах, глюкозидах, эфирных маслах.</a:t>
            </a:r>
            <a:endParaRPr lang="ru-RU" dirty="0"/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>
          <a:xfrm>
            <a:off x="4714876" y="5857892"/>
            <a:ext cx="150019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Внешний вид </a:t>
            </a:r>
            <a:r>
              <a:rPr lang="ru-RU" dirty="0" err="1" smtClean="0"/>
              <a:t>спайса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Содержимое 3" descr="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4414" y="1500174"/>
            <a:ext cx="6743700" cy="4343400"/>
          </a:xfrm>
        </p:spPr>
      </p:pic>
      <p:sp>
        <p:nvSpPr>
          <p:cNvPr id="5" name="Стрелка влево 4">
            <a:hlinkClick r:id="rId3" action="ppaction://hlinksldjump"/>
          </p:cNvPr>
          <p:cNvSpPr/>
          <p:nvPr/>
        </p:nvSpPr>
        <p:spPr>
          <a:xfrm>
            <a:off x="3857620" y="5929330"/>
            <a:ext cx="1928826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содержание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Виды </a:t>
            </a:r>
            <a:r>
              <a:rPr lang="ru-RU" dirty="0" err="1" smtClean="0">
                <a:solidFill>
                  <a:srgbClr val="FF0000"/>
                </a:solidFill>
              </a:rPr>
              <a:t>спайсов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 брендом </a:t>
            </a:r>
            <a:r>
              <a:rPr lang="ru-RU" dirty="0" err="1" smtClean="0">
                <a:solidFill>
                  <a:srgbClr val="FF0000"/>
                </a:solidFill>
              </a:rPr>
              <a:t>Spice</a:t>
            </a:r>
            <a:r>
              <a:rPr lang="ru-RU" dirty="0" smtClean="0"/>
              <a:t> продаётся несколько вариантов курительных смесей, различающихся по силе действия, например:</a:t>
            </a:r>
          </a:p>
          <a:p>
            <a:r>
              <a:rPr lang="ru-RU" dirty="0" err="1" smtClean="0"/>
              <a:t>Spice</a:t>
            </a:r>
            <a:r>
              <a:rPr lang="ru-RU" dirty="0" smtClean="0"/>
              <a:t> </a:t>
            </a:r>
            <a:r>
              <a:rPr lang="ru-RU" dirty="0" err="1" smtClean="0"/>
              <a:t>Silver</a:t>
            </a:r>
            <a:endParaRPr lang="ru-RU" dirty="0" smtClean="0"/>
          </a:p>
          <a:p>
            <a:r>
              <a:rPr lang="ru-RU" dirty="0" err="1" smtClean="0"/>
              <a:t>Spice</a:t>
            </a:r>
            <a:r>
              <a:rPr lang="ru-RU" dirty="0" smtClean="0"/>
              <a:t> </a:t>
            </a:r>
            <a:r>
              <a:rPr lang="ru-RU" dirty="0" err="1" smtClean="0"/>
              <a:t>Gold</a:t>
            </a:r>
            <a:endParaRPr lang="ru-RU" dirty="0" smtClean="0"/>
          </a:p>
          <a:p>
            <a:r>
              <a:rPr lang="ru-RU" dirty="0" err="1" smtClean="0"/>
              <a:t>Spice</a:t>
            </a:r>
            <a:r>
              <a:rPr lang="ru-RU" dirty="0" smtClean="0"/>
              <a:t> </a:t>
            </a:r>
            <a:r>
              <a:rPr lang="ru-RU" dirty="0" err="1" smtClean="0"/>
              <a:t>Diamond</a:t>
            </a:r>
            <a:endParaRPr lang="ru-RU" dirty="0" smtClean="0"/>
          </a:p>
          <a:p>
            <a:r>
              <a:rPr lang="ru-RU" dirty="0" err="1" smtClean="0"/>
              <a:t>Spice</a:t>
            </a:r>
            <a:r>
              <a:rPr lang="ru-RU" dirty="0" smtClean="0"/>
              <a:t> </a:t>
            </a:r>
            <a:r>
              <a:rPr lang="ru-RU" dirty="0" err="1" smtClean="0"/>
              <a:t>Tropical</a:t>
            </a:r>
            <a:r>
              <a:rPr lang="ru-RU" dirty="0" smtClean="0"/>
              <a:t> </a:t>
            </a:r>
            <a:r>
              <a:rPr lang="ru-RU" dirty="0" err="1" smtClean="0"/>
              <a:t>synergy</a:t>
            </a:r>
            <a:endParaRPr lang="ru-RU" dirty="0" smtClean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4714876" y="3000372"/>
            <a:ext cx="1285884" cy="57150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  <p:sp>
        <p:nvSpPr>
          <p:cNvPr id="8" name="Стрелка вправо 7">
            <a:hlinkClick r:id="rId3" action="ppaction://hlinksldjump"/>
          </p:cNvPr>
          <p:cNvSpPr/>
          <p:nvPr/>
        </p:nvSpPr>
        <p:spPr>
          <a:xfrm>
            <a:off x="4714876" y="3643314"/>
            <a:ext cx="1285884" cy="57150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  <p:sp>
        <p:nvSpPr>
          <p:cNvPr id="9" name="Стрелка вправо 8">
            <a:hlinkClick r:id="rId4" action="ppaction://hlinksldjump"/>
          </p:cNvPr>
          <p:cNvSpPr/>
          <p:nvPr/>
        </p:nvSpPr>
        <p:spPr>
          <a:xfrm>
            <a:off x="4714876" y="5000636"/>
            <a:ext cx="1285884" cy="571504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  <p:sp>
        <p:nvSpPr>
          <p:cNvPr id="10" name="Стрелка вправо 9">
            <a:hlinkClick r:id="rId5" action="ppaction://hlinksldjump"/>
          </p:cNvPr>
          <p:cNvSpPr/>
          <p:nvPr/>
        </p:nvSpPr>
        <p:spPr>
          <a:xfrm>
            <a:off x="4714876" y="4286256"/>
            <a:ext cx="1285884" cy="571504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 err="1" smtClean="0">
                <a:solidFill>
                  <a:srgbClr val="00B050"/>
                </a:solidFill>
              </a:rPr>
              <a:t>Spice</a:t>
            </a:r>
            <a:r>
              <a:rPr lang="ru-RU" sz="4400" dirty="0" smtClean="0">
                <a:solidFill>
                  <a:srgbClr val="00B050"/>
                </a:solidFill>
              </a:rPr>
              <a:t> </a:t>
            </a:r>
            <a:r>
              <a:rPr lang="ru-RU" sz="4400" dirty="0" err="1" smtClean="0">
                <a:solidFill>
                  <a:srgbClr val="00B050"/>
                </a:solidFill>
              </a:rPr>
              <a:t>Silver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4700" b="1" u="sng" dirty="0" smtClean="0">
                <a:solidFill>
                  <a:srgbClr val="FF0000"/>
                </a:solidFill>
              </a:rPr>
              <a:t>Вот так он рекламируется в Интернете:</a:t>
            </a:r>
          </a:p>
          <a:p>
            <a:r>
              <a:rPr lang="ru-RU" b="1" dirty="0" err="1" smtClean="0">
                <a:solidFill>
                  <a:srgbClr val="00B050"/>
                </a:solidFill>
              </a:rPr>
              <a:t>Spice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Silver</a:t>
            </a:r>
            <a:r>
              <a:rPr lang="ru-RU" b="1" dirty="0" smtClean="0">
                <a:solidFill>
                  <a:srgbClr val="00B050"/>
                </a:solidFill>
              </a:rPr>
              <a:t> - сочетает в себе разнообразные экзотические </a:t>
            </a:r>
            <a:r>
              <a:rPr lang="ru-RU" b="1" dirty="0" err="1" smtClean="0">
                <a:solidFill>
                  <a:srgbClr val="00B050"/>
                </a:solidFill>
              </a:rPr>
              <a:t>энтеогены</a:t>
            </a:r>
            <a:r>
              <a:rPr lang="ru-RU" b="1" dirty="0" smtClean="0">
                <a:solidFill>
                  <a:srgbClr val="00B050"/>
                </a:solidFill>
              </a:rPr>
              <a:t>, а также обладает </a:t>
            </a:r>
            <a:r>
              <a:rPr lang="ru-RU" b="1" u="sng" dirty="0" smtClean="0">
                <a:solidFill>
                  <a:schemeClr val="tx1"/>
                </a:solidFill>
              </a:rPr>
              <a:t>приятнейшим ароматом</a:t>
            </a:r>
            <a:r>
              <a:rPr lang="ru-RU" b="1" dirty="0" smtClean="0">
                <a:solidFill>
                  <a:srgbClr val="00B050"/>
                </a:solidFill>
              </a:rPr>
              <a:t>. В отличие от других </a:t>
            </a:r>
            <a:r>
              <a:rPr lang="ru-RU" b="1" dirty="0" err="1" smtClean="0">
                <a:solidFill>
                  <a:srgbClr val="00B050"/>
                </a:solidFill>
              </a:rPr>
              <a:t>миксов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Спайс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Сильвер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u="sng" dirty="0" smtClean="0">
                <a:solidFill>
                  <a:schemeClr val="tx1"/>
                </a:solidFill>
              </a:rPr>
              <a:t>отличается слабым действием. </a:t>
            </a:r>
            <a:r>
              <a:rPr lang="ru-RU" b="1" dirty="0" smtClean="0">
                <a:solidFill>
                  <a:srgbClr val="00B050"/>
                </a:solidFill>
              </a:rPr>
              <a:t>Но в то же время он производит </a:t>
            </a:r>
            <a:r>
              <a:rPr lang="ru-RU" b="1" u="sng" dirty="0" smtClean="0">
                <a:solidFill>
                  <a:schemeClr val="tx1"/>
                </a:solidFill>
              </a:rPr>
              <a:t>приятный расслабляющий эффект.</a:t>
            </a:r>
            <a:r>
              <a:rPr lang="ru-RU" b="1" dirty="0" smtClean="0">
                <a:solidFill>
                  <a:srgbClr val="00B050"/>
                </a:solidFill>
              </a:rPr>
              <a:t> Он подходит для отдыха в тихой обстановке. 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/>
          </a:p>
        </p:txBody>
      </p:sp>
      <p:pic>
        <p:nvPicPr>
          <p:cNvPr id="1026" name="Picture 2" descr="http://www.aromakharkov.cc.cc/img/product/2009/200906/20090626/215190_0_Other_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714488"/>
            <a:ext cx="4071966" cy="4071966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2143108" y="6000768"/>
            <a:ext cx="1928826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Другие виды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b="1" dirty="0" err="1" smtClean="0">
                <a:solidFill>
                  <a:srgbClr val="FFFF00"/>
                </a:solidFill>
              </a:rPr>
              <a:t>Spice</a:t>
            </a:r>
            <a:r>
              <a:rPr lang="ru-RU" sz="5400" b="1" dirty="0" smtClean="0">
                <a:solidFill>
                  <a:srgbClr val="FFFF00"/>
                </a:solidFill>
              </a:rPr>
              <a:t> </a:t>
            </a:r>
            <a:r>
              <a:rPr lang="ru-RU" sz="5400" b="1" dirty="0" err="1" smtClean="0">
                <a:solidFill>
                  <a:srgbClr val="FFFF00"/>
                </a:solidFill>
              </a:rPr>
              <a:t>Gold</a:t>
            </a:r>
            <a:r>
              <a:rPr lang="ru-RU" sz="5400" b="1" dirty="0" smtClean="0">
                <a:solidFill>
                  <a:srgbClr val="FFFF00"/>
                </a:solidFill>
              </a:rPr>
              <a:t/>
            </a:r>
            <a:br>
              <a:rPr lang="ru-RU" sz="5400" b="1" dirty="0" smtClean="0">
                <a:solidFill>
                  <a:srgbClr val="FFFF00"/>
                </a:solidFill>
              </a:rPr>
            </a:br>
            <a:endParaRPr lang="ru-RU" sz="5400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214422"/>
            <a:ext cx="4191000" cy="4724400"/>
          </a:xfrm>
        </p:spPr>
        <p:txBody>
          <a:bodyPr>
            <a:normAutofit fontScale="85000" lnSpcReduction="20000"/>
          </a:bodyPr>
          <a:lstStyle/>
          <a:p>
            <a:r>
              <a:rPr lang="ru-RU" sz="3500" b="1" u="sng" dirty="0" smtClean="0">
                <a:solidFill>
                  <a:srgbClr val="FF0000"/>
                </a:solidFill>
              </a:rPr>
              <a:t>Вот так он рекламируется в Интернете:</a:t>
            </a:r>
          </a:p>
          <a:p>
            <a:endParaRPr lang="ru-RU" dirty="0" smtClean="0"/>
          </a:p>
          <a:p>
            <a:r>
              <a:rPr lang="ru-RU" dirty="0" smtClean="0"/>
              <a:t>Аромат </a:t>
            </a:r>
            <a:r>
              <a:rPr lang="ru-RU" dirty="0" err="1" smtClean="0"/>
              <a:t>микса</a:t>
            </a:r>
            <a:r>
              <a:rPr lang="ru-RU" dirty="0" smtClean="0"/>
              <a:t> </a:t>
            </a:r>
            <a:r>
              <a:rPr lang="ru-RU" b="1" dirty="0" err="1" smtClean="0"/>
              <a:t>Спайс</a:t>
            </a:r>
            <a:r>
              <a:rPr lang="ru-RU" dirty="0" smtClean="0"/>
              <a:t> </a:t>
            </a:r>
            <a:r>
              <a:rPr lang="ru-RU" b="1" dirty="0" err="1" smtClean="0"/>
              <a:t>Голд</a:t>
            </a:r>
            <a:r>
              <a:rPr lang="ru-RU" dirty="0" smtClean="0"/>
              <a:t> (</a:t>
            </a:r>
            <a:r>
              <a:rPr lang="ru-RU" b="1" dirty="0" err="1" smtClean="0"/>
              <a:t>Spice</a:t>
            </a:r>
            <a:r>
              <a:rPr lang="ru-RU" dirty="0" smtClean="0"/>
              <a:t> </a:t>
            </a:r>
            <a:r>
              <a:rPr lang="ru-RU" b="1" dirty="0" err="1" smtClean="0"/>
              <a:t>gold</a:t>
            </a:r>
            <a:r>
              <a:rPr lang="ru-RU" dirty="0" smtClean="0"/>
              <a:t>) </a:t>
            </a:r>
            <a:r>
              <a:rPr lang="ru-RU" b="1" u="sng" dirty="0" smtClean="0">
                <a:solidFill>
                  <a:schemeClr val="tx1"/>
                </a:solidFill>
              </a:rPr>
              <a:t>дает восхитительный эффект , поднимает настроение, придает чувство </a:t>
            </a:r>
            <a:r>
              <a:rPr lang="ru-RU" b="1" u="sng" dirty="0" err="1" smtClean="0">
                <a:solidFill>
                  <a:schemeClr val="tx1"/>
                </a:solidFill>
              </a:rPr>
              <a:t>бодрости,свободы</a:t>
            </a:r>
            <a:r>
              <a:rPr lang="ru-RU" b="1" u="sng" dirty="0" smtClean="0">
                <a:solidFill>
                  <a:schemeClr val="tx1"/>
                </a:solidFill>
              </a:rPr>
              <a:t>. </a:t>
            </a:r>
            <a:r>
              <a:rPr lang="ru-RU" dirty="0" smtClean="0"/>
              <a:t>Растения, которые содержатся в </a:t>
            </a:r>
            <a:r>
              <a:rPr lang="ru-RU" dirty="0" err="1" smtClean="0"/>
              <a:t>миксе</a:t>
            </a:r>
            <a:r>
              <a:rPr lang="ru-RU" dirty="0" smtClean="0"/>
              <a:t>, использовались в древних ритуалах почти всего мира.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ru-RU"/>
          </a:p>
        </p:txBody>
      </p:sp>
      <p:pic>
        <p:nvPicPr>
          <p:cNvPr id="5" name="Рисунок 4" descr="3sp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1285860"/>
            <a:ext cx="4067308" cy="4168697"/>
          </a:xfrm>
          <a:prstGeom prst="rect">
            <a:avLst/>
          </a:prstGeom>
        </p:spPr>
      </p:pic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2500298" y="5929330"/>
            <a:ext cx="1928826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Другие виды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900" dirty="0" err="1" smtClean="0"/>
              <a:t>Spice</a:t>
            </a:r>
            <a:r>
              <a:rPr lang="ru-RU" sz="4900" dirty="0" smtClean="0"/>
              <a:t> </a:t>
            </a:r>
            <a:r>
              <a:rPr lang="ru-RU" sz="4900" dirty="0" err="1" smtClean="0"/>
              <a:t>Diamond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357298"/>
            <a:ext cx="4191000" cy="4543444"/>
          </a:xfrm>
        </p:spPr>
        <p:txBody>
          <a:bodyPr>
            <a:normAutofit fontScale="92500" lnSpcReduction="10000"/>
          </a:bodyPr>
          <a:lstStyle/>
          <a:p>
            <a:r>
              <a:rPr lang="ru-RU" b="1" u="sng" dirty="0" smtClean="0">
                <a:solidFill>
                  <a:srgbClr val="FF0000"/>
                </a:solidFill>
              </a:rPr>
              <a:t>Вот так он рекламируется в Интернете:</a:t>
            </a:r>
          </a:p>
          <a:p>
            <a:r>
              <a:rPr lang="ru-RU" dirty="0" err="1" smtClean="0">
                <a:solidFill>
                  <a:srgbClr val="0070C0"/>
                </a:solidFill>
              </a:rPr>
              <a:t>Spice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Diamond</a:t>
            </a:r>
            <a:r>
              <a:rPr lang="ru-RU" dirty="0" smtClean="0">
                <a:solidFill>
                  <a:srgbClr val="0070C0"/>
                </a:solidFill>
              </a:rPr>
              <a:t>- это </a:t>
            </a:r>
            <a:r>
              <a:rPr lang="ru-RU" b="1" u="sng" dirty="0" smtClean="0">
                <a:solidFill>
                  <a:schemeClr val="tx1"/>
                </a:solidFill>
              </a:rPr>
              <a:t>один из самых лучших экзотических благовоний </a:t>
            </a:r>
            <a:r>
              <a:rPr lang="ru-RU" dirty="0" smtClean="0">
                <a:solidFill>
                  <a:srgbClr val="0070C0"/>
                </a:solidFill>
              </a:rPr>
              <a:t>из серии </a:t>
            </a:r>
            <a:r>
              <a:rPr lang="ru-RU" dirty="0" err="1" smtClean="0">
                <a:solidFill>
                  <a:srgbClr val="0070C0"/>
                </a:solidFill>
              </a:rPr>
              <a:t>Spice</a:t>
            </a:r>
            <a:r>
              <a:rPr lang="ru-RU" dirty="0" smtClean="0">
                <a:solidFill>
                  <a:srgbClr val="0070C0"/>
                </a:solidFill>
              </a:rPr>
              <a:t>, которое </a:t>
            </a:r>
            <a:r>
              <a:rPr lang="ru-RU" b="1" u="sng" dirty="0" smtClean="0">
                <a:solidFill>
                  <a:schemeClr val="tx1"/>
                </a:solidFill>
              </a:rPr>
              <a:t>испускает богатый аромат </a:t>
            </a:r>
            <a:r>
              <a:rPr lang="ru-RU" dirty="0" smtClean="0">
                <a:solidFill>
                  <a:srgbClr val="0070C0"/>
                </a:solidFill>
              </a:rPr>
              <a:t>ванили и меда при сгорании. Его аромат </a:t>
            </a:r>
            <a:r>
              <a:rPr lang="ru-RU" b="1" u="sng" dirty="0" smtClean="0">
                <a:solidFill>
                  <a:schemeClr val="tx1"/>
                </a:solidFill>
              </a:rPr>
              <a:t>создает чувство возвышения и в то же время успокаивающий.</a:t>
            </a:r>
            <a:endParaRPr lang="ru-RU" b="1" u="sng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329130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  <p:pic>
        <p:nvPicPr>
          <p:cNvPr id="31746" name="Picture 2" descr="http://preview.nnover.ru/small/0/data/uf2/3379331/4/67/42/4674220_spice_diamo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282" y="1357298"/>
            <a:ext cx="4357718" cy="4357718"/>
          </a:xfrm>
          <a:prstGeom prst="rect">
            <a:avLst/>
          </a:prstGeom>
          <a:noFill/>
        </p:spPr>
      </p:pic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3571868" y="6000768"/>
            <a:ext cx="1928826" cy="64291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Другие виды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223</TotalTime>
  <Words>512</Words>
  <Application>Microsoft Office PowerPoint</Application>
  <PresentationFormat>Экран (4:3)</PresentationFormat>
  <Paragraphs>75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Действуй, ради жизни!</vt:lpstr>
      <vt:lpstr>Содержание:</vt:lpstr>
      <vt:lpstr>Что такое спайс? </vt:lpstr>
      <vt:lpstr>Из чего состоит СПАЙС? </vt:lpstr>
      <vt:lpstr>Внешний вид спайса.</vt:lpstr>
      <vt:lpstr>Виды спайсов. </vt:lpstr>
      <vt:lpstr>Spice Silver </vt:lpstr>
      <vt:lpstr>Spice Gold </vt:lpstr>
      <vt:lpstr>Spice Diamond </vt:lpstr>
      <vt:lpstr>Spice Tropical synergy</vt:lpstr>
      <vt:lpstr>Продажа спайсов:</vt:lpstr>
      <vt:lpstr>Каковы же последствия курения спайсов? </vt:lpstr>
      <vt:lpstr>Каковы же последствия курения спайсов? </vt:lpstr>
      <vt:lpstr>Вред, наносимый женщинам</vt:lpstr>
      <vt:lpstr>Вред, наносимый мужчинам</vt:lpstr>
      <vt:lpstr>Вывод.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Действуй, ради жизни!</dc:title>
  <dc:creator>Оксана</dc:creator>
  <cp:lastModifiedBy>Пользователь Windows</cp:lastModifiedBy>
  <cp:revision>32</cp:revision>
  <dcterms:modified xsi:type="dcterms:W3CDTF">2020-04-17T14:40:49Z</dcterms:modified>
</cp:coreProperties>
</file>