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307" r:id="rId4"/>
    <p:sldId id="258" r:id="rId5"/>
    <p:sldId id="279" r:id="rId6"/>
    <p:sldId id="280" r:id="rId7"/>
    <p:sldId id="281" r:id="rId8"/>
    <p:sldId id="282" r:id="rId9"/>
    <p:sldId id="284" r:id="rId10"/>
    <p:sldId id="272" r:id="rId11"/>
    <p:sldId id="270" r:id="rId12"/>
    <p:sldId id="287" r:id="rId13"/>
    <p:sldId id="273" r:id="rId14"/>
    <p:sldId id="275" r:id="rId15"/>
    <p:sldId id="289" r:id="rId16"/>
    <p:sldId id="290" r:id="rId17"/>
    <p:sldId id="292" r:id="rId18"/>
    <p:sldId id="293" r:id="rId19"/>
    <p:sldId id="295" r:id="rId20"/>
    <p:sldId id="291" r:id="rId21"/>
    <p:sldId id="294" r:id="rId22"/>
    <p:sldId id="296" r:id="rId23"/>
    <p:sldId id="298" r:id="rId24"/>
    <p:sldId id="297" r:id="rId25"/>
    <p:sldId id="277" r:id="rId26"/>
    <p:sldId id="300" r:id="rId28"/>
    <p:sldId id="302" r:id="rId29"/>
    <p:sldId id="301" r:id="rId30"/>
    <p:sldId id="303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FB32AE-9E9A-48C3-BDAE-B51FAC7CAAC0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AFCCCC-598E-4ED4-BD84-6DC0C9A4BE1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85D56-B72F-43E2-88E6-7B3F709C3172}" type="slidenum">
              <a:rPr lang="ru-RU">
                <a:cs typeface="Arial" panose="020B0604020202020204" pitchFamily="34" charset="0"/>
              </a:rPr>
            </a:fld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DA07-79DD-4E25-9057-100E41021AEC}" type="datetimeFigureOut">
              <a:rPr lang="ru-RU"/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474-9F85-4509-82F7-841CA318C6EF}" type="slidenum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6896-0FC0-4EC4-93D8-C378F7A30E1B}" type="datetimeFigureOut">
              <a:rPr lang="ru-RU"/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12F7-4D8C-4EAA-BE6E-3E1A987ECA6B}" type="slidenum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CD75-6992-4891-BAE7-333CA11A2A05}" type="datetimeFigureOut">
              <a:rPr lang="ru-RU"/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94FB-E35B-4424-BDB5-552C096C466C}" type="slidenum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C239-1C84-4FEC-82E6-48617FD0E398}" type="datetimeFigureOut">
              <a:rPr lang="ru-RU"/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D2E1-1A2D-47C8-A993-00BB0BFBADAD}" type="slidenum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9F8D-F342-49DF-A749-F6D083F2C5C4}" type="datetimeFigureOut">
              <a:rPr lang="ru-RU"/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85E2-8366-469B-AA2C-149AAF7542D9}" type="slidenum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574D-71D4-4B7C-81FD-46C3D6127C97}" type="datetimeFigureOut">
              <a:rPr lang="ru-RU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A72C-FCBE-48B9-9598-5B6D1C494BF8}" type="slidenum">
              <a:rPr lang="ru-RU"/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4163-52D3-46DE-9167-87F07F44003E}" type="datetimeFigureOut">
              <a:rPr lang="ru-RU"/>
            </a:fld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774F-DF6C-476A-AC02-DC3E7715018D}" type="slidenum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6A43-BA87-4765-A6CC-E51E45867B41}" type="datetimeFigureOut">
              <a:rPr lang="ru-RU"/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872C-5896-4A07-8221-C27665D6C7B8}" type="slidenum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4E7D-608F-4ECF-AE60-C706154602DE}" type="datetimeFigureOut">
              <a:rPr lang="ru-RU"/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51AC-6262-44EF-93BB-52D6C71408DA}" type="slidenum">
              <a:rPr lang="ru-RU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83B4-3334-4F4A-BE52-30AB94F897EF}" type="datetimeFigureOut">
              <a:rPr lang="ru-RU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7065-D92C-430D-AB32-17E27A088462}" type="slidenum">
              <a:rPr lang="ru-RU"/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ACA5-C135-4313-9E88-8F68F6544C59}" type="datetimeFigureOut">
              <a:rPr lang="ru-RU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B139-7B9F-4C52-9CC6-B977FECFFF53}" type="slidenum">
              <a:rPr lang="ru-RU"/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03F1-5E74-45D8-9BCB-6A232581A15F}" type="datetimeFigureOut">
              <a:rPr lang="ru-RU"/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1F2DA-7940-476C-AE2D-D4EEB5B196F3}" type="slidenum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hyperlink" Target="http://upload.wikimedia.org/wikipedia/commons/4/4a/Bundesarchiv_Bild_101I-216-0445-18,_Russland-Mitte-Nord,_Panzer_IV.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hyperlink" Target="http://www.stalingrad-battle.ru/images/stories/portrets/rog.jpg" TargetMode="Externa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inform-soccer.com/TOTO/VOV/stal_panikaxa.jpg" TargetMode="Externa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hyperlink" Target="http://www.visualrian.ru/thumbnails/00000000578/578931.thw" TargetMode="Externa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hyperlink" Target="http://ru.wikipedia.org/wiki/%D0%A4%D0%B0%D0%B9%D0%BB:Khanpasha_Nuradilov_140-190_for_collag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hyperlink" Target="http://upload.wikimedia.org/wikipedia/commons/a/a2/Flag_of_Nazi_Germany_(1933-1945).svg" TargetMode="External"/><Relationship Id="rId2" Type="http://schemas.openxmlformats.org/officeDocument/2006/relationships/image" Target="../media/image35.png"/><Relationship Id="rId1" Type="http://schemas.openxmlformats.org/officeDocument/2006/relationships/hyperlink" Target="http://upload.wikimedia.org/wikipedia/commons/a/a9/Flag_of_the_Soviet_Union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hyperlink" Target="http://www.stalingrad-battle.ru/images/stories/portrets/zay2.jpg" TargetMode="Externa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hyperlink" Target="http://upload.wikimedia.org/wikipedia/commons/a/a2/Flag_of_Nazi_Germany_(1933-1945).svg" TargetMode="External"/><Relationship Id="rId2" Type="http://schemas.openxmlformats.org/officeDocument/2006/relationships/image" Target="../media/image2.png"/><Relationship Id="rId1" Type="http://schemas.openxmlformats.org/officeDocument/2006/relationships/hyperlink" Target="http://upload.wikimedia.org/wikipedia/commons/a/a9/Flag_of_the_Soviet_Union.svg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hyperlink" Target="http://ru.wikipedia.org/wiki/%D0%A4%D0%B0%D0%B9%D0%BB:Vasilevsky_color.jpg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jpeg"/><Relationship Id="rId3" Type="http://schemas.openxmlformats.org/officeDocument/2006/relationships/hyperlink" Target="http://ru.wikipedia.org/wiki/%D0%A4%D0%B0%D0%B9%D0%BB:AI_Eremenko_01.jpg" TargetMode="External"/><Relationship Id="rId2" Type="http://schemas.openxmlformats.org/officeDocument/2006/relationships/image" Target="../media/image6.jpeg"/><Relationship Id="rId1" Type="http://schemas.openxmlformats.org/officeDocument/2006/relationships/hyperlink" Target="http://ru.wikipedia.org/wiki/%D0%A4%D0%B0%D0%B9%D0%BB:RokossovskyKK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hyperlink" Target="http://ru.wikipedia.org/wiki/%D0%A4%D0%B0%D0%B9%D0%BB:Bundesarchiv_Bild_183-B24575,_Friedrich_Paulus.jpg" TargetMode="External"/><Relationship Id="rId2" Type="http://schemas.openxmlformats.org/officeDocument/2006/relationships/image" Target="../media/image10.jpeg"/><Relationship Id="rId1" Type="http://schemas.openxmlformats.org/officeDocument/2006/relationships/hyperlink" Target="http://ru.wikipedia.org/wiki/%D0%A4%D0%B0%D0%B9%D0%BB:Bundesarchiv_Bild_183-H01758,_Erich_v._Manstei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315200" cy="2664296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/>
              <a:t>Сталинградская </a:t>
            </a:r>
            <a:r>
              <a:rPr lang="ru-RU" sz="5300" b="1" dirty="0" smtClean="0"/>
              <a:t>битва</a:t>
            </a:r>
            <a:br>
              <a:rPr lang="ru-RU" b="1" dirty="0" smtClean="0"/>
            </a:br>
            <a:r>
              <a:rPr lang="ru-RU" sz="4000" b="1" dirty="0" smtClean="0"/>
              <a:t>июль1942г. - февраль1943г.</a:t>
            </a:r>
            <a:endParaRPr lang="ru-RU" sz="40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315200" cy="3745508"/>
          </a:xfrm>
        </p:spPr>
        <p:txBody>
          <a:bodyPr rtlCol="0">
            <a:normAutofit/>
          </a:bodyPr>
          <a:lstStyle/>
          <a:p>
            <a:pPr marL="4572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4000" dirty="0"/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40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11541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Сталинградская битва</a:t>
            </a:r>
            <a:br>
              <a:rPr lang="ru-RU" sz="3200" b="1" dirty="0"/>
            </a:br>
            <a:r>
              <a:rPr lang="ru-RU" sz="3200" dirty="0"/>
              <a:t> </a:t>
            </a:r>
            <a:r>
              <a:rPr lang="ru-RU" sz="3200" dirty="0" smtClean="0"/>
              <a:t>(17</a:t>
            </a:r>
            <a:r>
              <a:rPr lang="ru-RU" sz="2800" dirty="0" smtClean="0"/>
              <a:t>июля</a:t>
            </a:r>
            <a:r>
              <a:rPr lang="ru-RU" sz="3200" dirty="0" smtClean="0"/>
              <a:t>1942 – 2 </a:t>
            </a:r>
            <a:r>
              <a:rPr lang="ru-RU" sz="2800" dirty="0" smtClean="0"/>
              <a:t>февраля</a:t>
            </a:r>
            <a:r>
              <a:rPr lang="ru-RU" sz="3200" dirty="0" smtClean="0"/>
              <a:t>1943г.г</a:t>
            </a:r>
            <a:r>
              <a:rPr lang="ru-RU" sz="3200" dirty="0"/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1628775"/>
            <a:ext cx="4371975" cy="5113338"/>
          </a:xfrm>
        </p:spPr>
        <p:txBody>
          <a:bodyPr rtlCol="0">
            <a:normAutofit lnSpcReduction="10000"/>
          </a:bodyPr>
          <a:lstStyle/>
          <a:p>
            <a:pPr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/>
              <a:t> </a:t>
            </a:r>
            <a:r>
              <a:rPr lang="ru-RU" sz="2400" dirty="0"/>
              <a:t>28 июня началось наступление группы армий «Юг». Около 90 фашистских дивизий обрушились на позиции советских войск. Наши войска в середине июля 1942 года были вынуждены отойти к Воронежу, оставили Донбасс и заняли оборону в большой излучине Дона. </a:t>
            </a:r>
            <a:r>
              <a:rPr lang="ru-RU" sz="2400" b="1" dirty="0"/>
              <a:t>Создалась непосредственная угроза Сталинграду и Северному Кавказу. </a:t>
            </a:r>
            <a:endParaRPr lang="ru-RU" sz="2400" b="1" dirty="0"/>
          </a:p>
        </p:txBody>
      </p:sp>
      <p:pic>
        <p:nvPicPr>
          <p:cNvPr id="9" name="Picture 6" descr="Файл:Bundesarchiv Bild 101I-216-0445-18, Russland-Mitte-Nord, Panzer IV..jpg">
            <a:hlinkClick r:id="rId1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1538" y="2565400"/>
            <a:ext cx="4138612" cy="3173413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оотношение сил к 22 июля 1942 г.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700809"/>
          <a:ext cx="8280920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и средства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Немецкие  войска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 сил</a:t>
                      </a:r>
                      <a:endParaRPr lang="ru-RU" dirty="0"/>
                    </a:p>
                  </a:txBody>
                  <a:tcPr/>
                </a:tc>
              </a:tr>
              <a:tr h="591867"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1.4</a:t>
                      </a:r>
                      <a:endParaRPr lang="ru-RU" dirty="0"/>
                    </a:p>
                  </a:txBody>
                  <a:tcPr/>
                </a:tc>
              </a:tr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 и минометы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</a:t>
                      </a:r>
                      <a:endParaRPr lang="ru-RU" dirty="0"/>
                    </a:p>
                  </a:txBody>
                  <a:tcPr/>
                </a:tc>
              </a:tr>
              <a:tr h="591867">
                <a:tc>
                  <a:txBody>
                    <a:bodyPr/>
                    <a:lstStyle/>
                    <a:p>
                      <a:r>
                        <a:rPr lang="ru-RU" dirty="0" smtClean="0"/>
                        <a:t>Танки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2</a:t>
                      </a:r>
                      <a:endParaRPr lang="ru-RU" dirty="0"/>
                    </a:p>
                  </a:txBody>
                  <a:tcPr/>
                </a:tc>
              </a:tr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Самолеты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3.5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700808"/>
          <a:ext cx="8280920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и средства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Советские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Немецкие  войска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 сил</a:t>
                      </a:r>
                      <a:endParaRPr lang="ru-RU" dirty="0"/>
                    </a:p>
                  </a:txBody>
                  <a:tcPr/>
                </a:tc>
              </a:tr>
              <a:tr h="591867"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1.4</a:t>
                      </a:r>
                      <a:endParaRPr lang="ru-RU" dirty="0"/>
                    </a:p>
                  </a:txBody>
                  <a:tcPr/>
                </a:tc>
              </a:tr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 и минометы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baseline="0" dirty="0" smtClean="0"/>
                        <a:t>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</a:t>
                      </a:r>
                      <a:endParaRPr lang="ru-RU" dirty="0"/>
                    </a:p>
                  </a:txBody>
                  <a:tcPr/>
                </a:tc>
              </a:tr>
              <a:tr h="591867">
                <a:tc>
                  <a:txBody>
                    <a:bodyPr/>
                    <a:lstStyle/>
                    <a:p>
                      <a:r>
                        <a:rPr lang="ru-RU" dirty="0" smtClean="0"/>
                        <a:t>Танки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1.5</a:t>
                      </a:r>
                      <a:endParaRPr lang="ru-RU" dirty="0"/>
                    </a:p>
                  </a:txBody>
                  <a:tcPr/>
                </a:tc>
              </a:tr>
              <a:tr h="1021579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Самолеты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260648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Соотношение сил </a:t>
            </a:r>
            <a:r>
              <a:rPr lang="ru-RU" sz="2800" b="1" dirty="0" smtClean="0">
                <a:solidFill>
                  <a:schemeClr val="tx2"/>
                </a:solidFill>
              </a:rPr>
              <a:t>к началу битвы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315200" cy="100783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Хронология Сталинградской битвы</a:t>
            </a:r>
            <a:endParaRPr lang="ru-RU" sz="3600" b="1" dirty="0"/>
          </a:p>
        </p:txBody>
      </p:sp>
      <p:pic>
        <p:nvPicPr>
          <p:cNvPr id="29698" name="Объект 3" descr="C:\Documents and Settings\Admin\My Documents\Downloads\265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468313" y="1341438"/>
            <a:ext cx="8351837" cy="525621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315200" cy="8651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Сталинградская битва</a:t>
            </a:r>
            <a:br>
              <a:rPr lang="ru-RU" b="1" dirty="0" smtClean="0"/>
            </a:br>
            <a:r>
              <a:rPr lang="ru-RU" sz="2800" b="1" dirty="0" smtClean="0"/>
              <a:t>17июля-18 ноября 1942г. </a:t>
            </a:r>
            <a:br>
              <a:rPr lang="ru-RU" sz="2800" b="1" dirty="0" smtClean="0"/>
            </a:br>
            <a:r>
              <a:rPr lang="ru-RU" sz="2800" b="1" dirty="0" smtClean="0"/>
              <a:t>оборонительный этап</a:t>
            </a:r>
            <a:endParaRPr lang="ru-RU" sz="2800" b="1" dirty="0"/>
          </a:p>
        </p:txBody>
      </p:sp>
      <p:sp>
        <p:nvSpPr>
          <p:cNvPr id="31746" name="Объект 4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184576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12 </a:t>
            </a:r>
            <a:r>
              <a:rPr lang="ru-RU" sz="1800" dirty="0" smtClean="0">
                <a:solidFill>
                  <a:srgbClr val="FF0000"/>
                </a:solidFill>
              </a:rPr>
              <a:t>июля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1942года</a:t>
            </a:r>
            <a:br>
              <a:rPr lang="ru-RU" sz="1800" dirty="0"/>
            </a:br>
            <a:r>
              <a:rPr lang="ru-RU" sz="1800" dirty="0"/>
              <a:t>Директивой Ставки Верховного Главнокомандования образован Сталинградский фронт в составе резервных 62, 63 и 64-й армий и обескровленных в боях соединений Юго-Западного фронта 21-й и 8-й воздушных армий. Командующим фронтом назначен маршал С. К. Тимошенко. Главная задача фронта — остановить фашистов, не допустить прорыва врага к Волге.</a:t>
            </a:r>
            <a:endParaRPr lang="ru-RU" sz="1800" dirty="0"/>
          </a:p>
          <a:p>
            <a:r>
              <a:rPr lang="ru-RU" sz="1800" dirty="0">
                <a:solidFill>
                  <a:srgbClr val="FF0000"/>
                </a:solidFill>
              </a:rPr>
              <a:t>15 июля 1942 года </a:t>
            </a:r>
            <a:r>
              <a:rPr lang="ru-RU" sz="1800" dirty="0"/>
              <a:t>после появления передовых частей немецко-фашистских войск на территории области в районе города Серафимович Сталинградская область была объявлена на военном положении. 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17 июля 1942г.</a:t>
            </a:r>
            <a:r>
              <a:rPr lang="ru-RU" sz="1800" dirty="0" smtClean="0"/>
              <a:t> части 62-й армии вошли в соприкосновение в излучине Дона с передовыми частями немецких войск под командованием генерала Паулюса.</a:t>
            </a:r>
            <a:br>
              <a:rPr lang="ru-RU" sz="1800" dirty="0"/>
            </a:br>
            <a:r>
              <a:rPr lang="ru-RU" sz="1800" dirty="0"/>
              <a:t>В эти июльские дни были предприняты чрезвычайные меры по обеспечению доставки грузов, необходимых для Красной Армии. </a:t>
            </a:r>
            <a:endParaRPr lang="ru-RU" sz="1800" dirty="0" smtClean="0"/>
          </a:p>
          <a:p>
            <a:r>
              <a:rPr lang="ru-RU" sz="1800" dirty="0"/>
              <a:t>Основные усилия Сталинградского фронта были сосредоточены в большой излучине Дона, где заняли оборону 62-я и 64-я армии, перед которыми стояла задача не допустить форсирования противником реки и прорыва его кратчайшим путем к Сталинграду.</a:t>
            </a:r>
            <a:endParaRPr lang="ru-RU" sz="1800" dirty="0"/>
          </a:p>
          <a:p>
            <a:endParaRPr lang="ru-RU" sz="1800" dirty="0"/>
          </a:p>
          <a:p>
            <a:endParaRPr lang="ru-RU" sz="1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0648"/>
            <a:ext cx="4211958" cy="6597352"/>
          </a:xfrm>
        </p:spPr>
        <p:txBody>
          <a:bodyPr/>
          <a:lstStyle/>
          <a:p>
            <a:r>
              <a:rPr lang="ru-RU" dirty="0" smtClean="0"/>
              <a:t>Город готовился к обороне: строились оборонительные сооружения, было построено 4 оборонительных рубежа, общая протяжённость составляла 3860 км. Были вырыты противотанковые рвы, промышленность города выпускала до 80 видов военной продукции. Тракторный завод – танки, металлургический завод «Красный Октябрь»- миномёты. </a:t>
            </a:r>
            <a:endParaRPr lang="ru-RU" dirty="0" smtClean="0"/>
          </a:p>
          <a:p>
            <a:r>
              <a:rPr lang="ru-RU" dirty="0" smtClean="0"/>
              <a:t>В ходе тяжёлых боёв советские войска, проявив стойкость и героизм, сорвали замысел врага овладеть Сталинградом с ходу. С 17 июля по 17 августа 1942г. Немцам удалось продвинуться не более чем на 60-80км.</a:t>
            </a:r>
            <a:endParaRPr lang="ru-RU" dirty="0"/>
          </a:p>
        </p:txBody>
      </p:sp>
      <p:pic>
        <p:nvPicPr>
          <p:cNvPr id="4" name="Рисунок 5" descr="1216314861_142_big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24744" y="116632"/>
            <a:ext cx="4797797" cy="32936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941_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4" y="3552180"/>
            <a:ext cx="4902666" cy="330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7315200" cy="936104"/>
          </a:xfrm>
        </p:spPr>
        <p:txBody>
          <a:bodyPr/>
          <a:lstStyle/>
          <a:p>
            <a:pPr algn="ctr"/>
            <a:r>
              <a:rPr lang="ru-RU" sz="2000" u="sng" dirty="0"/>
              <a:t>Сталинградская битва явила примеры массового героизма, в которых ярко проявились лучшие качества воинов-патриотов — от солдата до </a:t>
            </a:r>
            <a:r>
              <a:rPr lang="ru-RU" sz="2000" u="sng" dirty="0" smtClean="0"/>
              <a:t>маршала.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40"/>
            <a:ext cx="7315200" cy="6336703"/>
          </a:xfrm>
        </p:spPr>
        <p:txBody>
          <a:bodyPr/>
          <a:lstStyle/>
          <a:p>
            <a:pPr algn="ctr" eaLnBrk="0" hangingPunct="0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b="1" dirty="0" smtClean="0">
                <a:solidFill>
                  <a:schemeClr val="tx2"/>
                </a:solidFill>
              </a:rPr>
              <a:t>   28 </a:t>
            </a:r>
            <a:r>
              <a:rPr lang="ru-RU" b="1" dirty="0">
                <a:solidFill>
                  <a:schemeClr val="tx2"/>
                </a:solidFill>
              </a:rPr>
              <a:t>июля 1942 года Народный комиссар обороны СССР издал приказ № 227, вошедший в историю под </a:t>
            </a:r>
            <a:r>
              <a:rPr lang="ru-RU" b="1" dirty="0" smtClean="0">
                <a:solidFill>
                  <a:schemeClr val="tx2"/>
                </a:solidFill>
              </a:rPr>
              <a:t>названием </a:t>
            </a:r>
            <a:r>
              <a:rPr lang="ru-RU" b="1" dirty="0">
                <a:solidFill>
                  <a:schemeClr val="tx2"/>
                </a:solidFill>
              </a:rPr>
              <a:t>«Ни шагу назад!»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/>
              <a:t>Медленно, но враг приближался к городу. 23 августа силы </a:t>
            </a:r>
            <a:r>
              <a:rPr lang="ru-RU" sz="1600" b="1" dirty="0"/>
              <a:t>14-го танкового корпуса армии Паулюса вышли к Волге севернее Сталинграда</a:t>
            </a:r>
            <a:r>
              <a:rPr lang="ru-RU" sz="1600" b="1" dirty="0" smtClean="0"/>
              <a:t>. 12 сентября, </a:t>
            </a:r>
            <a:r>
              <a:rPr lang="ru-RU" sz="1600" b="1" dirty="0"/>
              <a:t>когда противник вплотную подошел к городу также с запада и юго-запада, дальнейшая оборона Сталинграда была возложена на 62-ю армию генерал-лейтенанта </a:t>
            </a:r>
            <a:r>
              <a:rPr lang="ru-RU" sz="1600" b="1" dirty="0" err="1"/>
              <a:t>В.И.Чуйкова</a:t>
            </a:r>
            <a:r>
              <a:rPr lang="ru-RU" sz="1600" b="1" dirty="0"/>
              <a:t> и 64-ю армию генерал-майора </a:t>
            </a:r>
            <a:r>
              <a:rPr lang="ru-RU" sz="1600" b="1" dirty="0" err="1" smtClean="0"/>
              <a:t>М.С.Шумилова</a:t>
            </a:r>
            <a:r>
              <a:rPr lang="ru-RU" sz="1600" b="1" dirty="0" smtClean="0"/>
              <a:t>. 13 сентября сражение охватило территорию Сталинграда. Начались бои на улицах города.</a:t>
            </a:r>
            <a:endParaRPr lang="ru-RU" sz="1600" b="1" dirty="0" smtClean="0"/>
          </a:p>
          <a:p>
            <a:pPr algn="ctr"/>
            <a:endParaRPr lang="ru-RU" sz="16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666" y="4149080"/>
            <a:ext cx="52920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Виктор Андреевич </a:t>
            </a:r>
            <a:r>
              <a:rPr lang="ru-RU" sz="2000" b="1" dirty="0" err="1">
                <a:solidFill>
                  <a:schemeClr val="tx2"/>
                </a:solidFill>
              </a:rPr>
              <a:t>Рогальский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dirty="0"/>
              <a:t>младший сержант. 10 августа 1942 в группе штурмовиков прикрывал переправу через Дон. От прямого попадания зенитного снаряда его самолет загорелся, но охваченный огнем самолет продолжал штурмовать цель. Виктор </a:t>
            </a:r>
            <a:r>
              <a:rPr lang="ru-RU" dirty="0" err="1"/>
              <a:t>Рогальский</a:t>
            </a:r>
            <a:r>
              <a:rPr lang="ru-RU" dirty="0"/>
              <a:t> направил объятую пламенем машину на скопление бронетехники противника, уничтожив до десятка танков.</a:t>
            </a:r>
            <a:endParaRPr lang="ru-RU" dirty="0"/>
          </a:p>
        </p:txBody>
      </p:sp>
      <p:pic>
        <p:nvPicPr>
          <p:cNvPr id="5" name="Picture 13" descr="http://www.stalingrad-battle.ru/images/stories/portrets/prog.jpg">
            <a:hlinkClick r:id="rId1" tooltip="Рогальский Виктор Андреевич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632" y="4149080"/>
            <a:ext cx="2081031" cy="2448272"/>
          </a:xfrm>
          <a:prstGeom prst="rect">
            <a:avLst/>
          </a:prstGeom>
          <a:noFill/>
        </p:spPr>
      </p:pic>
      <p:pic>
        <p:nvPicPr>
          <p:cNvPr id="6" name="Picture 2" descr="E:\Мои документы\Мои рисунки\Рогаль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64764"/>
            <a:ext cx="2689853" cy="17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05"/>
            <a:ext cx="6084168" cy="237626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Матвей </a:t>
            </a:r>
            <a:r>
              <a:rPr lang="ru-RU" sz="1800" b="1" dirty="0" err="1" smtClean="0">
                <a:solidFill>
                  <a:schemeClr val="tx2"/>
                </a:solidFill>
              </a:rPr>
              <a:t>Мефодьевич</a:t>
            </a:r>
            <a:r>
              <a:rPr lang="ru-RU" sz="1800" b="1" dirty="0" smtClean="0">
                <a:solidFill>
                  <a:schemeClr val="tx2"/>
                </a:solidFill>
              </a:rPr>
              <a:t> Путилов</a:t>
            </a:r>
            <a:r>
              <a:rPr lang="ru-RU" sz="1800" dirty="0" smtClean="0">
                <a:solidFill>
                  <a:schemeClr val="tx2"/>
                </a:solidFill>
              </a:rPr>
              <a:t>, </a:t>
            </a:r>
            <a:r>
              <a:rPr lang="ru-RU" sz="1800" dirty="0" smtClean="0"/>
              <a:t>рядовой связист 308-й стрелковой дивизии. 25 октября 1942 года на нижнем поселке завода «Баррикады» Матвей получил приказ ликвидировать разрыв линии связи. Во время поиска места обрыва связист получил ранение в плечо осколком мины. Уже у самой цели вражеская мина раздробила вторую руку бойца. Теряя сознание, Матвей Путилов сжал концы провода зубами, тем самым восстановив связь. Этот подвиг был совершен в районе школы №4 по улице Прибалтийской. Матвей Путилов был посмертно награжден орденом Отечественной войны.</a:t>
            </a:r>
            <a:endParaRPr lang="ru-RU" sz="1800" dirty="0" smtClean="0"/>
          </a:p>
          <a:p>
            <a:r>
              <a:rPr lang="ru-RU" sz="1800" b="1" dirty="0">
                <a:solidFill>
                  <a:schemeClr val="tx2"/>
                </a:solidFill>
              </a:rPr>
              <a:t>Михаил  </a:t>
            </a:r>
            <a:r>
              <a:rPr lang="ru-RU" sz="1800" b="1" dirty="0" err="1">
                <a:solidFill>
                  <a:schemeClr val="tx2"/>
                </a:solidFill>
              </a:rPr>
              <a:t>Паникаха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dirty="0"/>
              <a:t>рядовой Тихоокеанского флота. 2 ноября 1942 года районе поселка завода «Красный Октябрь» позиции дивизии были атакованы фашистскими танками. Михаил </a:t>
            </a:r>
            <a:r>
              <a:rPr lang="ru-RU" sz="1800" dirty="0" err="1"/>
              <a:t>Паникаха</a:t>
            </a:r>
            <a:r>
              <a:rPr lang="ru-RU" sz="1800" dirty="0"/>
              <a:t> с двумя бутылками с зажигательной смеси ползком приблизился к атакующим танкам, но пулей одна бутылка была разбита, пламя охватило красноармейца. Объятый пламенем Михаил </a:t>
            </a:r>
            <a:r>
              <a:rPr lang="ru-RU" sz="1800" dirty="0" err="1"/>
              <a:t>Паникаха</a:t>
            </a:r>
            <a:r>
              <a:rPr lang="ru-RU" sz="1800" dirty="0"/>
              <a:t> с оставшейся бутылкой бросился на головной танк противника и лег сверху машинного отделения. Танк сгорел вместе с экипажем, а остальные машины отступили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4" descr="Картинка 2 из 137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748" y="116633"/>
            <a:ext cx="2017251" cy="2664296"/>
          </a:xfrm>
          <a:prstGeom prst="rect">
            <a:avLst/>
          </a:prstGeom>
          <a:noFill/>
        </p:spPr>
      </p:pic>
      <p:pic>
        <p:nvPicPr>
          <p:cNvPr id="5" name="Picture 2" descr="E:\Мои документы\Мои рисунки\М. Пути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2132856"/>
            <a:ext cx="2915816" cy="19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артинка 1 из 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1833737" cy="2376264"/>
          </a:xfrm>
          <a:prstGeom prst="rect">
            <a:avLst/>
          </a:prstGeom>
          <a:noFill/>
        </p:spPr>
      </p:pic>
      <p:pic>
        <p:nvPicPr>
          <p:cNvPr id="8" name="Picture 2" descr="E:\Мои документы\Мои рисунки\Паниках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0359" y="5290042"/>
            <a:ext cx="2395091" cy="15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397" y="29701"/>
            <a:ext cx="4608512" cy="3109601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Пулеметчик </a:t>
            </a:r>
            <a:r>
              <a:rPr lang="ru-RU" b="1" dirty="0" err="1">
                <a:solidFill>
                  <a:schemeClr val="tx2"/>
                </a:solidFill>
              </a:rPr>
              <a:t>Ханпаша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Нурадилов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1800" dirty="0"/>
              <a:t>во время боёв в районе Серафимовича в сентябре 1942 командовал пулемётным взводом. В бою 12 сентября 1942 года он был тяжело ранен, но продолжал бой, уничтожив 250 фашистов и 2 пулемёта. В этом бою </a:t>
            </a:r>
            <a:r>
              <a:rPr lang="ru-RU" sz="1800" dirty="0" err="1"/>
              <a:t>Нурадилов</a:t>
            </a:r>
            <a:r>
              <a:rPr lang="ru-RU" sz="1800" dirty="0"/>
              <a:t> погиб. Посмертно ему было присвоено звание Героя Советского Союза.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15" descr="Khanpasha Nuradilov 140-190 for collage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846"/>
            <a:ext cx="1832992" cy="2483705"/>
          </a:xfrm>
          <a:prstGeom prst="rect">
            <a:avLst/>
          </a:prstGeom>
          <a:noFill/>
        </p:spPr>
      </p:pic>
      <p:pic>
        <p:nvPicPr>
          <p:cNvPr id="5" name="Picture 2" descr="E:\Мои документы\Мои рисунки\Нуради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246" y="1772816"/>
            <a:ext cx="3180754" cy="212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38858"/>
            <a:ext cx="4211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Дом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сержанта Павлова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– дом солдатской Славы. Сейчас это жилое здание. 58 дней и ночей 25 бойцов 42 полка держали оборону здания, превратив его в неприступную крепость на Волге и не дали фашистам выйти к Волге на этом участке.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картин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279" y="3645024"/>
            <a:ext cx="16447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438" y="3947983"/>
            <a:ext cx="3171561" cy="2897922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884368" y="5108812"/>
            <a:ext cx="720725" cy="576263"/>
          </a:xfrm>
          <a:prstGeom prst="ellipse">
            <a:avLst/>
          </a:prstGeom>
          <a:solidFill>
            <a:srgbClr val="FFFFFF">
              <a:alpha val="0"/>
            </a:srgbClr>
          </a:solidFill>
          <a:ln w="9360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5200" cy="1154112"/>
          </a:xfrm>
        </p:spPr>
        <p:txBody>
          <a:bodyPr/>
          <a:lstStyle/>
          <a:p>
            <a:r>
              <a:rPr lang="ru-RU" dirty="0"/>
              <a:t>Битва за Мамаев курган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4644008" cy="5616624"/>
          </a:xfrm>
        </p:spPr>
        <p:txBody>
          <a:bodyPr/>
          <a:lstStyle/>
          <a:p>
            <a:pPr indent="-339725" algn="ctr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1800" dirty="0"/>
              <a:t> </a:t>
            </a:r>
            <a:r>
              <a:rPr lang="ru-RU" sz="1800" b="1" dirty="0"/>
              <a:t>Сто сорок дней и ночей не утихала ожесточенная битва на Мамаевом кургане.</a:t>
            </a:r>
            <a:endParaRPr lang="ru-RU" sz="1800" b="1" dirty="0"/>
          </a:p>
          <a:p>
            <a:pPr indent="-339725" algn="ctr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1800" b="1" dirty="0"/>
              <a:t>       В сводках </a:t>
            </a:r>
            <a:r>
              <a:rPr lang="ru-RU" sz="1800" b="1" dirty="0" err="1"/>
              <a:t>Совинформбюро</a:t>
            </a:r>
            <a:r>
              <a:rPr lang="ru-RU" sz="1800" b="1" dirty="0"/>
              <a:t> курган назывался высотой «102,0». С ее вершины открывается панорама города, большой участок Волги, заволжские леса, где в то время находились тылы советских войск. </a:t>
            </a:r>
            <a:endParaRPr lang="ru-RU" sz="1800" b="1" dirty="0"/>
          </a:p>
          <a:p>
            <a:pPr marL="45720" indent="0" algn="ctr" eaLnBrk="1" hangingPunct="1">
              <a:buClr>
                <a:schemeClr val="tx1"/>
              </a:buClr>
              <a:buNone/>
              <a:defRPr/>
            </a:pPr>
            <a:r>
              <a:rPr lang="ru-RU" sz="1800" b="1" dirty="0" smtClean="0"/>
              <a:t>         </a:t>
            </a:r>
            <a:r>
              <a:rPr lang="ru-RU" sz="1800" b="1" dirty="0"/>
              <a:t>Бои за курган начались 14 сентября 1942 года. Сражение на Мамаевом Кургане имела важное стратегическое значение: с его вершины хорошо просматривалась и простреливалась прилегающая территория, переправы через Волгу</a:t>
            </a:r>
            <a:r>
              <a:rPr lang="ru-RU" sz="1800" b="1" dirty="0" smtClean="0"/>
              <a:t>.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marL="45720" indent="0" algn="ctr" eaLnBrk="1" hangingPunct="1">
              <a:buClr>
                <a:schemeClr val="tx1"/>
              </a:buClr>
              <a:buNone/>
              <a:defRPr/>
            </a:pPr>
            <a:r>
              <a:rPr lang="ru-RU" sz="1800" b="1" dirty="0" smtClean="0"/>
              <a:t>Гитлеровцы </a:t>
            </a:r>
            <a:r>
              <a:rPr lang="ru-RU" sz="1800" b="1" dirty="0"/>
              <a:t>по 10-12 раз в день штурмовали его, но, теряя людей и технику, так и не смогли захватить всю территорию кургана. </a:t>
            </a:r>
            <a:endParaRPr lang="ru-RU" sz="1800" b="1" dirty="0"/>
          </a:p>
          <a:p>
            <a:pPr eaLnBrk="1" hangingPunct="1">
              <a:defRPr/>
            </a:pPr>
            <a:endParaRPr lang="ru-RU" sz="1800" dirty="0"/>
          </a:p>
          <a:p>
            <a:pPr indent="-339725">
              <a:spcBef>
                <a:spcPts val="600"/>
              </a:spcBef>
              <a:buClr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1800" dirty="0"/>
          </a:p>
          <a:p>
            <a:pPr indent="-339725">
              <a:spcBef>
                <a:spcPts val="600"/>
              </a:spcBef>
              <a:buClr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sz="1800" dirty="0"/>
          </a:p>
          <a:p>
            <a:pPr indent="-339725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indent="-339725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indent="-339725" eaLnBrk="1" hangingPunct="1">
              <a:lnSpc>
                <a:spcPct val="90000"/>
              </a:lnSpc>
              <a:spcBef>
                <a:spcPts val="200"/>
              </a:spcBef>
              <a:buClrTx/>
              <a:buFontTx/>
              <a:buNone/>
              <a:tabLst>
                <a:tab pos="34290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900" dirty="0"/>
              <a:t> </a:t>
            </a:r>
            <a:endParaRPr lang="ru-RU" dirty="0"/>
          </a:p>
        </p:txBody>
      </p:sp>
      <p:pic>
        <p:nvPicPr>
          <p:cNvPr id="4" name="Picture 4" descr="ma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90" y="692696"/>
            <a:ext cx="4463810" cy="28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520" y="3578518"/>
            <a:ext cx="3589150" cy="3279482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315200" cy="1154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9"/>
            <a:ext cx="7315200" cy="3888431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15 октября противнику </a:t>
            </a:r>
            <a:r>
              <a:rPr lang="ru-RU" dirty="0"/>
              <a:t>на узком участке удалось прорваться к Волге в районе, Сталинградского </a:t>
            </a:r>
            <a:r>
              <a:rPr lang="ru-RU" dirty="0" smtClean="0"/>
              <a:t>тракторного </a:t>
            </a:r>
            <a:r>
              <a:rPr lang="ru-RU" dirty="0"/>
              <a:t>завода. 11 ноября он предпринял еще одну попытку овладеть городом и приблизился к Волге южнее завода «Баррикады». Но это был последний успех немецких войск</a:t>
            </a:r>
            <a:r>
              <a:rPr lang="ru-RU" dirty="0" smtClean="0"/>
              <a:t>.</a:t>
            </a:r>
            <a:endParaRPr lang="ru-RU" dirty="0" smtClean="0"/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Можно говорить о просчетах и роковых ошибках Гитлера, критиковать действия его генералов, но нельзя не видеть, что в решающие моменты Сталинград устоял благодаря стойкости и самопожертвованию советских воинов.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Picture 10" descr="рарарар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4544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83626"/>
            <a:ext cx="3565649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3"/>
            <a:ext cx="7315200" cy="903637"/>
          </a:xfrm>
        </p:spPr>
        <p:txBody>
          <a:bodyPr/>
          <a:lstStyle/>
          <a:p>
            <a:pPr algn="ctr"/>
            <a:r>
              <a:rPr lang="ru-RU" sz="3200" dirty="0" smtClean="0"/>
              <a:t>«Великая Отечественная война»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ru-RU" sz="1600" dirty="0"/>
              <a:t>1. Начало Великой Отечественной войны. Оборона  Брестской крепости.             </a:t>
            </a:r>
            <a:r>
              <a:rPr lang="ru-RU" sz="1600" dirty="0" smtClean="0"/>
              <a:t> 2ч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2. Сражение за Киев. Смоленское сражение. Срыв блицкрига.                               </a:t>
            </a:r>
            <a:r>
              <a:rPr lang="ru-RU" sz="1600" dirty="0" smtClean="0"/>
              <a:t> 1ч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3. Битва за Москву.                                                                                                       </a:t>
            </a:r>
            <a:r>
              <a:rPr lang="ru-RU" sz="1600" dirty="0" smtClean="0"/>
              <a:t>2ч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4. Блокада Ленинграда.                                                                                               </a:t>
            </a:r>
            <a:r>
              <a:rPr lang="ru-RU" sz="1600" dirty="0" smtClean="0"/>
              <a:t> 3ч.</a:t>
            </a:r>
            <a:endParaRPr lang="ru-RU" sz="1600" dirty="0"/>
          </a:p>
          <a:p>
            <a:r>
              <a:rPr lang="ru-RU" sz="1600" dirty="0"/>
              <a:t>5. Сталинградская битва.                                                                                             </a:t>
            </a:r>
            <a:r>
              <a:rPr lang="ru-RU" sz="1600" dirty="0" smtClean="0"/>
              <a:t>3ч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6. Курская битва.                                                                                                           </a:t>
            </a:r>
            <a:r>
              <a:rPr lang="ru-RU" sz="1600" dirty="0" smtClean="0"/>
              <a:t>2ч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7. Битва за Днепр.                                                                                                         </a:t>
            </a:r>
            <a:r>
              <a:rPr lang="ru-RU" sz="1600" dirty="0" smtClean="0"/>
              <a:t>1ч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8.Десять сталинских ударов.                                                                                       </a:t>
            </a:r>
            <a:r>
              <a:rPr lang="ru-RU" sz="1600" dirty="0" smtClean="0"/>
              <a:t> 1ч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9.Берлинская операция.                                                                                               </a:t>
            </a:r>
            <a:r>
              <a:rPr lang="ru-RU" sz="1600" dirty="0" smtClean="0"/>
              <a:t>1ч</a:t>
            </a:r>
            <a:r>
              <a:rPr lang="ru-RU" sz="1600" dirty="0"/>
              <a:t>.</a:t>
            </a:r>
            <a:endParaRPr lang="ru-RU" sz="1600" dirty="0"/>
          </a:p>
          <a:p>
            <a:r>
              <a:rPr lang="ru-RU" sz="1600" dirty="0"/>
              <a:t>Для углубленного, всестороннего, детального изучения </a:t>
            </a:r>
            <a:r>
              <a:rPr lang="ru-RU" sz="1600" dirty="0" smtClean="0"/>
              <a:t>темы "</a:t>
            </a:r>
            <a:r>
              <a:rPr lang="ru-RU" sz="1600" dirty="0"/>
              <a:t>Сталинградская битва" отводим на неё три часа </a:t>
            </a:r>
            <a:r>
              <a:rPr lang="ru-RU" sz="1600" dirty="0" err="1"/>
              <a:t>элективнрго</a:t>
            </a:r>
            <a:r>
              <a:rPr lang="ru-RU" sz="1600" dirty="0"/>
              <a:t> курса. На первом занятии (1 ч.) </a:t>
            </a:r>
            <a:r>
              <a:rPr lang="ru-RU" sz="1600" dirty="0" smtClean="0"/>
              <a:t>рассматриваем </a:t>
            </a:r>
            <a:r>
              <a:rPr lang="ru-RU" sz="1600" dirty="0"/>
              <a:t>ситуацию складывающуюся под Сталинградом </a:t>
            </a:r>
            <a:r>
              <a:rPr lang="ru-RU" sz="1600" dirty="0" smtClean="0"/>
              <a:t>летом </a:t>
            </a:r>
            <a:r>
              <a:rPr lang="ru-RU" sz="1600" dirty="0"/>
              <a:t>1942 г., анализируем планы и силы сторон, рассматриваем ход оборонительного </a:t>
            </a:r>
            <a:r>
              <a:rPr lang="ru-RU" sz="1600" dirty="0" smtClean="0"/>
              <a:t>сражения</a:t>
            </a:r>
            <a:r>
              <a:rPr lang="ru-RU" sz="1600" dirty="0"/>
              <a:t>, действия 62-й и 64-й армий Чуйкова и Шумилова.</a:t>
            </a:r>
            <a:endParaRPr lang="ru-RU" sz="1600" dirty="0"/>
          </a:p>
          <a:p>
            <a:r>
              <a:rPr lang="ru-RU" sz="1600" dirty="0"/>
              <a:t>На втором занятии (1 ч.)  работаем с документами</a:t>
            </a:r>
            <a:r>
              <a:rPr lang="ru-RU" sz="1600" dirty="0" smtClean="0"/>
              <a:t>, знакомимся </a:t>
            </a:r>
            <a:r>
              <a:rPr lang="ru-RU" sz="1600" dirty="0"/>
              <a:t>с биографиями командиров и героев (например: Н.Ф. Ватутин, К.К. </a:t>
            </a:r>
            <a:r>
              <a:rPr lang="ru-RU" sz="1600" dirty="0" smtClean="0"/>
              <a:t>Рокоссовский</a:t>
            </a:r>
            <a:r>
              <a:rPr lang="ru-RU" sz="1600" dirty="0"/>
              <a:t>, </a:t>
            </a:r>
            <a:r>
              <a:rPr lang="ru-RU" sz="1600" dirty="0" err="1"/>
              <a:t>А.И.Ерёменко</a:t>
            </a:r>
            <a:r>
              <a:rPr lang="ru-RU" sz="1600" dirty="0"/>
              <a:t> и др</a:t>
            </a:r>
            <a:r>
              <a:rPr lang="ru-RU" sz="1600" dirty="0" smtClean="0"/>
              <a:t>.).</a:t>
            </a:r>
            <a:r>
              <a:rPr lang="ru-RU" sz="1600" dirty="0"/>
              <a:t> </a:t>
            </a:r>
            <a:endParaRPr lang="ru-RU" sz="1600" dirty="0"/>
          </a:p>
          <a:p>
            <a:r>
              <a:rPr lang="ru-RU" sz="1600" dirty="0" smtClean="0"/>
              <a:t>На третьем занятии: </a:t>
            </a:r>
            <a:r>
              <a:rPr lang="ru-RU" sz="1600" dirty="0"/>
              <a:t>анализируем изменение расстановки сил  на </a:t>
            </a:r>
            <a:r>
              <a:rPr lang="ru-RU" sz="1600" dirty="0" err="1"/>
              <a:t>советско</a:t>
            </a:r>
            <a:r>
              <a:rPr lang="ru-RU" sz="1600" dirty="0"/>
              <a:t> - германском фронте осенью 1942 г., изучаем разработку плана разгрома немцев под Сталинградом ("Уран") и подготовку к его реализации, рассматриваем ход контрнаступления советских войск под </a:t>
            </a:r>
            <a:r>
              <a:rPr lang="ru-RU" sz="1600" dirty="0" smtClean="0"/>
              <a:t>Сталинградом, действия </a:t>
            </a:r>
            <a:r>
              <a:rPr lang="ru-RU" sz="1600" dirty="0"/>
              <a:t>войск </a:t>
            </a:r>
            <a:r>
              <a:rPr lang="ru-RU" sz="1600" dirty="0" err="1"/>
              <a:t>Юго</a:t>
            </a:r>
            <a:r>
              <a:rPr lang="ru-RU" sz="1600" dirty="0"/>
              <a:t> - Западного, Донского и Сталинградского фронтов, итоги и значение Сталинградской битвы.</a:t>
            </a:r>
            <a:endParaRPr lang="ru-RU" sz="1600" dirty="0"/>
          </a:p>
          <a:p>
            <a:pPr marL="45720" indent="0">
              <a:buNone/>
            </a:pPr>
            <a:r>
              <a:rPr lang="ru-RU" sz="1600" dirty="0"/>
              <a:t> </a:t>
            </a:r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864096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21" y="2278063"/>
            <a:ext cx="9117779" cy="4579937"/>
          </a:xfrm>
        </p:spPr>
        <p:txBody>
          <a:bodyPr/>
          <a:lstStyle/>
          <a:p>
            <a:r>
              <a:rPr lang="ru-RU" dirty="0" smtClean="0"/>
              <a:t>125 дней продолжались оборонительные сражения.</a:t>
            </a:r>
            <a:endParaRPr lang="ru-RU" dirty="0" smtClean="0"/>
          </a:p>
          <a:p>
            <a:r>
              <a:rPr lang="ru-RU" dirty="0" smtClean="0"/>
              <a:t>Враг потерял более 700 тыс. убитыми и раненными, более 1000 танков, более 1 400 самолётов, более 2 000 орудий и миномётов.</a:t>
            </a:r>
            <a:endParaRPr lang="ru-RU" dirty="0" smtClean="0"/>
          </a:p>
          <a:p>
            <a:r>
              <a:rPr lang="ru-RU" dirty="0"/>
              <a:t>«В это время (сентябрь 1942 года) у нас заканчивалось формирование и подготовка стратегических резервов, в значительной части состоявших из тан­ковых и механизированных частей и соединений, вооруженных в большинстве своем средними и тяжелыми танками; были созданы запасы другой боевой техники и боеприпасов. Все это позволило ставке уже в сентябре 1942 года сделать вывод о возможности и целесообразности нанесения решительного удара по врагу в ближайшее же время</a:t>
            </a:r>
            <a:r>
              <a:rPr lang="ru-RU" dirty="0" smtClean="0"/>
              <a:t>». Воспоминания маршала </a:t>
            </a:r>
            <a:r>
              <a:rPr lang="ru-RU" dirty="0" err="1" smtClean="0"/>
              <a:t>А.М.Василевского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/>
              <a:t>Героическая оборона Сталинграда сорвала планы врага. Были созданы необходимые условия для перехода советских войск в решительное контрнаступление.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9" descr="рар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0"/>
            <a:ext cx="30241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ра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"/>
            <a:ext cx="233394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1154112"/>
          </a:xfrm>
        </p:spPr>
        <p:txBody>
          <a:bodyPr/>
          <a:lstStyle/>
          <a:p>
            <a:pPr algn="ctr"/>
            <a:r>
              <a:rPr lang="ru-RU" sz="3200" b="1" dirty="0"/>
              <a:t>Сталинградская битва</a:t>
            </a:r>
            <a:br>
              <a:rPr lang="ru-RU" sz="3200" b="1" dirty="0"/>
            </a:br>
            <a:r>
              <a:rPr lang="ru-RU" sz="2400" dirty="0"/>
              <a:t>19 ноября1942г</a:t>
            </a:r>
            <a:r>
              <a:rPr lang="ru-RU" sz="2400" dirty="0" smtClean="0"/>
              <a:t>. - 2 </a:t>
            </a:r>
            <a:r>
              <a:rPr lang="ru-RU" sz="2400" dirty="0"/>
              <a:t>февраля 1943г. контрнаступление советских войск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9"/>
            <a:ext cx="9036496" cy="4464496"/>
          </a:xfrm>
        </p:spPr>
        <p:txBody>
          <a:bodyPr/>
          <a:lstStyle/>
          <a:p>
            <a:pPr marL="4572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19 ноября. </a:t>
            </a:r>
            <a:r>
              <a:rPr lang="ru-RU" dirty="0" smtClean="0"/>
              <a:t>Наступил </a:t>
            </a:r>
            <a:r>
              <a:rPr lang="ru-RU" dirty="0"/>
              <a:t>новый этап борьбы против агрессора в Великой Отечественной и во всей Второй мировой войне. </a:t>
            </a:r>
            <a:br>
              <a:rPr lang="ru-RU" dirty="0"/>
            </a:br>
            <a:r>
              <a:rPr lang="ru-RU" dirty="0"/>
              <a:t>Началась стратегическая </a:t>
            </a:r>
            <a:r>
              <a:rPr lang="ru-RU" dirty="0" err="1"/>
              <a:t>контрнаступательная</a:t>
            </a:r>
            <a:r>
              <a:rPr lang="ru-RU" dirty="0"/>
              <a:t> операция под  названием </a:t>
            </a:r>
            <a:r>
              <a:rPr lang="ru-RU" dirty="0">
                <a:solidFill>
                  <a:schemeClr val="tx2"/>
                </a:solidFill>
              </a:rPr>
              <a:t>«Уран» </a:t>
            </a:r>
            <a:r>
              <a:rPr lang="ru-RU" dirty="0"/>
              <a:t>по окружению и разгрому фашистских агрессоров под Сталинградом</a:t>
            </a:r>
            <a:r>
              <a:rPr lang="ru-RU" dirty="0" smtClean="0"/>
              <a:t>.</a:t>
            </a:r>
            <a:r>
              <a:rPr lang="ru-RU" dirty="0"/>
              <a:t> План предусматривал нанесение глубоких охватывающих ударов по флангам вражеской группировки под Сталинградом по сходящимся направлениям на Калач с целью окружения и полного разгрома 6-й и 4-й танковой немецких армий.</a:t>
            </a:r>
            <a:endParaRPr lang="ru-RU" dirty="0"/>
          </a:p>
          <a:p>
            <a:pPr marL="45720" indent="0" algn="ctr" fontAlgn="auto">
              <a:spcAft>
                <a:spcPts val="0"/>
              </a:spcAft>
              <a:buNone/>
              <a:defRPr/>
            </a:pPr>
            <a:r>
              <a:rPr lang="ru-RU" dirty="0"/>
              <a:t>Наступление Юго-Западного, Донского и Сталинградского фронтов должно было развиваться на территории площадью в 400 кв. км. Войска, совершившие основной маневр на окружение группиров­ки противника, должны были с боями преодолеть расстояние в 120-140 км с севера и до 100 км - с юга. Предусматривалось создание двух фронтов окру­жения врага - внутреннего и внешнего.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030909_Nemeckoye_kontrnastupleniye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4318"/>
            <a:ext cx="2069495" cy="14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8105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6502"/>
            <a:ext cx="1979712" cy="14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Соотношение сил на 19 ноября 1942г.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6024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и средства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 сил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1 015 300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1 011 500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 и минометы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13 535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  :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Танки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  :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Самолеты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: 1.1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d.exdat.com/pars_docs/tw_refs/733/732763/732763_html_m34b207f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71550" y="-531813"/>
            <a:ext cx="7315200" cy="1584326"/>
          </a:xfrm>
        </p:spPr>
        <p:txBody>
          <a:bodyPr/>
          <a:lstStyle/>
          <a:p>
            <a:pPr algn="ctr"/>
            <a:r>
              <a:rPr lang="ru-RU" sz="2800" b="1" dirty="0"/>
              <a:t>Расстановка сил в операции «Уран»</a:t>
            </a:r>
            <a:br>
              <a:rPr lang="ru-RU" sz="2800" b="1" dirty="0"/>
            </a:br>
            <a:endParaRPr 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675" y="620688"/>
            <a:ext cx="7250756" cy="6237312"/>
          </a:xfrm>
        </p:spPr>
        <p:txBody>
          <a:bodyPr rtlCol="0">
            <a:normAutofit fontScale="25000" lnSpcReduction="20000"/>
          </a:bodyPr>
          <a:lstStyle/>
          <a:p>
            <a:pPr indent="-182880"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9600" dirty="0" smtClean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 smtClean="0"/>
              <a:t>Юго-Западный </a:t>
            </a:r>
            <a:r>
              <a:rPr lang="ru-RU" sz="7200" dirty="0"/>
              <a:t>фронт (командующий — Н. Ф. Ватутин). В него входили 21-я, 5-я танковая, 1-я гвардейская, 17-я и 2-я воздушные армии </a:t>
            </a:r>
            <a:endParaRPr lang="ru-RU" sz="7200" dirty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 smtClean="0"/>
              <a:t>Донской </a:t>
            </a:r>
            <a:r>
              <a:rPr lang="ru-RU" sz="7200" dirty="0"/>
              <a:t>фронт (командующий — К. К. Рокоссовский). В него входили 65-я, 24-я, 66-я армии, 16-я воздушная армия </a:t>
            </a:r>
            <a:endParaRPr lang="ru-RU" sz="7200" dirty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/>
              <a:t>Сталинградский фронт (командующий — А. И. Еременко). В него входили 62-я, 64-я, 57-я, 8-я воздушная, 51-я армии </a:t>
            </a:r>
            <a:endParaRPr lang="ru-RU" sz="7200" dirty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 smtClean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6400" dirty="0"/>
              <a:t>Группа армий «Б» (командующий — М. </a:t>
            </a:r>
            <a:r>
              <a:rPr lang="ru-RU" sz="6400" dirty="0" err="1"/>
              <a:t>Вейхс</a:t>
            </a:r>
            <a:r>
              <a:rPr lang="ru-RU" sz="6400" dirty="0"/>
              <a:t>). В неё входили 6-я армия — командующий генерал танковых войск Фридрих Паулюс, 2-я армия- командующий генерал от инфантерии Ганс фон </a:t>
            </a:r>
            <a:r>
              <a:rPr lang="ru-RU" sz="6400" dirty="0" err="1"/>
              <a:t>Зальмут</a:t>
            </a:r>
            <a:r>
              <a:rPr lang="ru-RU" sz="6400" dirty="0"/>
              <a:t>, 4-я танковая армия — командующий генерал-полковник Герман Гот, 8-я итальянская армия — командующий генерал армии </a:t>
            </a:r>
            <a:r>
              <a:rPr lang="ru-RU" sz="6400" dirty="0" err="1"/>
              <a:t>Итало</a:t>
            </a:r>
            <a:r>
              <a:rPr lang="ru-RU" sz="6400" dirty="0"/>
              <a:t> </a:t>
            </a:r>
            <a:r>
              <a:rPr lang="ru-RU" sz="6400" dirty="0" err="1"/>
              <a:t>Гарибольди</a:t>
            </a:r>
            <a:r>
              <a:rPr lang="ru-RU" sz="6400" dirty="0"/>
              <a:t>, 2-я венгерская армия — командующий генерал-полковник Густав </a:t>
            </a:r>
            <a:r>
              <a:rPr lang="ru-RU" sz="6400" dirty="0" err="1"/>
              <a:t>Яни</a:t>
            </a:r>
            <a:r>
              <a:rPr lang="ru-RU" sz="6400" dirty="0"/>
              <a:t>, 3-я румынская армия — командующий генерал-полковник Петре </a:t>
            </a:r>
            <a:r>
              <a:rPr lang="ru-RU" sz="6400" dirty="0" err="1"/>
              <a:t>Думитреску</a:t>
            </a:r>
            <a:r>
              <a:rPr lang="ru-RU" sz="6400" dirty="0"/>
              <a:t>, 4-я румынская армия — командующий генерал-полковник Константин </a:t>
            </a:r>
            <a:r>
              <a:rPr lang="ru-RU" sz="6400" dirty="0" err="1"/>
              <a:t>Константинеску</a:t>
            </a:r>
            <a:endParaRPr lang="ru-RU" sz="6400" dirty="0"/>
          </a:p>
          <a:p>
            <a:pPr indent="-18288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6400" dirty="0"/>
              <a:t>Группа армий «Дон» (командующий — Э. </a:t>
            </a:r>
            <a:r>
              <a:rPr lang="ru-RU" sz="6400" dirty="0" err="1"/>
              <a:t>Манштейн</a:t>
            </a:r>
            <a:r>
              <a:rPr lang="ru-RU" sz="6400" dirty="0"/>
              <a:t>). В неё входили 6-я армия, 3-я румынская армия, армейская группа «Гот», оперативная группа «</a:t>
            </a:r>
            <a:r>
              <a:rPr lang="ru-RU" sz="6400" dirty="0" err="1"/>
              <a:t>Холлидт</a:t>
            </a:r>
            <a:r>
              <a:rPr lang="ru-RU" sz="6400" dirty="0"/>
              <a:t>». </a:t>
            </a:r>
            <a:r>
              <a:rPr lang="ru-RU" sz="6400" dirty="0" smtClean="0"/>
              <a:t> Два </a:t>
            </a:r>
            <a:r>
              <a:rPr lang="ru-RU" sz="6400" dirty="0"/>
              <a:t>финских добровольческих подразделения </a:t>
            </a:r>
            <a:endParaRPr lang="ru-RU" sz="6400" dirty="0"/>
          </a:p>
          <a:p>
            <a:pPr indent="-18288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6400" i="1" dirty="0"/>
          </a:p>
          <a:p>
            <a:pPr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6400" i="1" dirty="0"/>
          </a:p>
        </p:txBody>
      </p:sp>
      <p:pic>
        <p:nvPicPr>
          <p:cNvPr id="4" name="Picture 7" descr="Файл:Flag of the Soviet Union.sv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980728"/>
            <a:ext cx="12096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Файл:Flag of Nazi Germany (1933-1945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5944"/>
            <a:ext cx="1209675" cy="58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-5145"/>
            <a:ext cx="9721080" cy="648012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19 ноября </a:t>
            </a:r>
            <a:r>
              <a:rPr lang="ru-RU" sz="1800" dirty="0"/>
              <a:t>1942 г. советские войска перешли в наступление. Войска Юго-Западного (Ватутин) и Донского (Рокос­совский) фронтов прорвали на нескольких участках оборону 3-й румынской армии.</a:t>
            </a:r>
            <a:endParaRPr lang="ru-RU" sz="1800" dirty="0"/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20 </a:t>
            </a:r>
            <a:r>
              <a:rPr lang="ru-RU" sz="1800" dirty="0">
                <a:solidFill>
                  <a:srgbClr val="FF0000"/>
                </a:solidFill>
              </a:rPr>
              <a:t>ноября </a:t>
            </a:r>
            <a:r>
              <a:rPr lang="ru-RU" sz="1800" dirty="0"/>
              <a:t>перешли в наступление войска Сталинградского </a:t>
            </a:r>
            <a:r>
              <a:rPr lang="ru-RU" sz="1800" dirty="0" err="1" smtClean="0"/>
              <a:t>фронта,нанося</a:t>
            </a:r>
            <a:r>
              <a:rPr lang="ru-RU" sz="1800" dirty="0" smtClean="0"/>
              <a:t> </a:t>
            </a:r>
            <a:r>
              <a:rPr lang="ru-RU" sz="1800" dirty="0"/>
              <a:t>удар южнее Сталинграда. 62-я армия вела сковывающие бои в городе. Действия войск фронта поддерживала 8-я воздушная армия. Сокрушив </a:t>
            </a:r>
            <a:r>
              <a:rPr lang="ru-RU" sz="1800" dirty="0" smtClean="0"/>
              <a:t>оборону противника</a:t>
            </a:r>
            <a:r>
              <a:rPr lang="ru-RU" sz="1800" dirty="0"/>
              <a:t>, они устремились на северо-запад, к Калачу</a:t>
            </a:r>
            <a:r>
              <a:rPr lang="ru-RU" sz="1800" dirty="0" smtClean="0"/>
              <a:t>.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23 </a:t>
            </a:r>
            <a:r>
              <a:rPr lang="ru-RU" sz="1800" dirty="0">
                <a:solidFill>
                  <a:srgbClr val="FF0000"/>
                </a:solidFill>
              </a:rPr>
              <a:t>ноября </a:t>
            </a:r>
            <a:r>
              <a:rPr lang="ru-RU" sz="1800" dirty="0"/>
              <a:t>передовые соединения Юго-Западного фронта встретились с частями Сталинградского фронта в районе Калач, Советский. Окружение вражеской группировки под Сталинградом было завершено. В </a:t>
            </a:r>
            <a:r>
              <a:rPr lang="ru-RU" sz="1800" dirty="0" smtClean="0"/>
              <a:t>кольце </a:t>
            </a:r>
            <a:r>
              <a:rPr lang="ru-RU" sz="1800" dirty="0"/>
              <a:t>оказались 22 дивизии </a:t>
            </a:r>
            <a:r>
              <a:rPr lang="ru-RU" sz="1800" dirty="0" smtClean="0"/>
              <a:t>и160 </a:t>
            </a:r>
            <a:r>
              <a:rPr lang="ru-RU" sz="1800" dirty="0"/>
              <a:t>отдельных частей. </a:t>
            </a:r>
            <a:r>
              <a:rPr lang="ru-RU" sz="1800" dirty="0" smtClean="0"/>
              <a:t>Гитлер отдал </a:t>
            </a:r>
            <a:r>
              <a:rPr lang="ru-RU" sz="1800" dirty="0"/>
              <a:t>категорический приказ командующему 6-й армией генерал-полковнику </a:t>
            </a:r>
            <a:r>
              <a:rPr lang="ru-RU" sz="1800" dirty="0" err="1"/>
              <a:t>Ф.Паулюсу</a:t>
            </a:r>
            <a:r>
              <a:rPr lang="ru-RU" sz="1800" dirty="0"/>
              <a:t> оставаться на занимаемых позициях и организовать круговую оборону</a:t>
            </a:r>
            <a:r>
              <a:rPr lang="ru-RU" sz="1800" dirty="0" smtClean="0"/>
              <a:t>.</a:t>
            </a:r>
            <a:r>
              <a:rPr lang="ru-RU" sz="1800" dirty="0"/>
              <a:t> В конце ноября германское командование создало новую группу армий «</a:t>
            </a:r>
            <a:r>
              <a:rPr lang="ru-RU" sz="1800" dirty="0" smtClean="0"/>
              <a:t>Дон» </a:t>
            </a:r>
            <a:r>
              <a:rPr lang="ru-RU" sz="1800" dirty="0"/>
              <a:t>(</a:t>
            </a:r>
            <a:r>
              <a:rPr lang="ru-RU" sz="1800" dirty="0" err="1"/>
              <a:t>Э.Манштейн</a:t>
            </a:r>
            <a:r>
              <a:rPr lang="ru-RU" sz="1800" dirty="0"/>
              <a:t>). С целью </a:t>
            </a:r>
            <a:r>
              <a:rPr lang="ru-RU" sz="1800" dirty="0" err="1"/>
              <a:t>деблокады</a:t>
            </a:r>
            <a:r>
              <a:rPr lang="ru-RU" sz="1800" dirty="0"/>
              <a:t> окруженных войск 12 декабря часть этой группы из района </a:t>
            </a:r>
            <a:r>
              <a:rPr lang="ru-RU" sz="1800" dirty="0" err="1"/>
              <a:t>Котельниковского</a:t>
            </a:r>
            <a:r>
              <a:rPr lang="ru-RU" sz="1800" dirty="0"/>
              <a:t> перешла в наступление. Но немецкие танковые дивизии были остановлены на реке Мышкова, а затем разгромлены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algn="ctr"/>
            <a:r>
              <a:rPr lang="ru-RU" sz="1800" dirty="0" smtClean="0"/>
              <a:t>Почти </a:t>
            </a:r>
            <a:r>
              <a:rPr lang="ru-RU" sz="1800" dirty="0"/>
              <a:t>одновременно с </a:t>
            </a:r>
            <a:r>
              <a:rPr lang="ru-RU" sz="1800" dirty="0" err="1"/>
              <a:t>Котельниковской</a:t>
            </a:r>
            <a:r>
              <a:rPr lang="ru-RU" sz="1800" dirty="0"/>
              <a:t> операцией </a:t>
            </a:r>
            <a:r>
              <a:rPr lang="ru-RU" sz="1800" dirty="0">
                <a:solidFill>
                  <a:srgbClr val="FF0000"/>
                </a:solidFill>
              </a:rPr>
              <a:t>16 декабря </a:t>
            </a:r>
            <a:r>
              <a:rPr lang="ru-RU" sz="1800" dirty="0"/>
              <a:t>развернулось наступление советских войск на Среднем Дону. Это наступление вынудило немецкое командование окончательно отказаться от мысли деблокировать окруженную группировку. К концу декабря войска левого крыла Воронежского, Юго-Западного и Сталинградского фронтов разгромили противника перед внешним фронтом </a:t>
            </a: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окружения </a:t>
            </a:r>
            <a:r>
              <a:rPr lang="ru-RU" sz="1800" dirty="0"/>
              <a:t>и отбросили остатки его соединений на 150-200 км. Этим были созданы благоприятные условия для ликвидации окруженных под Сталинградом вражеских войск.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несса\Desktop\05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9841"/>
            <a:ext cx="7999891" cy="68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88640"/>
            <a:ext cx="9252520" cy="5112568"/>
          </a:xfrm>
        </p:spPr>
        <p:txBody>
          <a:bodyPr/>
          <a:lstStyle/>
          <a:p>
            <a:pPr algn="ctr"/>
            <a:r>
              <a:rPr lang="ru-RU" dirty="0"/>
              <a:t>В соответствии с замыслом операции, получившей условное название </a:t>
            </a:r>
            <a:r>
              <a:rPr lang="ru-RU" dirty="0">
                <a:solidFill>
                  <a:schemeClr val="tx2"/>
                </a:solidFill>
              </a:rPr>
              <a:t>«Кольцо», </a:t>
            </a:r>
            <a:r>
              <a:rPr lang="ru-RU" dirty="0"/>
              <a:t>главный удар с запада в направлении Сталинграда наносила 65-я </a:t>
            </a:r>
            <a:r>
              <a:rPr lang="ru-RU" dirty="0" smtClean="0"/>
              <a:t>армия(</a:t>
            </a:r>
            <a:r>
              <a:rPr lang="ru-RU" dirty="0" err="1" smtClean="0"/>
              <a:t>П.И.Батов</a:t>
            </a:r>
            <a:r>
              <a:rPr lang="ru-RU" dirty="0" smtClean="0"/>
              <a:t>). </a:t>
            </a:r>
            <a:r>
              <a:rPr lang="ru-RU" dirty="0"/>
              <a:t>К исходу </a:t>
            </a:r>
            <a:r>
              <a:rPr lang="ru-RU" dirty="0">
                <a:solidFill>
                  <a:srgbClr val="FF0000"/>
                </a:solidFill>
              </a:rPr>
              <a:t>12 января </a:t>
            </a:r>
            <a:r>
              <a:rPr lang="ru-RU" dirty="0"/>
              <a:t>советские войска вышли к реке </a:t>
            </a:r>
            <a:r>
              <a:rPr lang="ru-RU" dirty="0" err="1"/>
              <a:t>Россошка</a:t>
            </a:r>
            <a:r>
              <a:rPr lang="ru-RU" dirty="0"/>
              <a:t>, ко второй оборонительной полосе противника. Для ее прорыва главные усилия были перенесены в полосу 21-й армии</a:t>
            </a:r>
            <a:r>
              <a:rPr lang="ru-RU" dirty="0" smtClean="0"/>
              <a:t>.</a:t>
            </a:r>
            <a:r>
              <a:rPr lang="ru-RU" dirty="0"/>
              <a:t> Вечером </a:t>
            </a:r>
            <a:r>
              <a:rPr lang="ru-RU" dirty="0">
                <a:solidFill>
                  <a:srgbClr val="FF0000"/>
                </a:solidFill>
              </a:rPr>
              <a:t>26 января </a:t>
            </a:r>
            <a:r>
              <a:rPr lang="ru-RU" dirty="0"/>
              <a:t>войска армии соединились на северо-западном склоне Мамаева кургана с наступавшей навстречу им из Сталинграда 62-й армией. Вражеская группировка была рассечена на две части</a:t>
            </a:r>
            <a:r>
              <a:rPr lang="ru-RU" dirty="0" smtClean="0"/>
              <a:t>.</a:t>
            </a:r>
            <a:r>
              <a:rPr lang="ru-RU" dirty="0">
                <a:solidFill>
                  <a:srgbClr val="FF0000"/>
                </a:solidFill>
              </a:rPr>
              <a:t> 31 января </a:t>
            </a:r>
            <a:r>
              <a:rPr lang="ru-RU" dirty="0"/>
              <a:t>прекратила сопротивление южная группа войск 6-й армии во главе с генерал-фельдмаршалом </a:t>
            </a:r>
            <a:r>
              <a:rPr lang="ru-RU" dirty="0" err="1"/>
              <a:t>Ф.Паулюсом</a:t>
            </a:r>
            <a:r>
              <a:rPr lang="ru-RU" dirty="0"/>
              <a:t>, а 2 февраля капитулировала и северная группа. Войска Донского фронта </a:t>
            </a:r>
            <a:r>
              <a:rPr lang="ru-RU" dirty="0">
                <a:solidFill>
                  <a:srgbClr val="FF0000"/>
                </a:solidFill>
              </a:rPr>
              <a:t>с 10 января по 2 февраля </a:t>
            </a:r>
            <a:r>
              <a:rPr lang="ru-RU" dirty="0"/>
              <a:t>взяли в плен 91 тыс. солдат и офицеров противника, около 140 тыс. было убито в ходе наступления.</a:t>
            </a:r>
            <a:endParaRPr lang="ru-RU" dirty="0"/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4" descr="ww2-40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4425807"/>
            <a:ext cx="3724850" cy="243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встреча 2х фронтов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2001"/>
            <a:ext cx="3779912" cy="24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1251671415_napadenie-germanii-porazhenie-pod-stalingrad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71884"/>
            <a:ext cx="3506713" cy="21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0"/>
            <a:ext cx="4752528" cy="6847981"/>
          </a:xfrm>
        </p:spPr>
        <p:txBody>
          <a:bodyPr/>
          <a:lstStyle/>
          <a:p>
            <a:pPr marL="318770" lvl="1" indent="0">
              <a:buNone/>
            </a:pPr>
            <a:r>
              <a:rPr lang="ru-RU" sz="2400" b="1" u="sng" dirty="0" smtClean="0">
                <a:solidFill>
                  <a:schemeClr val="tx2"/>
                </a:solidFill>
              </a:rPr>
              <a:t>Героизм советских солдат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pPr marL="318770" lvl="1" indent="0"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marL="318770" lvl="1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Николай </a:t>
            </a:r>
            <a:r>
              <a:rPr lang="ru-RU" sz="1600" b="1" dirty="0">
                <a:solidFill>
                  <a:schemeClr val="tx2"/>
                </a:solidFill>
              </a:rPr>
              <a:t>Филиппович Сердюков, </a:t>
            </a:r>
            <a:r>
              <a:rPr lang="ru-RU" sz="1600" dirty="0"/>
              <a:t>слесарь завода «Баррикады», младший сержант, командир отделения 44-го Гвардейского стрелкового полка Донского фронта. 13 января 1943 года в бою у Старого Рогачика, был ранен, но продолжал сражаться. Продвижение в этом районе сковывали 3 немецких </a:t>
            </a:r>
            <a:r>
              <a:rPr lang="ru-RU" sz="1600" dirty="0" err="1"/>
              <a:t>ДЗОТа</a:t>
            </a:r>
            <a:r>
              <a:rPr lang="ru-RU" sz="1600" dirty="0"/>
              <a:t>, расположенные на высотке. Вместе </a:t>
            </a:r>
            <a:r>
              <a:rPr lang="ru-RU" sz="1600" dirty="0" smtClean="0"/>
              <a:t>с двумя </a:t>
            </a:r>
            <a:r>
              <a:rPr lang="ru-RU" sz="1600" dirty="0"/>
              <a:t>бойцами Николай Сердюков отправился на штурм немецких позиций. Две огневые точки были уничтожены гранатами, но оба товарища Николая при этом погибли. Чтобы уничтожить третью огневую точку, Николай Сердюков бросился вперед и закрыл амбразуру </a:t>
            </a:r>
            <a:r>
              <a:rPr lang="ru-RU" sz="1600" dirty="0" err="1"/>
              <a:t>ДЗОТа</a:t>
            </a:r>
            <a:r>
              <a:rPr lang="ru-RU" sz="1600" dirty="0"/>
              <a:t> собственным телом. Получив короткую передышку, бойцы отделения уничтожили оставшихся в живых гитлеровцев. Николаю </a:t>
            </a:r>
            <a:r>
              <a:rPr lang="ru-RU" sz="1600" dirty="0" err="1"/>
              <a:t>Сердюкову</a:t>
            </a:r>
            <a:r>
              <a:rPr lang="ru-RU" sz="1600" dirty="0"/>
              <a:t> </a:t>
            </a:r>
            <a:r>
              <a:rPr lang="ru-RU" sz="1600" dirty="0" err="1"/>
              <a:t>посметрно</a:t>
            </a:r>
            <a:r>
              <a:rPr lang="ru-RU" sz="1600" dirty="0"/>
              <a:t> было присвоено звание Героя Советского Союза, также он был награжден орденом Ленина.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5" descr="E:\Мои документы\Мои рисунки\Сердюков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3968" y="10553"/>
            <a:ext cx="1891410" cy="2494167"/>
          </a:xfrm>
          <a:prstGeom prst="rect">
            <a:avLst/>
          </a:prstGeom>
          <a:noFill/>
        </p:spPr>
      </p:pic>
      <p:pic>
        <p:nvPicPr>
          <p:cNvPr id="5" name="Picture 2" descr="E:\Мои документы\Мои рисунки\Н. Сердю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575" y="188640"/>
            <a:ext cx="2883652" cy="18530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4365104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Медсестра Анна Бесчастнова </a:t>
            </a:r>
            <a:r>
              <a:rPr lang="ru-RU" sz="1600" dirty="0"/>
              <a:t>вынесла с поля боя сотни раненых красноармейцев. </a:t>
            </a:r>
            <a:r>
              <a:rPr lang="ru-RU" sz="1600" dirty="0" smtClean="0"/>
              <a:t>Девятнадцатилетняя </a:t>
            </a:r>
            <a:r>
              <a:rPr lang="ru-RU" sz="1600" dirty="0"/>
              <a:t>санитарка 269-го стрелкового полка 10-й дивизии войск НКВД Аня Бесчастнова во время уличных боёв в городе вынесла с поля боя 50 раненых бойцов и командиров, а когда враги окружили подразделение, она заменила пулемётчика и сражалась с врагом.</a:t>
            </a:r>
            <a:endParaRPr lang="ru-RU" sz="1600" dirty="0"/>
          </a:p>
        </p:txBody>
      </p:sp>
      <p:pic>
        <p:nvPicPr>
          <p:cNvPr id="8" name="Picture 2" descr="E:\Мои документы\Мои рисунки\А. Бессчас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878" y="2348880"/>
            <a:ext cx="2448273" cy="16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Мои документы\Мои рисунки\943493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53444"/>
            <a:ext cx="1848222" cy="24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2426"/>
            <a:ext cx="4320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Гуля (</a:t>
            </a:r>
            <a:r>
              <a:rPr lang="ru-RU" b="1" dirty="0" err="1">
                <a:solidFill>
                  <a:schemeClr val="tx2"/>
                </a:solidFill>
              </a:rPr>
              <a:t>Марионелла</a:t>
            </a:r>
            <a:r>
              <a:rPr lang="ru-RU" b="1" dirty="0">
                <a:solidFill>
                  <a:schemeClr val="tx2"/>
                </a:solidFill>
              </a:rPr>
              <a:t>) Владимировна Королева, </a:t>
            </a:r>
            <a:r>
              <a:rPr lang="ru-RU" sz="1600" dirty="0"/>
              <a:t>санинструктор медико-санитарного батальона 280-го стрелкового полка. На войну пошла добровольцем, до войны была киноактрисой. 23 ноября 1942 года во время боя за высоту 56,8 в районе хутора </a:t>
            </a:r>
            <a:r>
              <a:rPr lang="ru-RU" sz="1600" dirty="0" err="1"/>
              <a:t>Паньшино</a:t>
            </a:r>
            <a:r>
              <a:rPr lang="ru-RU" sz="1600" dirty="0"/>
              <a:t> она вынесла с поля боя 50 раненых бойцов, а на исходе дня с группой бойцов пошла в атаку на высоту. Ворвавшись в окопы противника, Гуля Королева несколькими бросками гранат уничтожила 15 солдат и офицеров. Получив смертельное ранение, Королёва сражалась до конца. Была награждена орденом Красного Знамени посмертно</a:t>
            </a:r>
            <a:endParaRPr lang="ru-RU" sz="1600" dirty="0"/>
          </a:p>
        </p:txBody>
      </p:sp>
      <p:pic>
        <p:nvPicPr>
          <p:cNvPr id="5" name="Picture 4" descr="http://www.stalingrad-battle.ru/images/stories/portrets/kor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0051" y="0"/>
            <a:ext cx="1726360" cy="1974071"/>
          </a:xfrm>
          <a:prstGeom prst="rect">
            <a:avLst/>
          </a:prstGeom>
          <a:noFill/>
        </p:spPr>
      </p:pic>
      <p:pic>
        <p:nvPicPr>
          <p:cNvPr id="6" name="Picture 2" descr="E:\Мои документы\Мои рисунки\Гуля Корол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332656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4005064"/>
            <a:ext cx="48245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Слава снайпера пришла </a:t>
            </a:r>
            <a:r>
              <a:rPr lang="ru-RU" b="1" dirty="0" smtClean="0">
                <a:solidFill>
                  <a:schemeClr val="tx2"/>
                </a:solidFill>
              </a:rPr>
              <a:t>Василию Григорьевичу Зайцеву </a:t>
            </a:r>
            <a:r>
              <a:rPr lang="ru-RU" sz="1400" b="1" dirty="0" smtClean="0"/>
              <a:t>во время Сталинградской битвы. Только в период с 10 ноября по 17 декабря 1942 года Зайцев уничтожил 225 солдат и офицеров противника, в том числе 11 снайперов. Особо известным эпизодом стал снайперский поединок Василия Зайцева с немецким «сверхснайпером» майором Кёнингом, прибывшем в Сталинград для борьбы с советскими снайперами</a:t>
            </a:r>
            <a:endParaRPr lang="ru-RU" sz="1400" b="1" dirty="0"/>
          </a:p>
        </p:txBody>
      </p:sp>
      <p:pic>
        <p:nvPicPr>
          <p:cNvPr id="8" name="Рисунок 7" descr="http://www.stalingrad-battle.ru/images/stories/portrets/pzay2.jpg">
            <a:hlinkClick r:id="rId3" tooltip="&quot;Зайцев Василий Григорьевич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52869"/>
            <a:ext cx="2588431" cy="31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Мои документы\Мои рисунки\Зайц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238" y="4905556"/>
            <a:ext cx="3061761" cy="19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7315200" cy="1008063"/>
          </a:xfrm>
        </p:spPr>
        <p:txBody>
          <a:bodyPr/>
          <a:lstStyle/>
          <a:p>
            <a:pPr algn="ctr"/>
            <a:r>
              <a:rPr lang="ru-RU" b="1" smtClean="0"/>
              <a:t>Сталинградская битва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064500" cy="4752975"/>
          </a:xfrm>
        </p:spPr>
        <p:txBody>
          <a:bodyPr rtlCol="0">
            <a:normAutofit fontScale="92500"/>
          </a:bodyPr>
          <a:lstStyle/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FFC000"/>
                </a:solidFill>
              </a:rPr>
              <a:t>Сталинградская битва</a:t>
            </a:r>
            <a:r>
              <a:rPr lang="ru-RU" b="1" i="1" dirty="0"/>
              <a:t> — сражение между войсками СССР, с одной стороны, и войсками нацистской Германии, Румынии, Италии и </a:t>
            </a:r>
            <a:r>
              <a:rPr lang="ru-RU" b="1" i="1" dirty="0" smtClean="0"/>
              <a:t>Венгрии, с другой стороны, </a:t>
            </a:r>
            <a:r>
              <a:rPr lang="ru-RU" b="1" i="1" dirty="0"/>
              <a:t>в ходе Великой Отечественной войны. Битва была одним из важнейших событий Второй мировой войны. Сражение включало в себя попытку вермахта захватить левобережье Волги в районе Сталинграда (современный Волгоград) и сам город, противостояние в городе, и контрнаступление Красной армии (операция «Уран»), в результате которого 6-я армия вермахта и другие силы союзников Германии внутри и вокруг города были окружены и частью уничтожены, частью захвачены в плен. По приблизительным подсчётам, суммарные потери обеих сторон в этом сражении превышают два миллиона человек. Державы Оси потеряли большое количество людей и вооружений и впоследствии не смогли полностью оправиться от поражения</a:t>
            </a:r>
            <a:r>
              <a:rPr lang="ru-RU" dirty="0"/>
              <a:t>. </a:t>
            </a:r>
            <a:endParaRPr lang="ru-RU" dirty="0"/>
          </a:p>
          <a:p>
            <a:pPr marL="4572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080120"/>
          </a:xfrm>
        </p:spPr>
        <p:txBody>
          <a:bodyPr/>
          <a:lstStyle/>
          <a:p>
            <a:pPr algn="ctr"/>
            <a:r>
              <a:rPr lang="ru-RU" sz="3200" b="1" dirty="0" smtClean="0"/>
              <a:t>Итоги и значение Сталинградской битвы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Победа Красной Армии в Сталинградской битве имела огромное военно-политическое и международное значение. Она положила начало коренному перелому в ходе Великой Отечественной и В</a:t>
            </a:r>
            <a:r>
              <a:rPr lang="ru-RU" sz="1800" dirty="0" smtClean="0"/>
              <a:t>торой Мировой </a:t>
            </a:r>
            <a:r>
              <a:rPr lang="ru-RU" sz="1800" dirty="0"/>
              <a:t>войны </a:t>
            </a:r>
            <a:r>
              <a:rPr lang="ru-RU" sz="1800" dirty="0" smtClean="0"/>
              <a:t>в целом</a:t>
            </a:r>
            <a:r>
              <a:rPr lang="ru-RU" sz="1800" dirty="0"/>
              <a:t>. Советские войска вырвали у противника стратегическую инициативу и удерживали ее до конца войны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/>
              <a:t>Однако победа была достигнута дорогой ценой. Советские войска </a:t>
            </a:r>
            <a:r>
              <a:rPr lang="ru-RU" sz="1800" dirty="0" smtClean="0"/>
              <a:t>потеряли </a:t>
            </a:r>
            <a:r>
              <a:rPr lang="ru-RU" sz="1800" dirty="0"/>
              <a:t> </a:t>
            </a:r>
            <a:r>
              <a:rPr lang="ru-RU" sz="1800" dirty="0" smtClean="0"/>
              <a:t>1 </a:t>
            </a:r>
            <a:r>
              <a:rPr lang="ru-RU" sz="1800" dirty="0"/>
              <a:t>млн. 130 тыс. солдат и офицеров, в том числе безвозвратные потери – около 480 тыс., 4341 танк, 15 728 орудий и минометов, 2769 самолетов. </a:t>
            </a:r>
            <a:r>
              <a:rPr lang="ru-RU" sz="1800" dirty="0" smtClean="0"/>
              <a:t>Враг </a:t>
            </a:r>
            <a:r>
              <a:rPr lang="ru-RU" sz="1800" dirty="0"/>
              <a:t>потерял между Волгой и Доном около 1 млн. солдат и офицеров. Разгрому подверглись 5 армий противника (2 немецкие, 2 румынские и 1 итальянская). Фашистский блок потерял шестую часть своих сил, действовавших на советско-германском фронте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/>
              <a:t>Победа под Сталинградом еще выше подняла международный авторитет Советского Союза, явилась важным фактором дальнейшего укрепления антигитлеровской коалиции. Она продемонстрировала возросшие мощь Красной Армии и военное искусство советских военачальников.</a:t>
            </a:r>
            <a:endParaRPr lang="ru-RU" sz="1800" dirty="0"/>
          </a:p>
          <a:p>
            <a:r>
              <a:rPr lang="ru-RU" sz="1800" dirty="0"/>
              <a:t>Исход Сталинградской битвы вызвал растерянность и замешательство в странах Оси. Начался кризис профашистских режимов в Италии, Румынии, Венгрии, Словакии. Резко ослабло влияние Германии на её союзников, заметно обострились разногласия между </a:t>
            </a:r>
            <a:r>
              <a:rPr lang="ru-RU" sz="1800" dirty="0" smtClean="0"/>
              <a:t>ними.</a:t>
            </a:r>
            <a:endParaRPr lang="ru-RU" sz="1800" dirty="0"/>
          </a:p>
          <a:p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620688"/>
          </a:xfrm>
        </p:spPr>
        <p:txBody>
          <a:bodyPr/>
          <a:lstStyle/>
          <a:p>
            <a:pPr algn="ctr"/>
            <a:r>
              <a:rPr lang="ru-RU" sz="3600" b="1" dirty="0" smtClean="0"/>
              <a:t>Литература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756084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А.А. Данилов, Л.Г. Косулина, М.Ю Брандт, «История России», М., 2004г.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Алексеев М.Н. «Мой Сталинград», изд. Москва, Фонд им. Сытина, 1995г.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Василевский А.М. «Дело всей моей жизни», Москва, изд. </a:t>
            </a:r>
            <a:r>
              <a:rPr lang="ru-RU" sz="1800" dirty="0" err="1">
                <a:latin typeface="Arial" panose="020B0604020202020204" pitchFamily="34" charset="0"/>
              </a:rPr>
              <a:t>ПолитЛит</a:t>
            </a:r>
            <a:r>
              <a:rPr lang="ru-RU" sz="1800" dirty="0">
                <a:latin typeface="Arial" panose="020B0604020202020204" pitchFamily="34" charset="0"/>
              </a:rPr>
              <a:t>, 1990г.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Жуков Г.К. «Воспоминания и размышления», изд. АПН, Москва, 1975г.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Рокоссовский К.К. «Солдатский долг», Москва, Воениздат, 1971г.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Чуйков В.И. «От Сталинграда до Берлина. Военные мемуары», изд. Сов. Россия, Москва, 1985г.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«1418 дней войны. Из воспоминаний о Великой Отечественной», изд. </a:t>
            </a:r>
            <a:r>
              <a:rPr lang="ru-RU" sz="1800" dirty="0" err="1">
                <a:latin typeface="Arial" panose="020B0604020202020204" pitchFamily="34" charset="0"/>
              </a:rPr>
              <a:t>ПолитЛит</a:t>
            </a:r>
            <a:r>
              <a:rPr lang="ru-RU" sz="1800" dirty="0">
                <a:latin typeface="Arial" panose="020B0604020202020204" pitchFamily="34" charset="0"/>
              </a:rPr>
              <a:t>, Москва, 1990г.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Жуков Г.К. Воспоминания и Размышления. Т.2. М., 1974г.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История военного искусства. // </a:t>
            </a:r>
            <a:r>
              <a:rPr lang="ru-RU" sz="1800" dirty="0" err="1">
                <a:latin typeface="Arial" panose="020B0604020202020204" pitchFamily="34" charset="0"/>
              </a:rPr>
              <a:t>Под.ред</a:t>
            </a:r>
            <a:r>
              <a:rPr lang="ru-RU" sz="1800" dirty="0">
                <a:latin typeface="Arial" panose="020B0604020202020204" pitchFamily="34" charset="0"/>
              </a:rPr>
              <a:t>. И.Х. Баграмяна. М., 1970г.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Великая Отечественная война. 1941-1945. События. Люди. Документы. //</a:t>
            </a:r>
            <a:r>
              <a:rPr lang="ru-RU" sz="1800" dirty="0" err="1">
                <a:latin typeface="Arial" panose="020B0604020202020204" pitchFamily="34" charset="0"/>
              </a:rPr>
              <a:t>Под.ред</a:t>
            </a:r>
            <a:r>
              <a:rPr lang="ru-RU" sz="1800" dirty="0">
                <a:latin typeface="Arial" panose="020B0604020202020204" pitchFamily="34" charset="0"/>
              </a:rPr>
              <a:t>. О.А. </a:t>
            </a:r>
            <a:r>
              <a:rPr lang="ru-RU" sz="1800" dirty="0" err="1">
                <a:latin typeface="Arial" panose="020B0604020202020204" pitchFamily="34" charset="0"/>
              </a:rPr>
              <a:t>Ржешевского</a:t>
            </a:r>
            <a:r>
              <a:rPr lang="ru-RU" sz="1800" dirty="0">
                <a:latin typeface="Arial" panose="020B0604020202020204" pitchFamily="34" charset="0"/>
              </a:rPr>
              <a:t>. М., 1990г.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История второй мировой войны 1939-1945гг. Т.6. Коренной перелом в войне. М., 1976г.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История Великой Отечественной войны Советского Союза 194-1945,  военное изд. Министерства обороны </a:t>
            </a:r>
            <a:r>
              <a:rPr lang="ru-RU" sz="1800" dirty="0" err="1">
                <a:latin typeface="Arial" panose="020B0604020202020204" pitchFamily="34" charset="0"/>
              </a:rPr>
              <a:t>СоюзаССР</a:t>
            </a:r>
            <a:r>
              <a:rPr lang="ru-RU" sz="1800" dirty="0">
                <a:latin typeface="Arial" panose="020B0604020202020204" pitchFamily="34" charset="0"/>
              </a:rPr>
              <a:t> Москва, 1961, Т.2.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История КПСС, М., 1960г.</a:t>
            </a:r>
            <a:endParaRPr lang="ru-RU" sz="18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latin typeface="Arial" panose="020B0604020202020204" pitchFamily="34" charset="0"/>
              </a:rPr>
              <a:t>П. </a:t>
            </a:r>
            <a:r>
              <a:rPr lang="ru-RU" sz="1800" dirty="0" err="1">
                <a:latin typeface="Arial" panose="020B0604020202020204" pitchFamily="34" charset="0"/>
              </a:rPr>
              <a:t>Гундырин</a:t>
            </a:r>
            <a:r>
              <a:rPr lang="ru-RU" sz="1800" dirty="0">
                <a:latin typeface="Arial" panose="020B0604020202020204" pitchFamily="34" charset="0"/>
              </a:rPr>
              <a:t>, «Путешествие по Волгограду», Волгоград, Нижне-Волжское </a:t>
            </a:r>
            <a:r>
              <a:rPr lang="ru-RU" sz="1800" dirty="0" err="1">
                <a:latin typeface="Arial" panose="020B0604020202020204" pitchFamily="34" charset="0"/>
              </a:rPr>
              <a:t>кн.изд</a:t>
            </a:r>
            <a:r>
              <a:rPr lang="ru-RU" sz="1800" dirty="0">
                <a:latin typeface="Arial" panose="020B0604020202020204" pitchFamily="34" charset="0"/>
              </a:rPr>
              <a:t>., 1978г.</a:t>
            </a:r>
            <a:endParaRPr lang="ru-RU" sz="1800" dirty="0">
              <a:latin typeface="Arial" panose="020B0604020202020204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315200" cy="1186889"/>
          </a:xfrm>
        </p:spPr>
        <p:txBody>
          <a:bodyPr/>
          <a:lstStyle/>
          <a:p>
            <a:pPr algn="ctr"/>
            <a:r>
              <a:rPr lang="ru-RU" b="1" dirty="0"/>
              <a:t>Командующие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89968"/>
            <a:ext cx="4085024" cy="5068032"/>
          </a:xfrm>
        </p:spPr>
        <p:txBody>
          <a:bodyPr/>
          <a:lstStyle/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    Г.К. Жуков 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    А.М. Василевский</a:t>
            </a:r>
            <a:endParaRPr lang="ru-RU" b="1" dirty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    К.К. Рокоссовский</a:t>
            </a:r>
            <a:endParaRPr lang="ru-RU" b="1" dirty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    А.И. Ерёменко</a:t>
            </a:r>
            <a:endParaRPr lang="ru-RU" b="1" dirty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    В.И. </a:t>
            </a:r>
            <a:r>
              <a:rPr lang="ru-RU" b="1" dirty="0" smtClean="0"/>
              <a:t>Чуйков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М.С. Шумилов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Н.Ф. Ватутин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Р.Я. Малиновский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С.К. Тимошенко</a:t>
            </a:r>
            <a:endParaRPr lang="ru-RU" b="1" dirty="0" smtClean="0"/>
          </a:p>
          <a:p>
            <a:pPr indent="-182880" fontAlgn="auto">
              <a:spcAft>
                <a:spcPts val="0"/>
              </a:spcAft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В.Н. </a:t>
            </a:r>
            <a:r>
              <a:rPr lang="ru-RU" b="1" dirty="0" err="1" smtClean="0"/>
              <a:t>Гордов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916832"/>
            <a:ext cx="3566160" cy="5070127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Э</a:t>
            </a:r>
            <a:r>
              <a:rPr lang="ru-RU" b="1" dirty="0"/>
              <a:t>. фон </a:t>
            </a:r>
            <a:r>
              <a:rPr lang="ru-RU" b="1" dirty="0" err="1"/>
              <a:t>Манштейн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М. </a:t>
            </a:r>
            <a:r>
              <a:rPr lang="ru-RU" b="1" dirty="0" err="1"/>
              <a:t>Вейхс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Ф. Паулюс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Г. Гот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В. Фон </a:t>
            </a:r>
            <a:r>
              <a:rPr lang="ru-RU" b="1" dirty="0" err="1"/>
              <a:t>Рихтгофен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И. </a:t>
            </a:r>
            <a:r>
              <a:rPr lang="ru-RU" b="1" dirty="0" err="1"/>
              <a:t>Гарибольди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Г. </a:t>
            </a:r>
            <a:r>
              <a:rPr lang="ru-RU" b="1" dirty="0" err="1"/>
              <a:t>Яни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К. </a:t>
            </a:r>
            <a:r>
              <a:rPr lang="ru-RU" b="1" dirty="0" err="1"/>
              <a:t>Констанинеску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В. </a:t>
            </a:r>
            <a:r>
              <a:rPr lang="ru-RU" b="1" dirty="0" err="1"/>
              <a:t>Павичич</a:t>
            </a:r>
            <a:endParaRPr lang="ru-RU" b="1" dirty="0"/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5" name="Picture 14" descr="Файл:Flag of the Soviet Union.sv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87656"/>
            <a:ext cx="1106076" cy="5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Файл:Flag of Nazi Germany (1933-1945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1458" y="1124744"/>
            <a:ext cx="1010042" cy="5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364992" cy="2520279"/>
          </a:xfrm>
        </p:spPr>
        <p:txBody>
          <a:bodyPr/>
          <a:lstStyle/>
          <a:p>
            <a:pPr algn="ctr"/>
            <a:r>
              <a:rPr lang="ru-RU" dirty="0" smtClean="0"/>
              <a:t>Георгий Константинович Жуков</a:t>
            </a:r>
            <a:endParaRPr lang="ru-RU" dirty="0" smtClean="0"/>
          </a:p>
          <a:p>
            <a:pPr algn="ctr"/>
            <a:r>
              <a:rPr lang="ru-RU" sz="1800" dirty="0" smtClean="0"/>
              <a:t>Маршал Советского Союза</a:t>
            </a:r>
            <a:endParaRPr lang="ru-RU" sz="1800" dirty="0" smtClean="0"/>
          </a:p>
          <a:p>
            <a:pPr algn="ctr"/>
            <a:r>
              <a:rPr lang="ru-RU" sz="1800" dirty="0" smtClean="0"/>
              <a:t>Разработал </a:t>
            </a:r>
            <a:r>
              <a:rPr lang="ru-RU" sz="1800" dirty="0"/>
              <a:t>план контрнаступления в Сталинградской </a:t>
            </a:r>
            <a:r>
              <a:rPr lang="ru-RU" sz="1800" dirty="0" smtClean="0"/>
              <a:t>битве - </a:t>
            </a:r>
            <a:r>
              <a:rPr lang="ru-RU" sz="1800" dirty="0"/>
              <a:t>операцию «Уран»</a:t>
            </a:r>
            <a:endParaRPr lang="ru-RU" sz="1800" dirty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5076056" y="692696"/>
            <a:ext cx="3362062" cy="2016224"/>
          </a:xfrm>
        </p:spPr>
        <p:txBody>
          <a:bodyPr/>
          <a:lstStyle/>
          <a:p>
            <a:pPr algn="ctr"/>
            <a:r>
              <a:rPr lang="ru-RU" sz="2400" dirty="0"/>
              <a:t> </a:t>
            </a:r>
            <a:r>
              <a:rPr lang="ru-RU" dirty="0" smtClean="0"/>
              <a:t>Александр Михайлович Василевский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1800" dirty="0" smtClean="0"/>
              <a:t>Маршал </a:t>
            </a:r>
            <a:r>
              <a:rPr lang="ru-RU" sz="1800" dirty="0"/>
              <a:t>Советского Союза (</a:t>
            </a:r>
            <a:r>
              <a:rPr lang="ru-RU" sz="1800" dirty="0" smtClean="0"/>
              <a:t>1943.) Разработал план контрнаступления в Сталинградской битве - операцию «Уран»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7" name="Picture 8" descr="Vasilevsky color.jpg">
            <a:hlinkClick r:id="rId1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2420888"/>
            <a:ext cx="3109887" cy="4105051"/>
          </a:xfrm>
        </p:spPr>
      </p:pic>
      <p:pic>
        <p:nvPicPr>
          <p:cNvPr id="8" name="Рисунок 4" descr="жуков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113814" cy="4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3364992" cy="1098464"/>
          </a:xfrm>
        </p:spPr>
        <p:txBody>
          <a:bodyPr/>
          <a:lstStyle/>
          <a:p>
            <a:pPr algn="ctr"/>
            <a:r>
              <a:rPr lang="ru-RU" sz="2400" dirty="0" smtClean="0"/>
              <a:t>Константин Константинович Рокоссовский</a:t>
            </a:r>
            <a:endParaRPr lang="ru-RU" sz="2400" dirty="0"/>
          </a:p>
          <a:p>
            <a:pPr algn="ctr"/>
            <a:r>
              <a:rPr lang="ru-RU" dirty="0" smtClean="0"/>
              <a:t>Командующий Донским фронтом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860032" y="476672"/>
            <a:ext cx="3362062" cy="1386496"/>
          </a:xfrm>
        </p:spPr>
        <p:txBody>
          <a:bodyPr/>
          <a:lstStyle/>
          <a:p>
            <a:pPr algn="ctr"/>
            <a:r>
              <a:rPr lang="ru-RU" sz="2400" dirty="0" smtClean="0"/>
              <a:t>Андрей Иванович </a:t>
            </a:r>
            <a:r>
              <a:rPr lang="ru-RU" sz="2400" dirty="0"/>
              <a:t>Ерёменко</a:t>
            </a:r>
            <a:endParaRPr lang="ru-RU" sz="2400" dirty="0"/>
          </a:p>
          <a:p>
            <a:pPr algn="ctr"/>
            <a:r>
              <a:rPr lang="ru-RU" dirty="0" smtClean="0"/>
              <a:t>Командующий Сталинградским фронтом</a:t>
            </a:r>
            <a:endParaRPr lang="ru-RU" dirty="0"/>
          </a:p>
        </p:txBody>
      </p:sp>
      <p:pic>
        <p:nvPicPr>
          <p:cNvPr id="7" name="Picture 8" descr="Рокоссовский Константин Константинович">
            <a:hlinkClick r:id="rId1" tooltip="Рокоссовский Константин Константинович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16832"/>
            <a:ext cx="2842421" cy="3600400"/>
          </a:xfrm>
        </p:spPr>
      </p:pic>
      <p:pic>
        <p:nvPicPr>
          <p:cNvPr id="8" name="Picture 7" descr="AI Eremenko 01.jpg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916832"/>
            <a:ext cx="2520280" cy="3629204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3364992" cy="1773920"/>
          </a:xfrm>
        </p:spPr>
        <p:txBody>
          <a:bodyPr/>
          <a:lstStyle/>
          <a:p>
            <a:pPr algn="ctr"/>
            <a:r>
              <a:rPr lang="ru-RU" sz="2400" dirty="0" smtClean="0"/>
              <a:t>Василий Иванович </a:t>
            </a:r>
            <a:r>
              <a:rPr lang="ru-RU" sz="2400" dirty="0"/>
              <a:t>Чуйков</a:t>
            </a:r>
            <a:endParaRPr lang="ru-RU" sz="2400" dirty="0"/>
          </a:p>
          <a:p>
            <a:pPr algn="ctr"/>
            <a:r>
              <a:rPr lang="ru-RU" dirty="0" smtClean="0"/>
              <a:t>Командующий 62-й армии в обороне Сталинграда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5004048" y="116632"/>
            <a:ext cx="3362062" cy="2160240"/>
          </a:xfrm>
        </p:spPr>
        <p:txBody>
          <a:bodyPr/>
          <a:lstStyle/>
          <a:p>
            <a:pPr algn="ctr"/>
            <a:r>
              <a:rPr lang="ru-RU" sz="2400" dirty="0" smtClean="0"/>
              <a:t>Михаил Степанович </a:t>
            </a:r>
            <a:r>
              <a:rPr lang="ru-RU" sz="2400" dirty="0"/>
              <a:t>Шумилов</a:t>
            </a:r>
            <a:endParaRPr lang="ru-RU" sz="2400" dirty="0"/>
          </a:p>
          <a:p>
            <a:pPr algn="ctr"/>
            <a:r>
              <a:rPr lang="ru-RU" dirty="0"/>
              <a:t>Командующий </a:t>
            </a:r>
            <a:r>
              <a:rPr lang="ru-RU" dirty="0" smtClean="0"/>
              <a:t>64-й </a:t>
            </a:r>
            <a:r>
              <a:rPr lang="ru-RU" dirty="0"/>
              <a:t>армии в обороне Сталинграда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12" descr="chuikov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52331" y="1916832"/>
            <a:ext cx="3225959" cy="4032448"/>
          </a:xfrm>
        </p:spPr>
      </p:pic>
      <p:pic>
        <p:nvPicPr>
          <p:cNvPr id="8" name="Picture 10" descr="shumilov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916832"/>
            <a:ext cx="3240360" cy="4050449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404664"/>
            <a:ext cx="3566160" cy="593212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Эрих фон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Манштейн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немецкий фельдмаршал, участник Первой и Второй мировых войн.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404664"/>
            <a:ext cx="3566160" cy="5934223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Фридрих Вильгельм Эрнст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Паулюс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немецкий военачальник (с 1943 года генерал-фельдмаршал) и командующий 6-й армией, окружённой и капитулировавшей под Сталинградом. </a:t>
            </a:r>
            <a:endParaRPr lang="ru-RU" dirty="0"/>
          </a:p>
        </p:txBody>
      </p:sp>
      <p:pic>
        <p:nvPicPr>
          <p:cNvPr id="5" name="Picture 7" descr="Bundesarchiv Bild 183-H01758, Erich v. Manste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113981" cy="40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undesarchiv Bild 183-B24575, Friedrich Pau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17471"/>
            <a:ext cx="2664296" cy="34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15200" cy="1223963"/>
          </a:xfrm>
        </p:spPr>
        <p:txBody>
          <a:bodyPr/>
          <a:lstStyle/>
          <a:p>
            <a:pPr algn="ctr"/>
            <a:r>
              <a:rPr lang="ru-RU" sz="4800" b="1" smtClean="0"/>
              <a:t>Планы сторон</a:t>
            </a:r>
            <a:endParaRPr lang="ru-RU" sz="4800" b="1" smtClean="0"/>
          </a:p>
        </p:txBody>
      </p:sp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914400" y="1484313"/>
            <a:ext cx="3565525" cy="4852987"/>
          </a:xfrm>
        </p:spPr>
        <p:txBody>
          <a:bodyPr/>
          <a:lstStyle/>
          <a:p>
            <a:r>
              <a:rPr lang="ru-RU" dirty="0" smtClean="0"/>
              <a:t>СССР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План весенне-летней компании1942г.: наступательные операции под Ленинградом, в районе Харькова, в Крыму, на Смоленском и на Львовско-Курском направлениях.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</p:txBody>
      </p:sp>
      <p:sp>
        <p:nvSpPr>
          <p:cNvPr id="25603" name="Объект 3"/>
          <p:cNvSpPr>
            <a:spLocks noGrp="1"/>
          </p:cNvSpPr>
          <p:nvPr>
            <p:ph sz="quarter" idx="14"/>
          </p:nvPr>
        </p:nvSpPr>
        <p:spPr>
          <a:xfrm>
            <a:off x="4681538" y="1484313"/>
            <a:ext cx="3567112" cy="4854575"/>
          </a:xfrm>
        </p:spPr>
        <p:txBody>
          <a:bodyPr/>
          <a:lstStyle/>
          <a:p>
            <a:r>
              <a:rPr lang="ru-RU" dirty="0" smtClean="0"/>
              <a:t>Германия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Наступление на южном участке советско-германского фронта. Выход к Кавказу и нижнему течению Волги, лишение СССР главных экономических ресурсов: угля, промышленных предприятий </a:t>
            </a:r>
            <a:r>
              <a:rPr lang="ru-RU" dirty="0" err="1" smtClean="0"/>
              <a:t>Донбаса</a:t>
            </a:r>
            <a:r>
              <a:rPr lang="ru-RU" dirty="0" smtClean="0"/>
              <a:t>, хлеба Кубани и Поволжья, нефти Баку.</a:t>
            </a: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20385</Words>
  <Application>WPS Presentation</Application>
  <PresentationFormat>Экран (4:3)</PresentationFormat>
  <Paragraphs>350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Times New Roman</vt:lpstr>
      <vt:lpstr>Перспектива</vt:lpstr>
      <vt:lpstr>Сталинградская битва июль1942г. - февраль1943г.</vt:lpstr>
      <vt:lpstr>Элективный курс «Великая Отечественная война» (17ч.)</vt:lpstr>
      <vt:lpstr>Сталинградская битва</vt:lpstr>
      <vt:lpstr>Командующие</vt:lpstr>
      <vt:lpstr>PowerPoint 演示文稿</vt:lpstr>
      <vt:lpstr>PowerPoint 演示文稿</vt:lpstr>
      <vt:lpstr>PowerPoint 演示文稿</vt:lpstr>
      <vt:lpstr>PowerPoint 演示文稿</vt:lpstr>
      <vt:lpstr>Планы сторон</vt:lpstr>
      <vt:lpstr>Сталинградская битва  (17июля1942 – 2 февраля1943г.г.)</vt:lpstr>
      <vt:lpstr>Соотношение сил к 22 июля 1942 г.</vt:lpstr>
      <vt:lpstr>Хронология Сталинградской битвы</vt:lpstr>
      <vt:lpstr>Сталинградская битва 17июля-18 ноября 1942г.  оборонительный этап</vt:lpstr>
      <vt:lpstr>PowerPoint 演示文稿</vt:lpstr>
      <vt:lpstr>Сталинградская битва явила примеры массового героизма, в которых ярко проявились лучшие качества воинов-патриотов — от солдата до маршала. </vt:lpstr>
      <vt:lpstr>PowerPoint 演示文稿</vt:lpstr>
      <vt:lpstr>PowerPoint 演示文稿</vt:lpstr>
      <vt:lpstr>Битва за Мамаев курган </vt:lpstr>
      <vt:lpstr>PowerPoint 演示文稿</vt:lpstr>
      <vt:lpstr>PowerPoint 演示文稿</vt:lpstr>
      <vt:lpstr>Сталинградская битва 19 ноября1942г. - 2 февраля 1943г. контрнаступление советских войск </vt:lpstr>
      <vt:lpstr>Соотношение сил на 19 ноября 1942г.</vt:lpstr>
      <vt:lpstr>PowerPoint 演示文稿</vt:lpstr>
      <vt:lpstr>Расстановка сил в операции «Уран»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Итоги и значение Сталинградской битвы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Учитель</dc:creator>
  <cp:lastModifiedBy>~</cp:lastModifiedBy>
  <cp:revision>84</cp:revision>
  <dcterms:created xsi:type="dcterms:W3CDTF">2014-01-14T14:10:00Z</dcterms:created>
  <dcterms:modified xsi:type="dcterms:W3CDTF">2020-04-17T15:53:38Z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