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7" r:id="rId6"/>
    <p:sldId id="259" r:id="rId7"/>
    <p:sldId id="261" r:id="rId8"/>
    <p:sldId id="297" r:id="rId9"/>
    <p:sldId id="300" r:id="rId10"/>
    <p:sldId id="264" r:id="rId11"/>
    <p:sldId id="332" r:id="rId12"/>
    <p:sldId id="273" r:id="rId13"/>
    <p:sldId id="333" r:id="rId14"/>
    <p:sldId id="267" r:id="rId15"/>
    <p:sldId id="270" r:id="rId16"/>
    <p:sldId id="266" r:id="rId17"/>
  </p:sldIdLst>
  <p:sldSz cx="9144000" cy="5143500"/>
  <p:notesSz cx="6858000" cy="9144000"/>
  <p:embeddedFontLst>
    <p:embeddedFont>
      <p:font typeface="Jockey One" panose="02000506000000020004"/>
      <p:regular r:id="rId21"/>
    </p:embeddedFont>
    <p:embeddedFont>
      <p:font typeface="Hind Vadodara Light" panose="02000000000000000000"/>
      <p:regular r:id="rId22"/>
    </p:embeddedFont>
    <p:embeddedFont>
      <p:font typeface="Hind Vadodara Medium" panose="02000000000000000000"/>
      <p:regular r:id="rId23"/>
      <p:bold r:id="rId24"/>
    </p:embeddedFont>
    <p:embeddedFont>
      <p:font typeface="Hind Vadodara" panose="02000000000000000000"/>
      <p:regular r:id="rId25"/>
      <p:bold r:id="rId26"/>
    </p:embeddedFont>
    <p:embeddedFont>
      <p:font typeface="Century Gothic" panose="020B0502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B4"/>
    <a:srgbClr val="C9403B"/>
    <a:srgbClr val="F3E5C0"/>
    <a:srgbClr val="5C1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5F57A2C-6F09-46B4-9A02-3277DAC34422}" styleName="Table_0">
    <a:wholeTbl>
      <a:tcTxStyle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1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7c365f9a0_1_26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7c365f9a0_1_26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7b68ffdf2_2_84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7b68ffdf2_2_84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1c6f77c9c_7_10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1c6f77c9c_7_10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1c0e4a743_1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1c0e4a743_1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7b68ffdf2_2_87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7b68ffdf2_2_87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1c0e4a743_1_1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1c0e4a743_1_1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7c365f9a0_1_14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7c365f9a0_1_14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a15755a3a_5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a15755a3a_5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1b0fa81c4_0_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1b0fa81c4_0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>
  <p:cSld name="TITLE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subTitle" idx="1"/>
          </p:nvPr>
        </p:nvSpPr>
        <p:spPr>
          <a:xfrm>
            <a:off x="2914602" y="2467315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2880680" y="587656"/>
            <a:ext cx="6404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ckey One" panose="02000506000000020004"/>
              <a:buNone/>
              <a:defRPr sz="6000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6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1_1_1_1_1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 WORDS">
  <p:cSld name="CUSTOM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ctrTitle"/>
          </p:nvPr>
        </p:nvSpPr>
        <p:spPr>
          <a:xfrm>
            <a:off x="2433025" y="682650"/>
            <a:ext cx="4278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ITLE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/>
          <p:nvPr>
            <p:ph type="ctrTitle"/>
          </p:nvPr>
        </p:nvSpPr>
        <p:spPr>
          <a:xfrm>
            <a:off x="609681" y="4225587"/>
            <a:ext cx="2805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3"/>
          <p:cNvSpPr txBox="1"/>
          <p:nvPr>
            <p:ph type="subTitle" idx="1"/>
          </p:nvPr>
        </p:nvSpPr>
        <p:spPr>
          <a:xfrm>
            <a:off x="609681" y="3104875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type="ctrTitle" idx="2"/>
          </p:nvPr>
        </p:nvSpPr>
        <p:spPr>
          <a:xfrm>
            <a:off x="5906670" y="359063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3"/>
          <p:cNvSpPr txBox="1"/>
          <p:nvPr>
            <p:ph type="subTitle" idx="3"/>
          </p:nvPr>
        </p:nvSpPr>
        <p:spPr>
          <a:xfrm>
            <a:off x="6573870" y="958638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ctrTitle"/>
          </p:nvPr>
        </p:nvSpPr>
        <p:spPr>
          <a:xfrm>
            <a:off x="3657050" y="3446126"/>
            <a:ext cx="1828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p14"/>
          <p:cNvSpPr txBox="1"/>
          <p:nvPr>
            <p:ph type="title" idx="2" hasCustomPrompt="1"/>
          </p:nvPr>
        </p:nvSpPr>
        <p:spPr>
          <a:xfrm>
            <a:off x="4009550" y="269583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/>
          <p:nvPr>
            <p:ph type="subTitle" idx="1"/>
          </p:nvPr>
        </p:nvSpPr>
        <p:spPr>
          <a:xfrm>
            <a:off x="3435650" y="3909500"/>
            <a:ext cx="2271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 1">
  <p:cSld name="TITLE_1_1_1_1_1_1_2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subTitle" idx="1"/>
          </p:nvPr>
        </p:nvSpPr>
        <p:spPr>
          <a:xfrm>
            <a:off x="2637600" y="708175"/>
            <a:ext cx="3336600" cy="5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p15"/>
          <p:cNvSpPr txBox="1"/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ITLE_1_1_1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subTitle" idx="1"/>
          </p:nvPr>
        </p:nvSpPr>
        <p:spPr>
          <a:xfrm flipH="1">
            <a:off x="2052025" y="782563"/>
            <a:ext cx="1983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16"/>
          <p:cNvSpPr txBox="1"/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type="subTitle" idx="2"/>
          </p:nvPr>
        </p:nvSpPr>
        <p:spPr>
          <a:xfrm flipH="1">
            <a:off x="5691825" y="782563"/>
            <a:ext cx="1983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type="subTitle" idx="3"/>
          </p:nvPr>
        </p:nvSpPr>
        <p:spPr>
          <a:xfrm flipH="1">
            <a:off x="2052025" y="3190063"/>
            <a:ext cx="1983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_1_1_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ctrTitle"/>
          </p:nvPr>
        </p:nvSpPr>
        <p:spPr>
          <a:xfrm>
            <a:off x="5124601" y="1664025"/>
            <a:ext cx="2783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type="subTitle" idx="1"/>
          </p:nvPr>
        </p:nvSpPr>
        <p:spPr>
          <a:xfrm>
            <a:off x="5234401" y="2057625"/>
            <a:ext cx="26736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" name="Google Shape;95;p17"/>
          <p:cNvSpPr txBox="1"/>
          <p:nvPr/>
        </p:nvSpPr>
        <p:spPr>
          <a:xfrm>
            <a:off x="4453201" y="3654216"/>
            <a:ext cx="34548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1"/>
                </a:solidFill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rPr>
              <a:t>CREDITS: This presentation template was created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Hind Vadodara Medium" panose="02000000000000000000"/>
                <a:ea typeface="Hind Vadodara Medium" panose="02000000000000000000"/>
                <a:cs typeface="Hind Vadodara Medium" panose="02000000000000000000"/>
                <a:sym typeface="Hind Vadodara Medium" panose="02000000000000000000"/>
                <a:hlinkClick r:id="rId3"/>
              </a:rPr>
              <a:t>Slidesgo</a:t>
            </a:r>
            <a:r>
              <a:rPr lang="en-GB" sz="1000">
                <a:solidFill>
                  <a:schemeClr val="accent1"/>
                </a:solidFill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rPr>
              <a:t>, including icons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Hind Vadodara Medium" panose="02000000000000000000"/>
                <a:ea typeface="Hind Vadodara Medium" panose="02000000000000000000"/>
                <a:cs typeface="Hind Vadodara Medium" panose="02000000000000000000"/>
                <a:sym typeface="Hind Vadodara Medium" panose="02000000000000000000"/>
                <a:hlinkClick r:id="rId4"/>
              </a:rPr>
              <a:t>Flaticon</a:t>
            </a:r>
            <a:r>
              <a:rPr lang="en-GB" sz="1000">
                <a:solidFill>
                  <a:schemeClr val="accent1"/>
                </a:solidFill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rPr>
              <a:t>, and infographics &amp; images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Hind Vadodara Medium" panose="02000000000000000000"/>
                <a:ea typeface="Hind Vadodara Medium" panose="02000000000000000000"/>
                <a:cs typeface="Hind Vadodara Medium" panose="02000000000000000000"/>
                <a:sym typeface="Hind Vadodara Medium" panose="02000000000000000000"/>
                <a:hlinkClick r:id="rId5"/>
              </a:rPr>
              <a:t>Freepik</a:t>
            </a:r>
            <a:r>
              <a:rPr lang="en-GB" sz="1000">
                <a:solidFill>
                  <a:schemeClr val="accent1"/>
                </a:solidFill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rPr>
              <a:t>. </a:t>
            </a:r>
            <a:endParaRPr sz="1000">
              <a:solidFill>
                <a:schemeClr val="accent1"/>
              </a:solidFill>
              <a:latin typeface="Hind Vadodara Light" panose="02000000000000000000"/>
              <a:ea typeface="Hind Vadodara Light" panose="02000000000000000000"/>
              <a:cs typeface="Hind Vadodara Light" panose="02000000000000000000"/>
              <a:sym typeface="Hind Vadodara Light" panose="02000000000000000000"/>
            </a:endParaRPr>
          </a:p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accent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rPr>
              <a:t>Please keep this slide for attribution.</a:t>
            </a:r>
            <a:endParaRPr sz="900" b="1">
              <a:solidFill>
                <a:schemeClr val="accent1"/>
              </a:solidFill>
              <a:latin typeface="Hind Vadodara" panose="02000000000000000000"/>
              <a:ea typeface="Hind Vadodara" panose="02000000000000000000"/>
              <a:cs typeface="Hind Vadodara" panose="02000000000000000000"/>
              <a:sym typeface="Hind Vadodara" panose="02000000000000000000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Hind Vadodara Light" panose="02000000000000000000"/>
              <a:ea typeface="Hind Vadodara Light" panose="02000000000000000000"/>
              <a:cs typeface="Hind Vadodara Light" panose="02000000000000000000"/>
              <a:sym typeface="Hind Vadodara Light" panose="0200000000000000000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Hind Vadodara Light" panose="02000000000000000000"/>
              <a:ea typeface="Hind Vadodara Light" panose="02000000000000000000"/>
              <a:cs typeface="Hind Vadodara Light" panose="02000000000000000000"/>
              <a:sym typeface="Hind Vadodara Light" panose="020000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">
  <p:cSld name="TITLE_1_1_1_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body" idx="1"/>
          </p:nvPr>
        </p:nvSpPr>
        <p:spPr>
          <a:xfrm>
            <a:off x="2084400" y="1202725"/>
            <a:ext cx="5317500" cy="31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6">
    <p:bg>
      <p:bgPr>
        <a:noFill/>
        <a:effectLst/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280643" y="822405"/>
            <a:ext cx="1828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type="title" idx="2" hasCustomPrompt="1"/>
          </p:nvPr>
        </p:nvSpPr>
        <p:spPr>
          <a:xfrm>
            <a:off x="2079894" y="7793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type="ctrTitle" idx="3"/>
          </p:nvPr>
        </p:nvSpPr>
        <p:spPr>
          <a:xfrm>
            <a:off x="3850922" y="1730580"/>
            <a:ext cx="356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type="title" idx="4" hasCustomPrompt="1"/>
          </p:nvPr>
        </p:nvSpPr>
        <p:spPr>
          <a:xfrm>
            <a:off x="2640827" y="167399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type="ctrTitle" idx="5"/>
          </p:nvPr>
        </p:nvSpPr>
        <p:spPr>
          <a:xfrm>
            <a:off x="4351279" y="2581531"/>
            <a:ext cx="1828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type="title" idx="6" hasCustomPrompt="1"/>
          </p:nvPr>
        </p:nvSpPr>
        <p:spPr>
          <a:xfrm>
            <a:off x="3125560" y="2555313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type="ctrTitle" idx="7"/>
          </p:nvPr>
        </p:nvSpPr>
        <p:spPr>
          <a:xfrm>
            <a:off x="4897903" y="3484239"/>
            <a:ext cx="3427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type="title" idx="8" hasCustomPrompt="1"/>
          </p:nvPr>
        </p:nvSpPr>
        <p:spPr>
          <a:xfrm>
            <a:off x="3686494" y="3423340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type="ctrTitle" idx="9"/>
          </p:nvPr>
        </p:nvSpPr>
        <p:spPr>
          <a:xfrm>
            <a:off x="601931" y="4267871"/>
            <a:ext cx="2774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type="subTitle" idx="1"/>
          </p:nvPr>
        </p:nvSpPr>
        <p:spPr>
          <a:xfrm>
            <a:off x="3292825" y="1221276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type="subTitle" idx="13"/>
          </p:nvPr>
        </p:nvSpPr>
        <p:spPr>
          <a:xfrm>
            <a:off x="3850922" y="2098177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type="subTitle" idx="14"/>
          </p:nvPr>
        </p:nvSpPr>
        <p:spPr>
          <a:xfrm>
            <a:off x="4351279" y="2981757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type="subTitle" idx="15"/>
          </p:nvPr>
        </p:nvSpPr>
        <p:spPr>
          <a:xfrm>
            <a:off x="4897903" y="3855281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subTitle" idx="1"/>
          </p:nvPr>
        </p:nvSpPr>
        <p:spPr>
          <a:xfrm flipH="1">
            <a:off x="2412438" y="2449550"/>
            <a:ext cx="4319100" cy="13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2363413" y="1732574"/>
            <a:ext cx="4470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ctrTitle"/>
          </p:nvPr>
        </p:nvSpPr>
        <p:spPr>
          <a:xfrm>
            <a:off x="1713076" y="1751425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0" name="Google Shape;30;p5"/>
          <p:cNvSpPr txBox="1"/>
          <p:nvPr>
            <p:ph type="subTitle" idx="1"/>
          </p:nvPr>
        </p:nvSpPr>
        <p:spPr>
          <a:xfrm>
            <a:off x="687150" y="1532875"/>
            <a:ext cx="41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1_1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ctrTitle"/>
          </p:nvPr>
        </p:nvSpPr>
        <p:spPr>
          <a:xfrm>
            <a:off x="5185650" y="1846522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6"/>
          <p:cNvSpPr txBox="1"/>
          <p:nvPr>
            <p:ph type="subTitle" idx="1"/>
          </p:nvPr>
        </p:nvSpPr>
        <p:spPr>
          <a:xfrm>
            <a:off x="3982673" y="2539125"/>
            <a:ext cx="3862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ITLE_1_1_1_2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ctrTitle"/>
          </p:nvPr>
        </p:nvSpPr>
        <p:spPr>
          <a:xfrm>
            <a:off x="6111202" y="536016"/>
            <a:ext cx="1396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7"/>
          <p:cNvSpPr txBox="1"/>
          <p:nvPr>
            <p:ph type="subTitle" idx="1"/>
          </p:nvPr>
        </p:nvSpPr>
        <p:spPr>
          <a:xfrm>
            <a:off x="5712652" y="972853"/>
            <a:ext cx="2193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type="subTitle" idx="2"/>
          </p:nvPr>
        </p:nvSpPr>
        <p:spPr>
          <a:xfrm>
            <a:off x="2321191" y="3818131"/>
            <a:ext cx="2193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type="ctrTitle" idx="3"/>
          </p:nvPr>
        </p:nvSpPr>
        <p:spPr>
          <a:xfrm>
            <a:off x="2719741" y="3381294"/>
            <a:ext cx="1396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9" name="Google Shape;39;p7"/>
          <p:cNvSpPr txBox="1"/>
          <p:nvPr>
            <p:ph type="title" idx="4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ctrTitle"/>
          </p:nvPr>
        </p:nvSpPr>
        <p:spPr>
          <a:xfrm>
            <a:off x="1244725" y="1480497"/>
            <a:ext cx="24456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8"/>
          <p:cNvSpPr txBox="1"/>
          <p:nvPr>
            <p:ph type="subTitle" idx="1"/>
          </p:nvPr>
        </p:nvSpPr>
        <p:spPr>
          <a:xfrm>
            <a:off x="1487723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3" name="Google Shape;43;p8"/>
          <p:cNvSpPr txBox="1"/>
          <p:nvPr>
            <p:ph type="ctrTitle" idx="2"/>
          </p:nvPr>
        </p:nvSpPr>
        <p:spPr>
          <a:xfrm>
            <a:off x="3639605" y="1480497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" name="Google Shape;44;p8"/>
          <p:cNvSpPr txBox="1"/>
          <p:nvPr>
            <p:ph type="subTitle" idx="3"/>
          </p:nvPr>
        </p:nvSpPr>
        <p:spPr>
          <a:xfrm>
            <a:off x="3973198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type="ctrTitle" idx="4"/>
          </p:nvPr>
        </p:nvSpPr>
        <p:spPr>
          <a:xfrm>
            <a:off x="6080446" y="1480497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8"/>
          <p:cNvSpPr txBox="1"/>
          <p:nvPr>
            <p:ph type="subTitle" idx="5"/>
          </p:nvPr>
        </p:nvSpPr>
        <p:spPr>
          <a:xfrm>
            <a:off x="6414036" y="1764442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type="ctrTitle" idx="6"/>
          </p:nvPr>
        </p:nvSpPr>
        <p:spPr>
          <a:xfrm>
            <a:off x="1244725" y="3419972"/>
            <a:ext cx="24456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8"/>
          <p:cNvSpPr txBox="1"/>
          <p:nvPr>
            <p:ph type="subTitle" idx="7"/>
          </p:nvPr>
        </p:nvSpPr>
        <p:spPr>
          <a:xfrm>
            <a:off x="1487723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type="ctrTitle" idx="8"/>
          </p:nvPr>
        </p:nvSpPr>
        <p:spPr>
          <a:xfrm>
            <a:off x="3639605" y="3419972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" name="Google Shape;50;p8"/>
          <p:cNvSpPr txBox="1"/>
          <p:nvPr>
            <p:ph type="subTitle" idx="9"/>
          </p:nvPr>
        </p:nvSpPr>
        <p:spPr>
          <a:xfrm>
            <a:off x="3973198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type="ctrTitle" idx="13"/>
          </p:nvPr>
        </p:nvSpPr>
        <p:spPr>
          <a:xfrm>
            <a:off x="6080446" y="3419972"/>
            <a:ext cx="26268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" name="Google Shape;52;p8"/>
          <p:cNvSpPr txBox="1"/>
          <p:nvPr>
            <p:ph type="subTitle" idx="14"/>
          </p:nvPr>
        </p:nvSpPr>
        <p:spPr>
          <a:xfrm>
            <a:off x="6414036" y="3703917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type="title" idx="15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TITLE_1_1_1_1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subTitle" idx="1"/>
          </p:nvPr>
        </p:nvSpPr>
        <p:spPr>
          <a:xfrm>
            <a:off x="-177087" y="101966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6" name="Google Shape;56;p9"/>
          <p:cNvSpPr txBox="1"/>
          <p:nvPr>
            <p:ph type="subTitle" idx="2"/>
          </p:nvPr>
        </p:nvSpPr>
        <p:spPr>
          <a:xfrm>
            <a:off x="2811450" y="2023993"/>
            <a:ext cx="22905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7" name="Google Shape;57;p9"/>
          <p:cNvSpPr txBox="1"/>
          <p:nvPr>
            <p:ph type="subTitle" idx="3"/>
          </p:nvPr>
        </p:nvSpPr>
        <p:spPr>
          <a:xfrm>
            <a:off x="3724588" y="3198960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8" name="Google Shape;58;p9"/>
          <p:cNvSpPr txBox="1"/>
          <p:nvPr>
            <p:ph type="title" hasCustomPrompt="1"/>
          </p:nvPr>
        </p:nvSpPr>
        <p:spPr>
          <a:xfrm>
            <a:off x="2474350" y="1189350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9" name="Google Shape;59;p9"/>
          <p:cNvSpPr txBox="1"/>
          <p:nvPr>
            <p:ph type="title" idx="4" hasCustomPrompt="1"/>
          </p:nvPr>
        </p:nvSpPr>
        <p:spPr>
          <a:xfrm>
            <a:off x="4274925" y="2327125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" name="Google Shape;60;p9"/>
          <p:cNvSpPr txBox="1"/>
          <p:nvPr>
            <p:ph type="title" idx="5" hasCustomPrompt="1"/>
          </p:nvPr>
        </p:nvSpPr>
        <p:spPr>
          <a:xfrm>
            <a:off x="601850" y="180600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TITLE_1_1_1_2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ctrTitle"/>
          </p:nvPr>
        </p:nvSpPr>
        <p:spPr>
          <a:xfrm>
            <a:off x="2344425" y="835793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type="subTitle" idx="1"/>
          </p:nvPr>
        </p:nvSpPr>
        <p:spPr>
          <a:xfrm>
            <a:off x="2433469" y="1365500"/>
            <a:ext cx="1445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type="ctrTitle" idx="2"/>
          </p:nvPr>
        </p:nvSpPr>
        <p:spPr>
          <a:xfrm>
            <a:off x="2328700" y="2767275"/>
            <a:ext cx="16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type="subTitle" idx="3"/>
          </p:nvPr>
        </p:nvSpPr>
        <p:spPr>
          <a:xfrm>
            <a:off x="2433469" y="3312188"/>
            <a:ext cx="1445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type="ctrTitle" idx="4"/>
          </p:nvPr>
        </p:nvSpPr>
        <p:spPr>
          <a:xfrm>
            <a:off x="6290249" y="844350"/>
            <a:ext cx="16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type="subTitle" idx="5"/>
          </p:nvPr>
        </p:nvSpPr>
        <p:spPr>
          <a:xfrm>
            <a:off x="6306131" y="1365500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type="ctrTitle" idx="6"/>
          </p:nvPr>
        </p:nvSpPr>
        <p:spPr>
          <a:xfrm>
            <a:off x="6306130" y="2767263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type="subTitle" idx="7"/>
          </p:nvPr>
        </p:nvSpPr>
        <p:spPr>
          <a:xfrm>
            <a:off x="6306131" y="3312188"/>
            <a:ext cx="1623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type="title" idx="8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Jockey One" panose="02000506000000020004"/>
              <a:buNone/>
              <a:defRPr sz="2800"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ind Vadodara Light" panose="02000000000000000000"/>
              <a:buChar char="●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 panose="02000000000000000000"/>
              <a:buChar char="○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 panose="02000000000000000000"/>
              <a:buChar char="■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 panose="02000000000000000000"/>
              <a:buChar char="●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 panose="02000000000000000000"/>
              <a:buChar char="○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 panose="02000000000000000000"/>
              <a:buChar char="■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 panose="02000000000000000000"/>
              <a:buChar char="●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 panose="02000000000000000000"/>
              <a:buChar char="○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Hind Vadodara Light" panose="02000000000000000000"/>
              <a:buChar char="■"/>
              <a:defRPr sz="1200"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70" y="-33020"/>
            <a:ext cx="1141095" cy="5165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0" name="Google Shape;110;p23"/>
          <p:cNvSpPr txBox="1"/>
          <p:nvPr>
            <p:ph type="subTitle" idx="1"/>
          </p:nvPr>
        </p:nvSpPr>
        <p:spPr>
          <a:xfrm>
            <a:off x="3105785" y="2390775"/>
            <a:ext cx="2932430" cy="577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</a:pPr>
            <a:r>
              <a:rPr lang="ru-RU" altLang="en-GB">
                <a:latin typeface="Century Gothic" panose="020B0502020202020204" charset="0"/>
                <a:cs typeface="Century Gothic" panose="020B0502020202020204" charset="0"/>
              </a:rPr>
              <a:t>Выполнила куратор 51 т группы</a:t>
            </a:r>
            <a:endParaRPr lang="ru-RU" altLang="en-GB"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</a:pPr>
            <a:r>
              <a:rPr lang="ru-RU" altLang="en-GB">
                <a:latin typeface="Century Gothic" panose="020B0502020202020204" charset="0"/>
                <a:cs typeface="Century Gothic" panose="020B0502020202020204" charset="0"/>
              </a:rPr>
              <a:t>Сафонова Елена Алексеевна</a:t>
            </a:r>
            <a:endParaRPr lang="ru-RU" altLang="en-GB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1" name="Изображение 0" descr="ab87d42d2a0d01543aaf5dba040b88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46885" y="-368935"/>
            <a:ext cx="6403975" cy="6096635"/>
          </a:xfrm>
          <a:prstGeom prst="rect">
            <a:avLst/>
          </a:prstGeom>
        </p:spPr>
      </p:pic>
      <p:sp>
        <p:nvSpPr>
          <p:cNvPr id="3" name="Заголовок 2"/>
          <p:cNvSpPr/>
          <p:nvPr>
            <p:ph type="ctrTitle"/>
          </p:nvPr>
        </p:nvSpPr>
        <p:spPr>
          <a:xfrm>
            <a:off x="3261680" y="602896"/>
            <a:ext cx="6404400" cy="2052600"/>
          </a:xfrm>
        </p:spPr>
        <p:txBody>
          <a:bodyPr/>
          <a:p>
            <a:r>
              <a:rPr lang="ru-RU" altLang="ru-RU" sz="4800" b="1">
                <a:latin typeface="Qanelas Black" panose="00000A00000000000000" charset="0"/>
                <a:cs typeface="Qanelas Black" panose="00000A00000000000000" charset="0"/>
              </a:rPr>
              <a:t>ЗАВЕРШЕНИЕ</a:t>
            </a:r>
            <a:br>
              <a:rPr lang="ru-RU" altLang="ru-RU" sz="4800" b="1">
                <a:latin typeface="Qanelas Black" panose="00000A00000000000000" charset="0"/>
                <a:cs typeface="Qanelas Black" panose="00000A00000000000000" charset="0"/>
              </a:rPr>
            </a:br>
            <a:r>
              <a:rPr lang="ru-RU" altLang="ru-RU" sz="4800" b="1">
                <a:latin typeface="Qanelas Black" panose="00000A00000000000000" charset="0"/>
                <a:cs typeface="Qanelas Black" panose="00000A00000000000000" charset="0"/>
              </a:rPr>
              <a:t>ВТОРОЙ МИРОВОЙ ВОЙНЫ</a:t>
            </a:r>
            <a:endParaRPr lang="ru-RU" altLang="ru-RU" sz="4800" b="1">
              <a:latin typeface="Qanelas Black" panose="00000A00000000000000" charset="0"/>
              <a:cs typeface="Qanelas Black" panose="00000A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0"/>
          <p:cNvSpPr/>
          <p:nvPr/>
        </p:nvSpPr>
        <p:spPr>
          <a:xfrm>
            <a:off x="2201406" y="1877500"/>
            <a:ext cx="2943138" cy="1090505"/>
          </a:xfrm>
          <a:custGeom>
            <a:avLst/>
            <a:gdLst/>
            <a:ahLst/>
            <a:cxnLst/>
            <a:rect l="l" t="t" r="r" b="b"/>
            <a:pathLst>
              <a:path w="45600" h="24700" extrusionOk="0">
                <a:moveTo>
                  <a:pt x="1358" y="0"/>
                </a:moveTo>
                <a:lnTo>
                  <a:pt x="5429" y="0"/>
                </a:lnTo>
                <a:lnTo>
                  <a:pt x="43700" y="1900"/>
                </a:lnTo>
                <a:lnTo>
                  <a:pt x="45600" y="24700"/>
                </a:lnTo>
                <a:lnTo>
                  <a:pt x="0" y="241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0" name="Google Shape;500;p40"/>
          <p:cNvSpPr txBox="1"/>
          <p:nvPr/>
        </p:nvSpPr>
        <p:spPr>
          <a:xfrm>
            <a:off x="6171565" y="1426210"/>
            <a:ext cx="2280285" cy="45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 </a:t>
            </a:r>
            <a:r>
              <a:rPr lang="ru-RU" alt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Р</a:t>
            </a:r>
            <a:r>
              <a:rPr 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оссийский революционер, советский политический, государственный, военный и партийный деятель. Генералиссимус Советского Союза (1945).</a:t>
            </a:r>
            <a:r>
              <a:rPr 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 </a:t>
            </a:r>
            <a:endParaRPr lang="en-GB" sz="1000">
              <a:solidFill>
                <a:schemeClr val="accent2"/>
              </a:solidFill>
              <a:latin typeface="Century Gothic" panose="020B0502020202020204" charset="0"/>
              <a:ea typeface="Hind Vadodara Light" panose="02000000000000000000"/>
              <a:cs typeface="Century Gothic" panose="020B0502020202020204" charset="0"/>
              <a:sym typeface="Hind Vadodara Light" panose="02000000000000000000"/>
            </a:endParaRPr>
          </a:p>
        </p:txBody>
      </p:sp>
      <p:sp>
        <p:nvSpPr>
          <p:cNvPr id="501" name="Google Shape;501;p40"/>
          <p:cNvSpPr txBox="1"/>
          <p:nvPr/>
        </p:nvSpPr>
        <p:spPr>
          <a:xfrm>
            <a:off x="2783106" y="2099695"/>
            <a:ext cx="17796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altLang="en-US" b="1">
              <a:solidFill>
                <a:schemeClr val="accent3"/>
              </a:solidFill>
              <a:latin typeface="Century Gothic" panose="020B0502020202020204" charset="0"/>
              <a:ea typeface="Hind Vadodara Light" panose="02000000000000000000"/>
              <a:cs typeface="Century Gothic" panose="020B0502020202020204" charset="0"/>
              <a:sym typeface="Hind Vadodara Light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accent3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ОБСУЖДЕНИЕ</a:t>
            </a:r>
            <a:endParaRPr lang="ru-RU" altLang="en-US" b="1">
              <a:solidFill>
                <a:schemeClr val="accent3"/>
              </a:solidFill>
              <a:latin typeface="Century Gothic" panose="020B0502020202020204" charset="0"/>
              <a:ea typeface="Hind Vadodara Light" panose="02000000000000000000"/>
              <a:cs typeface="Century Gothic" panose="020B0502020202020204" charset="0"/>
              <a:sym typeface="Hind Vadodara Light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accent3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ПОСЛЕВОЕННОГО УСТРОЙСТВА МИРА</a:t>
            </a:r>
            <a:endParaRPr lang="ru-RU" altLang="en-US" b="1">
              <a:solidFill>
                <a:schemeClr val="accent3"/>
              </a:solidFill>
              <a:latin typeface="Century Gothic" panose="020B0502020202020204" charset="0"/>
              <a:ea typeface="Hind Vadodara Light" panose="02000000000000000000"/>
              <a:cs typeface="Century Gothic" panose="020B0502020202020204" charset="0"/>
              <a:sym typeface="Hind Vadodara Light" panose="02000000000000000000"/>
            </a:endParaRPr>
          </a:p>
        </p:txBody>
      </p:sp>
      <p:sp>
        <p:nvSpPr>
          <p:cNvPr id="503" name="Google Shape;503;p40"/>
          <p:cNvSpPr/>
          <p:nvPr/>
        </p:nvSpPr>
        <p:spPr>
          <a:xfrm rot="5400000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4" name="Google Shape;504;p40"/>
          <p:cNvSpPr txBox="1"/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ПОТСДАМСКАЯ КОНФЕРЕНЦИЯ</a:t>
            </a:r>
            <a:endParaRPr lang="ru-RU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sp>
        <p:nvSpPr>
          <p:cNvPr id="505" name="Google Shape;505;p40"/>
          <p:cNvSpPr txBox="1"/>
          <p:nvPr/>
        </p:nvSpPr>
        <p:spPr>
          <a:xfrm>
            <a:off x="6668668" y="884677"/>
            <a:ext cx="12852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accent1"/>
                </a:solidFill>
                <a:latin typeface="Century Gothic" panose="020B0502020202020204" charset="0"/>
                <a:ea typeface="Jockey One" panose="02000506000000020004"/>
                <a:cs typeface="Century Gothic" panose="020B0502020202020204" charset="0"/>
                <a:sym typeface="Jockey One" panose="02000506000000020004"/>
              </a:rPr>
              <a:t>И.В. Сталин</a:t>
            </a:r>
            <a:endParaRPr lang="ru-RU" b="1">
              <a:solidFill>
                <a:schemeClr val="accent1"/>
              </a:solidFill>
              <a:latin typeface="Century Gothic" panose="020B0502020202020204" charset="0"/>
              <a:ea typeface="Jockey One" panose="02000506000000020004"/>
              <a:cs typeface="Century Gothic" panose="020B0502020202020204" charset="0"/>
              <a:sym typeface="Jockey One" panose="02000506000000020004"/>
            </a:endParaRPr>
          </a:p>
        </p:txBody>
      </p:sp>
      <p:sp>
        <p:nvSpPr>
          <p:cNvPr id="506" name="Google Shape;506;p40"/>
          <p:cNvSpPr/>
          <p:nvPr/>
        </p:nvSpPr>
        <p:spPr>
          <a:xfrm>
            <a:off x="6004156" y="894111"/>
            <a:ext cx="359625" cy="420700"/>
          </a:xfrm>
          <a:custGeom>
            <a:avLst/>
            <a:gdLst/>
            <a:ahLst/>
            <a:cxnLst/>
            <a:rect l="l" t="t" r="r" b="b"/>
            <a:pathLst>
              <a:path w="14385" h="16828" extrusionOk="0">
                <a:moveTo>
                  <a:pt x="0" y="4071"/>
                </a:moveTo>
                <a:lnTo>
                  <a:pt x="13843" y="0"/>
                </a:lnTo>
                <a:lnTo>
                  <a:pt x="14385" y="16828"/>
                </a:lnTo>
                <a:lnTo>
                  <a:pt x="2986" y="15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07" name="Google Shape;507;p40"/>
          <p:cNvSpPr txBox="1"/>
          <p:nvPr/>
        </p:nvSpPr>
        <p:spPr>
          <a:xfrm>
            <a:off x="5776681" y="1023029"/>
            <a:ext cx="5778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rPr>
              <a:t>01</a:t>
            </a:r>
            <a:endParaRPr>
              <a:solidFill>
                <a:schemeClr val="accent3"/>
              </a:solidFill>
              <a:latin typeface="Jockey One" panose="02000506000000020004"/>
              <a:ea typeface="Jockey One" panose="02000506000000020004"/>
              <a:cs typeface="Jockey One" panose="02000506000000020004"/>
              <a:sym typeface="Jockey One" panose="02000506000000020004"/>
            </a:endParaRPr>
          </a:p>
        </p:txBody>
      </p:sp>
      <p:sp>
        <p:nvSpPr>
          <p:cNvPr id="508" name="Google Shape;508;p40"/>
          <p:cNvSpPr/>
          <p:nvPr/>
        </p:nvSpPr>
        <p:spPr>
          <a:xfrm>
            <a:off x="5965505" y="2295698"/>
            <a:ext cx="359625" cy="420700"/>
          </a:xfrm>
          <a:custGeom>
            <a:avLst/>
            <a:gdLst/>
            <a:ahLst/>
            <a:cxnLst/>
            <a:rect l="l" t="t" r="r" b="b"/>
            <a:pathLst>
              <a:path w="14385" h="16828" extrusionOk="0">
                <a:moveTo>
                  <a:pt x="0" y="4071"/>
                </a:moveTo>
                <a:lnTo>
                  <a:pt x="13843" y="0"/>
                </a:lnTo>
                <a:lnTo>
                  <a:pt x="14385" y="16828"/>
                </a:lnTo>
                <a:lnTo>
                  <a:pt x="2986" y="15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09" name="Google Shape;509;p40"/>
          <p:cNvSpPr txBox="1"/>
          <p:nvPr/>
        </p:nvSpPr>
        <p:spPr>
          <a:xfrm>
            <a:off x="5738030" y="2424616"/>
            <a:ext cx="5778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rPr>
              <a:t>02</a:t>
            </a:r>
            <a:endParaRPr>
              <a:solidFill>
                <a:schemeClr val="accent3"/>
              </a:solidFill>
              <a:latin typeface="Jockey One" panose="02000506000000020004"/>
              <a:ea typeface="Jockey One" panose="02000506000000020004"/>
              <a:cs typeface="Jockey One" panose="02000506000000020004"/>
              <a:sym typeface="Jockey One" panose="02000506000000020004"/>
            </a:endParaRPr>
          </a:p>
        </p:txBody>
      </p:sp>
      <p:sp>
        <p:nvSpPr>
          <p:cNvPr id="510" name="Google Shape;510;p40"/>
          <p:cNvSpPr/>
          <p:nvPr/>
        </p:nvSpPr>
        <p:spPr>
          <a:xfrm flipH="1">
            <a:off x="6048490" y="3772070"/>
            <a:ext cx="359625" cy="420700"/>
          </a:xfrm>
          <a:custGeom>
            <a:avLst/>
            <a:gdLst/>
            <a:ahLst/>
            <a:cxnLst/>
            <a:rect l="l" t="t" r="r" b="b"/>
            <a:pathLst>
              <a:path w="14385" h="16828" extrusionOk="0">
                <a:moveTo>
                  <a:pt x="0" y="4071"/>
                </a:moveTo>
                <a:lnTo>
                  <a:pt x="13843" y="0"/>
                </a:lnTo>
                <a:lnTo>
                  <a:pt x="14385" y="16828"/>
                </a:lnTo>
                <a:lnTo>
                  <a:pt x="2986" y="15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11" name="Google Shape;511;p40"/>
          <p:cNvSpPr txBox="1"/>
          <p:nvPr/>
        </p:nvSpPr>
        <p:spPr>
          <a:xfrm>
            <a:off x="5814230" y="3900988"/>
            <a:ext cx="5778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rPr>
              <a:t>03</a:t>
            </a:r>
            <a:endParaRPr>
              <a:solidFill>
                <a:schemeClr val="accent3"/>
              </a:solidFill>
              <a:latin typeface="Jockey One" panose="02000506000000020004"/>
              <a:ea typeface="Jockey One" panose="02000506000000020004"/>
              <a:cs typeface="Jockey One" panose="02000506000000020004"/>
              <a:sym typeface="Jockey One" panose="02000506000000020004"/>
            </a:endParaRPr>
          </a:p>
        </p:txBody>
      </p:sp>
      <p:sp>
        <p:nvSpPr>
          <p:cNvPr id="512" name="Google Shape;512;p40"/>
          <p:cNvSpPr txBox="1"/>
          <p:nvPr/>
        </p:nvSpPr>
        <p:spPr>
          <a:xfrm>
            <a:off x="6315608" y="2787362"/>
            <a:ext cx="17796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 </a:t>
            </a:r>
            <a:r>
              <a:rPr lang="ru-RU" alt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Г</a:t>
            </a:r>
            <a:r>
              <a:rPr 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осударственный деятель, </a:t>
            </a:r>
            <a:endParaRPr lang="en-GB" sz="1000">
              <a:solidFill>
                <a:schemeClr val="accent2"/>
              </a:solidFill>
              <a:latin typeface="Century Gothic" panose="020B0502020202020204" charset="0"/>
              <a:ea typeface="Hind Vadodara Light" panose="02000000000000000000"/>
              <a:cs typeface="Century Gothic" panose="020B0502020202020204" charset="0"/>
              <a:sym typeface="Hind Vadodara Light" panose="020000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33-й президент США в 1945—1953 годах от Демократической партии</a:t>
            </a:r>
            <a:r>
              <a:rPr lang="en-GB" sz="1000">
                <a:solidFill>
                  <a:schemeClr val="accent2"/>
                </a:solidFill>
                <a:latin typeface="Hind Vadodara Light" panose="02000000000000000000"/>
                <a:ea typeface="Hind Vadodara Light" panose="02000000000000000000"/>
                <a:cs typeface="Hind Vadodara Light" panose="02000000000000000000"/>
                <a:sym typeface="Hind Vadodara Light" panose="02000000000000000000"/>
              </a:rPr>
              <a:t>. </a:t>
            </a:r>
            <a:endParaRPr lang="en-GB" sz="1000">
              <a:solidFill>
                <a:schemeClr val="accent2"/>
              </a:solidFill>
              <a:latin typeface="Hind Vadodara Light" panose="02000000000000000000"/>
              <a:ea typeface="Hind Vadodara Light" panose="02000000000000000000"/>
              <a:cs typeface="Hind Vadodara Light" panose="02000000000000000000"/>
              <a:sym typeface="Hind Vadodara Light" panose="02000000000000000000"/>
            </a:endParaRPr>
          </a:p>
        </p:txBody>
      </p:sp>
      <p:sp>
        <p:nvSpPr>
          <p:cNvPr id="513" name="Google Shape;513;p40"/>
          <p:cNvSpPr txBox="1"/>
          <p:nvPr/>
        </p:nvSpPr>
        <p:spPr>
          <a:xfrm>
            <a:off x="6668668" y="2285977"/>
            <a:ext cx="12852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accent1"/>
                </a:solidFill>
                <a:latin typeface="Century Gothic" panose="020B0502020202020204" charset="0"/>
                <a:ea typeface="Jockey One" panose="02000506000000020004"/>
                <a:cs typeface="Century Gothic" panose="020B0502020202020204" charset="0"/>
                <a:sym typeface="Jockey One" panose="02000506000000020004"/>
              </a:rPr>
              <a:t>Г. Трумэн</a:t>
            </a:r>
            <a:endParaRPr lang="ru-RU" b="1">
              <a:solidFill>
                <a:schemeClr val="accent1"/>
              </a:solidFill>
              <a:latin typeface="Century Gothic" panose="020B0502020202020204" charset="0"/>
              <a:ea typeface="Jockey One" panose="02000506000000020004"/>
              <a:cs typeface="Century Gothic" panose="020B0502020202020204" charset="0"/>
              <a:sym typeface="Jockey One" panose="02000506000000020004"/>
            </a:endParaRPr>
          </a:p>
        </p:txBody>
      </p:sp>
      <p:sp>
        <p:nvSpPr>
          <p:cNvPr id="514" name="Google Shape;514;p40"/>
          <p:cNvSpPr txBox="1"/>
          <p:nvPr/>
        </p:nvSpPr>
        <p:spPr>
          <a:xfrm>
            <a:off x="6324498" y="4228141"/>
            <a:ext cx="17796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2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британский политик, лидер Лейбористской партии и 62-й премьер-министр Великобритании. </a:t>
            </a:r>
            <a:endParaRPr lang="en-GB" sz="1000">
              <a:solidFill>
                <a:schemeClr val="accent2"/>
              </a:solidFill>
              <a:latin typeface="Century Gothic" panose="020B0502020202020204" charset="0"/>
              <a:ea typeface="Hind Vadodara Light" panose="02000000000000000000"/>
              <a:cs typeface="Century Gothic" panose="020B0502020202020204" charset="0"/>
              <a:sym typeface="Hind Vadodara Light" panose="02000000000000000000"/>
            </a:endParaRPr>
          </a:p>
        </p:txBody>
      </p:sp>
      <p:sp>
        <p:nvSpPr>
          <p:cNvPr id="515" name="Google Shape;515;p40"/>
          <p:cNvSpPr txBox="1"/>
          <p:nvPr/>
        </p:nvSpPr>
        <p:spPr>
          <a:xfrm>
            <a:off x="6669303" y="3762316"/>
            <a:ext cx="12852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accent1"/>
                </a:solidFill>
                <a:latin typeface="Century Gothic" panose="020B0502020202020204" charset="0"/>
                <a:ea typeface="Jockey One" panose="02000506000000020004"/>
                <a:cs typeface="Century Gothic" panose="020B0502020202020204" charset="0"/>
                <a:sym typeface="Jockey One" panose="02000506000000020004"/>
              </a:rPr>
              <a:t>К. Эттли</a:t>
            </a:r>
            <a:endParaRPr lang="ru-RU" altLang="en-US" b="1">
              <a:solidFill>
                <a:schemeClr val="accent1"/>
              </a:solidFill>
              <a:latin typeface="Century Gothic" panose="020B0502020202020204" charset="0"/>
              <a:ea typeface="Jockey One" panose="02000506000000020004"/>
              <a:cs typeface="Century Gothic" panose="020B0502020202020204" charset="0"/>
              <a:sym typeface="Jockey One" panose="02000506000000020004"/>
            </a:endParaRPr>
          </a:p>
        </p:txBody>
      </p:sp>
      <p:sp>
        <p:nvSpPr>
          <p:cNvPr id="516" name="Google Shape;516;p40"/>
          <p:cNvSpPr/>
          <p:nvPr/>
        </p:nvSpPr>
        <p:spPr>
          <a:xfrm>
            <a:off x="3832756" y="1099275"/>
            <a:ext cx="2069625" cy="705700"/>
          </a:xfrm>
          <a:custGeom>
            <a:avLst/>
            <a:gdLst/>
            <a:ahLst/>
            <a:cxnLst/>
            <a:rect l="l" t="t" r="r" b="b"/>
            <a:pathLst>
              <a:path w="82785" h="28228" extrusionOk="0">
                <a:moveTo>
                  <a:pt x="0" y="28228"/>
                </a:moveTo>
                <a:lnTo>
                  <a:pt x="20900" y="0"/>
                </a:lnTo>
                <a:lnTo>
                  <a:pt x="82785" y="0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7" name="Google Shape;517;p40"/>
          <p:cNvSpPr/>
          <p:nvPr/>
        </p:nvSpPr>
        <p:spPr>
          <a:xfrm>
            <a:off x="3786109" y="3088148"/>
            <a:ext cx="2205325" cy="1140000"/>
          </a:xfrm>
          <a:custGeom>
            <a:avLst/>
            <a:gdLst/>
            <a:ahLst/>
            <a:cxnLst/>
            <a:rect l="l" t="t" r="r" b="b"/>
            <a:pathLst>
              <a:path w="88213" h="45600" extrusionOk="0">
                <a:moveTo>
                  <a:pt x="0" y="0"/>
                </a:moveTo>
                <a:lnTo>
                  <a:pt x="46413" y="45600"/>
                </a:lnTo>
                <a:lnTo>
                  <a:pt x="88213" y="38814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8" name="Google Shape;518;p40"/>
          <p:cNvSpPr/>
          <p:nvPr/>
        </p:nvSpPr>
        <p:spPr>
          <a:xfrm>
            <a:off x="5178908" y="2478750"/>
            <a:ext cx="716722" cy="72651"/>
          </a:xfrm>
          <a:custGeom>
            <a:avLst/>
            <a:gdLst/>
            <a:ahLst/>
            <a:cxnLst/>
            <a:rect l="l" t="t" r="r" b="b"/>
            <a:pathLst>
              <a:path w="25786" h="1900" extrusionOk="0">
                <a:moveTo>
                  <a:pt x="0" y="0"/>
                </a:moveTo>
                <a:lnTo>
                  <a:pt x="25786" y="1900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одзаголовок 1"/>
          <p:cNvSpPr/>
          <p:nvPr>
            <p:ph type="subTitle" idx="1"/>
          </p:nvPr>
        </p:nvSpPr>
        <p:spPr>
          <a:xfrm>
            <a:off x="1204595" y="1597025"/>
            <a:ext cx="7423150" cy="3040380"/>
          </a:xfrm>
        </p:spPr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Протокол и Сообщение </a:t>
            </a:r>
            <a:r>
              <a:rPr lang="ru-RU" altLang="en-US" sz="1600" b="1">
                <a:latin typeface="Century Gothic" panose="020B0502020202020204" charset="0"/>
                <a:cs typeface="Century Gothic" panose="020B0502020202020204" charset="0"/>
              </a:rPr>
              <a:t>о Берлинской конференции</a:t>
            </a:r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 трёх держав</a:t>
            </a: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Передача СССР района </a:t>
            </a:r>
            <a:r>
              <a:rPr lang="ru-RU" altLang="en-US" sz="1600" b="1">
                <a:latin typeface="Century Gothic" panose="020B0502020202020204" charset="0"/>
                <a:cs typeface="Century Gothic" panose="020B0502020202020204" charset="0"/>
              </a:rPr>
              <a:t>Кёнигсберга</a:t>
            </a: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 b="1">
                <a:latin typeface="Century Gothic" panose="020B0502020202020204" charset="0"/>
                <a:cs typeface="Century Gothic" panose="020B0502020202020204" charset="0"/>
              </a:rPr>
              <a:t>Раздел </a:t>
            </a:r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военно-морского и торгового флотов Германии</a:t>
            </a: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Создание </a:t>
            </a:r>
            <a:r>
              <a:rPr lang="ru-RU" altLang="en-US" sz="1600" b="1">
                <a:latin typeface="Century Gothic" panose="020B0502020202020204" charset="0"/>
                <a:cs typeface="Century Gothic" panose="020B0502020202020204" charset="0"/>
              </a:rPr>
              <a:t>Совета министров иностранных дел</a:t>
            </a:r>
            <a:endParaRPr lang="ru-RU" altLang="en-US" sz="1600" b="1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 b="1">
                <a:latin typeface="Century Gothic" panose="020B0502020202020204" charset="0"/>
                <a:cs typeface="Century Gothic" panose="020B0502020202020204" charset="0"/>
              </a:rPr>
              <a:t>Демилитаризация</a:t>
            </a:r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, демократизация и денацификация Германии</a:t>
            </a: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" name="Заголовок 2"/>
          <p:cNvSpPr/>
          <p:nvPr>
            <p:ph type="ctrTitle"/>
          </p:nvPr>
        </p:nvSpPr>
        <p:spPr>
          <a:xfrm>
            <a:off x="1369380" y="-622019"/>
            <a:ext cx="6404400" cy="2052600"/>
          </a:xfrm>
        </p:spPr>
        <p:txBody>
          <a:bodyPr/>
          <a:p>
            <a:r>
              <a:rPr lang="ru-RU" altLang="ru-RU">
                <a:latin typeface="Qanelas Black" panose="00000A00000000000000" charset="0"/>
                <a:cs typeface="Qanelas Black" panose="00000A00000000000000" charset="0"/>
              </a:rPr>
              <a:t>РЕЗУЛЬТАТЫ</a:t>
            </a:r>
            <a:endParaRPr lang="ru-RU" altLang="ru-RU">
              <a:latin typeface="Qanelas Black" panose="00000A00000000000000" charset="0"/>
              <a:cs typeface="Qanelas Black" panose="00000A00000000000000" charset="0"/>
            </a:endParaRPr>
          </a:p>
        </p:txBody>
      </p:sp>
      <p:sp>
        <p:nvSpPr>
          <p:cNvPr id="503" name="Google Shape;503;p40"/>
          <p:cNvSpPr/>
          <p:nvPr/>
        </p:nvSpPr>
        <p:spPr>
          <a:xfrm rot="5400000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4" name="Google Shape;504;p40"/>
          <p:cNvSpPr txBox="1"/>
          <p:nvPr/>
        </p:nvSpPr>
        <p:spPr>
          <a:xfrm rot="-5400000">
            <a:off x="-2016425" y="2267175"/>
            <a:ext cx="5150100" cy="60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 panose="02000506000000020004"/>
              <a:buNone/>
              <a:defRPr sz="2400" b="0" i="0" u="none" strike="noStrike" cap="none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ПОТСДАМСКАЯ КОНФЕРЕНЦИЯ</a:t>
            </a:r>
            <a:endParaRPr lang="ru-RU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51925" y="1023525"/>
            <a:ext cx="2909700" cy="29097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4"/>
          <p:cNvSpPr txBox="1"/>
          <p:nvPr>
            <p:ph type="subTitle" idx="4294967295"/>
          </p:nvPr>
        </p:nvSpPr>
        <p:spPr>
          <a:xfrm>
            <a:off x="6910705" y="2488565"/>
            <a:ext cx="2166620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entury Gothic" panose="020B0502020202020204" charset="0"/>
                <a:cs typeface="Century Gothic" panose="020B0502020202020204" charset="0"/>
              </a:rPr>
              <a:t>9 августа 1945г. Советский союз </a:t>
            </a:r>
            <a:endParaRPr lang="ru-RU"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entury Gothic" panose="020B0502020202020204" charset="0"/>
                <a:cs typeface="Century Gothic" panose="020B0502020202020204" charset="0"/>
              </a:rPr>
              <a:t>вступил в войну </a:t>
            </a:r>
            <a:endParaRPr lang="ru-RU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52" name="Google Shape;352;p34"/>
          <p:cNvSpPr txBox="1"/>
          <p:nvPr>
            <p:ph type="subTitle" idx="4294967295"/>
          </p:nvPr>
        </p:nvSpPr>
        <p:spPr>
          <a:xfrm>
            <a:off x="2819400" y="841375"/>
            <a:ext cx="1687830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entury Gothic" panose="020B0502020202020204" charset="0"/>
                <a:cs typeface="Century Gothic" panose="020B0502020202020204" charset="0"/>
              </a:rPr>
              <a:t>6 августа 1945г. была сброшена бомба</a:t>
            </a:r>
            <a:endParaRPr lang="ru-RU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53" name="Google Shape;353;p34"/>
          <p:cNvSpPr txBox="1"/>
          <p:nvPr>
            <p:ph type="subTitle" idx="4294967295"/>
          </p:nvPr>
        </p:nvSpPr>
        <p:spPr>
          <a:xfrm>
            <a:off x="1617100" y="2105370"/>
            <a:ext cx="167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entury Gothic" panose="020B0502020202020204" charset="0"/>
                <a:cs typeface="Century Gothic" panose="020B0502020202020204" charset="0"/>
              </a:rPr>
              <a:t>9 августа 1945г. была сброшена бомба</a:t>
            </a:r>
            <a:endParaRPr lang="ru-RU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54" name="Google Shape;354;p34"/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34"/>
          <p:cNvSpPr txBox="1"/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3200" b="1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ВОЙНА С ЯПОНИЕЙ</a:t>
            </a:r>
            <a:endParaRPr lang="ru-RU" altLang="en-US" sz="3200" b="1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sp>
        <p:nvSpPr>
          <p:cNvPr id="356" name="Google Shape;356;p34"/>
          <p:cNvSpPr txBox="1"/>
          <p:nvPr>
            <p:ph type="subTitle" idx="4294967295"/>
          </p:nvPr>
        </p:nvSpPr>
        <p:spPr>
          <a:xfrm>
            <a:off x="5706745" y="4037965"/>
            <a:ext cx="2974975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entury Gothic" panose="020B0502020202020204" charset="0"/>
                <a:cs typeface="Century Gothic" panose="020B0502020202020204" charset="0"/>
              </a:rPr>
              <a:t>был подписан 2 сентября 1945г.</a:t>
            </a:r>
            <a:endParaRPr lang="ru-RU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57" name="Google Shape;357;p34"/>
          <p:cNvSpPr/>
          <p:nvPr/>
        </p:nvSpPr>
        <p:spPr>
          <a:xfrm>
            <a:off x="4507100" y="1023525"/>
            <a:ext cx="370936" cy="326251"/>
          </a:xfrm>
          <a:custGeom>
            <a:avLst/>
            <a:gdLst/>
            <a:ahLst/>
            <a:cxnLst/>
            <a:rect l="l" t="t" r="r" b="b"/>
            <a:pathLst>
              <a:path w="22322" h="19633" extrusionOk="0">
                <a:moveTo>
                  <a:pt x="807" y="0"/>
                </a:moveTo>
                <a:lnTo>
                  <a:pt x="0" y="17750"/>
                </a:lnTo>
                <a:lnTo>
                  <a:pt x="22053" y="19633"/>
                </a:lnTo>
                <a:lnTo>
                  <a:pt x="22322" y="2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58" name="Google Shape;358;p34"/>
          <p:cNvSpPr/>
          <p:nvPr/>
        </p:nvSpPr>
        <p:spPr>
          <a:xfrm>
            <a:off x="5116709" y="3947678"/>
            <a:ext cx="437902" cy="385150"/>
          </a:xfrm>
          <a:custGeom>
            <a:avLst/>
            <a:gdLst/>
            <a:ahLst/>
            <a:cxnLst/>
            <a:rect l="l" t="t" r="r" b="b"/>
            <a:pathLst>
              <a:path w="22322" h="19633" extrusionOk="0">
                <a:moveTo>
                  <a:pt x="807" y="0"/>
                </a:moveTo>
                <a:lnTo>
                  <a:pt x="0" y="17750"/>
                </a:lnTo>
                <a:lnTo>
                  <a:pt x="22053" y="19633"/>
                </a:lnTo>
                <a:lnTo>
                  <a:pt x="22322" y="2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59" name="Google Shape;359;p34"/>
          <p:cNvSpPr/>
          <p:nvPr/>
        </p:nvSpPr>
        <p:spPr>
          <a:xfrm>
            <a:off x="3296779" y="2229281"/>
            <a:ext cx="437894" cy="382516"/>
          </a:xfrm>
          <a:custGeom>
            <a:avLst/>
            <a:gdLst/>
            <a:ahLst/>
            <a:cxnLst/>
            <a:rect l="l" t="t" r="r" b="b"/>
            <a:pathLst>
              <a:path w="23398" h="20439" extrusionOk="0">
                <a:moveTo>
                  <a:pt x="0" y="269"/>
                </a:moveTo>
                <a:lnTo>
                  <a:pt x="538" y="20439"/>
                </a:lnTo>
                <a:lnTo>
                  <a:pt x="23398" y="18826"/>
                </a:lnTo>
                <a:lnTo>
                  <a:pt x="201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60" name="Google Shape;360;p34"/>
          <p:cNvSpPr/>
          <p:nvPr/>
        </p:nvSpPr>
        <p:spPr>
          <a:xfrm>
            <a:off x="6360482" y="2577825"/>
            <a:ext cx="437894" cy="382516"/>
          </a:xfrm>
          <a:custGeom>
            <a:avLst/>
            <a:gdLst/>
            <a:ahLst/>
            <a:cxnLst/>
            <a:rect l="l" t="t" r="r" b="b"/>
            <a:pathLst>
              <a:path w="23398" h="20439" extrusionOk="0">
                <a:moveTo>
                  <a:pt x="0" y="269"/>
                </a:moveTo>
                <a:lnTo>
                  <a:pt x="538" y="20439"/>
                </a:lnTo>
                <a:lnTo>
                  <a:pt x="23398" y="18826"/>
                </a:lnTo>
                <a:lnTo>
                  <a:pt x="201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61" name="Google Shape;361;p34"/>
          <p:cNvSpPr txBox="1"/>
          <p:nvPr>
            <p:ph type="title" idx="4294967295"/>
          </p:nvPr>
        </p:nvSpPr>
        <p:spPr>
          <a:xfrm>
            <a:off x="4215652" y="931074"/>
            <a:ext cx="6624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3"/>
                </a:solidFill>
              </a:rPr>
              <a:t>01</a:t>
            </a:r>
            <a:endParaRPr sz="2000">
              <a:solidFill>
                <a:schemeClr val="accent3"/>
              </a:solidFill>
            </a:endParaRPr>
          </a:p>
        </p:txBody>
      </p:sp>
      <p:sp>
        <p:nvSpPr>
          <p:cNvPr id="362" name="Google Shape;362;p34"/>
          <p:cNvSpPr txBox="1"/>
          <p:nvPr>
            <p:ph type="title" idx="4294967295"/>
          </p:nvPr>
        </p:nvSpPr>
        <p:spPr>
          <a:xfrm>
            <a:off x="3009902" y="2150274"/>
            <a:ext cx="6624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3"/>
                </a:solidFill>
              </a:rPr>
              <a:t>02</a:t>
            </a:r>
            <a:endParaRPr sz="2000">
              <a:solidFill>
                <a:schemeClr val="accent3"/>
              </a:solidFill>
            </a:endParaRPr>
          </a:p>
        </p:txBody>
      </p:sp>
      <p:sp>
        <p:nvSpPr>
          <p:cNvPr id="363" name="Google Shape;363;p34"/>
          <p:cNvSpPr txBox="1"/>
          <p:nvPr>
            <p:ph type="title" idx="4294967295"/>
          </p:nvPr>
        </p:nvSpPr>
        <p:spPr>
          <a:xfrm>
            <a:off x="6087045" y="2512349"/>
            <a:ext cx="6624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3"/>
                </a:solidFill>
              </a:rPr>
              <a:t>03</a:t>
            </a:r>
            <a:endParaRPr sz="2000">
              <a:solidFill>
                <a:schemeClr val="accent3"/>
              </a:solidFill>
            </a:endParaRPr>
          </a:p>
        </p:txBody>
      </p:sp>
      <p:sp>
        <p:nvSpPr>
          <p:cNvPr id="364" name="Google Shape;364;p34"/>
          <p:cNvSpPr txBox="1"/>
          <p:nvPr>
            <p:ph type="title" idx="4294967295"/>
          </p:nvPr>
        </p:nvSpPr>
        <p:spPr>
          <a:xfrm>
            <a:off x="4897969" y="3883953"/>
            <a:ext cx="6624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3"/>
                </a:solidFill>
              </a:rPr>
              <a:t>04</a:t>
            </a:r>
            <a:endParaRPr sz="2000">
              <a:solidFill>
                <a:schemeClr val="accent3"/>
              </a:solidFill>
            </a:endParaRPr>
          </a:p>
        </p:txBody>
      </p:sp>
      <p:sp>
        <p:nvSpPr>
          <p:cNvPr id="365" name="Google Shape;365;p34"/>
          <p:cNvSpPr/>
          <p:nvPr/>
        </p:nvSpPr>
        <p:spPr>
          <a:xfrm>
            <a:off x="3509675" y="2649075"/>
            <a:ext cx="853900" cy="336175"/>
          </a:xfrm>
          <a:custGeom>
            <a:avLst/>
            <a:gdLst/>
            <a:ahLst/>
            <a:cxnLst/>
            <a:rect l="l" t="t" r="r" b="b"/>
            <a:pathLst>
              <a:path w="34156" h="13447" extrusionOk="0">
                <a:moveTo>
                  <a:pt x="0" y="0"/>
                </a:moveTo>
                <a:lnTo>
                  <a:pt x="2421" y="13447"/>
                </a:lnTo>
                <a:lnTo>
                  <a:pt x="34156" y="13178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6" name="Google Shape;366;p34"/>
          <p:cNvSpPr/>
          <p:nvPr/>
        </p:nvSpPr>
        <p:spPr>
          <a:xfrm>
            <a:off x="4639225" y="1398500"/>
            <a:ext cx="1156450" cy="235325"/>
          </a:xfrm>
          <a:custGeom>
            <a:avLst/>
            <a:gdLst/>
            <a:ahLst/>
            <a:cxnLst/>
            <a:rect l="l" t="t" r="r" b="b"/>
            <a:pathLst>
              <a:path w="46258" h="9413" extrusionOk="0">
                <a:moveTo>
                  <a:pt x="2152" y="0"/>
                </a:moveTo>
                <a:lnTo>
                  <a:pt x="0" y="9413"/>
                </a:lnTo>
                <a:lnTo>
                  <a:pt x="46258" y="5379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7" name="Google Shape;367;p34"/>
          <p:cNvSpPr/>
          <p:nvPr/>
        </p:nvSpPr>
        <p:spPr>
          <a:xfrm>
            <a:off x="5257800" y="2588550"/>
            <a:ext cx="1021975" cy="282400"/>
          </a:xfrm>
          <a:custGeom>
            <a:avLst/>
            <a:gdLst/>
            <a:ahLst/>
            <a:cxnLst/>
            <a:rect l="l" t="t" r="r" b="b"/>
            <a:pathLst>
              <a:path w="40879" h="11296" extrusionOk="0">
                <a:moveTo>
                  <a:pt x="40879" y="9413"/>
                </a:moveTo>
                <a:lnTo>
                  <a:pt x="8068" y="11296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" name="Google Shape;368;p34"/>
          <p:cNvSpPr/>
          <p:nvPr/>
        </p:nvSpPr>
        <p:spPr>
          <a:xfrm>
            <a:off x="4141700" y="3718100"/>
            <a:ext cx="894225" cy="490825"/>
          </a:xfrm>
          <a:custGeom>
            <a:avLst/>
            <a:gdLst/>
            <a:ahLst/>
            <a:cxnLst/>
            <a:rect l="l" t="t" r="r" b="b"/>
            <a:pathLst>
              <a:path w="35769" h="19633" extrusionOk="0">
                <a:moveTo>
                  <a:pt x="35769" y="18288"/>
                </a:moveTo>
                <a:lnTo>
                  <a:pt x="16136" y="19633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Google Shape;369;p34"/>
          <p:cNvSpPr txBox="1"/>
          <p:nvPr>
            <p:ph type="subTitle" idx="4294967295"/>
          </p:nvPr>
        </p:nvSpPr>
        <p:spPr>
          <a:xfrm>
            <a:off x="6561455" y="2184400"/>
            <a:ext cx="2604770" cy="3854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accent1"/>
                </a:solidFill>
                <a:latin typeface="Qanelas Black" panose="00000A00000000000000" charset="0"/>
                <a:ea typeface="Jockey One" panose="02000506000000020004"/>
                <a:cs typeface="Qanelas Black" panose="00000A00000000000000" charset="0"/>
                <a:sym typeface="Jockey One" panose="02000506000000020004"/>
              </a:rPr>
              <a:t>ВОЙНА С ЯПОНИЕЙ</a:t>
            </a:r>
            <a:endParaRPr lang="ru-RU" sz="2000">
              <a:solidFill>
                <a:schemeClr val="accent1"/>
              </a:solidFill>
              <a:latin typeface="Qanelas Black" panose="00000A00000000000000" charset="0"/>
              <a:ea typeface="Jockey One" panose="02000506000000020004"/>
              <a:cs typeface="Qanelas Black" panose="00000A00000000000000" charset="0"/>
              <a:sym typeface="Jockey One" panose="02000506000000020004"/>
            </a:endParaRPr>
          </a:p>
        </p:txBody>
      </p:sp>
      <p:sp>
        <p:nvSpPr>
          <p:cNvPr id="370" name="Google Shape;370;p34"/>
          <p:cNvSpPr txBox="1"/>
          <p:nvPr>
            <p:ph type="subTitle" idx="4294967295"/>
          </p:nvPr>
        </p:nvSpPr>
        <p:spPr>
          <a:xfrm>
            <a:off x="5509260" y="3823335"/>
            <a:ext cx="3370580" cy="3854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accent1"/>
                </a:solidFill>
                <a:latin typeface="Qanelas Black" panose="00000A00000000000000" charset="0"/>
                <a:ea typeface="Jockey One" panose="02000506000000020004"/>
                <a:cs typeface="Qanelas Black" panose="00000A00000000000000" charset="0"/>
                <a:sym typeface="Jockey One" panose="02000506000000020004"/>
              </a:rPr>
              <a:t>АКТ О БЕЗОГОВОРОЧНОЙ КАПИТУЛЯЦИИ ЯПОНИИ</a:t>
            </a:r>
            <a:endParaRPr lang="ru-RU" sz="1800">
              <a:solidFill>
                <a:schemeClr val="accent1"/>
              </a:solidFill>
              <a:latin typeface="Qanelas Black" panose="00000A00000000000000" charset="0"/>
              <a:ea typeface="Jockey One" panose="02000506000000020004"/>
              <a:cs typeface="Qanelas Black" panose="00000A00000000000000" charset="0"/>
              <a:sym typeface="Jockey One" panose="02000506000000020004"/>
            </a:endParaRPr>
          </a:p>
        </p:txBody>
      </p:sp>
      <p:sp>
        <p:nvSpPr>
          <p:cNvPr id="371" name="Google Shape;371;p34"/>
          <p:cNvSpPr txBox="1"/>
          <p:nvPr>
            <p:ph type="subTitle" idx="4294967295"/>
          </p:nvPr>
        </p:nvSpPr>
        <p:spPr>
          <a:xfrm>
            <a:off x="2676026" y="545721"/>
            <a:ext cx="16794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accent1"/>
                </a:solidFill>
                <a:latin typeface="Qanelas Black" panose="00000A00000000000000" charset="0"/>
                <a:ea typeface="Jockey One" panose="02000506000000020004"/>
                <a:cs typeface="Qanelas Black" panose="00000A00000000000000" charset="0"/>
                <a:sym typeface="Jockey One" panose="02000506000000020004"/>
              </a:rPr>
              <a:t>ХИРОСИМА</a:t>
            </a:r>
            <a:endParaRPr lang="ru-RU" sz="1800">
              <a:solidFill>
                <a:schemeClr val="accent1"/>
              </a:solidFill>
              <a:latin typeface="Qanelas Black" panose="00000A00000000000000" charset="0"/>
              <a:ea typeface="Jockey One" panose="02000506000000020004"/>
              <a:cs typeface="Qanelas Black" panose="00000A00000000000000" charset="0"/>
              <a:sym typeface="Jockey One" panose="02000506000000020004"/>
            </a:endParaRPr>
          </a:p>
        </p:txBody>
      </p:sp>
      <p:sp>
        <p:nvSpPr>
          <p:cNvPr id="372" name="Google Shape;372;p34"/>
          <p:cNvSpPr txBox="1"/>
          <p:nvPr>
            <p:ph type="subTitle" idx="4294967295"/>
          </p:nvPr>
        </p:nvSpPr>
        <p:spPr>
          <a:xfrm>
            <a:off x="1458350" y="1799431"/>
            <a:ext cx="16794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accent1"/>
                </a:solidFill>
                <a:latin typeface="Qanelas Black" panose="00000A00000000000000" charset="0"/>
                <a:ea typeface="Jockey One" panose="02000506000000020004"/>
                <a:cs typeface="Qanelas Black" panose="00000A00000000000000" charset="0"/>
                <a:sym typeface="Jockey One" panose="02000506000000020004"/>
              </a:rPr>
              <a:t>НАГАСАКИ</a:t>
            </a:r>
            <a:endParaRPr lang="ru-RU" sz="2000">
              <a:solidFill>
                <a:schemeClr val="accent1"/>
              </a:solidFill>
              <a:latin typeface="Qanelas Black" panose="00000A00000000000000" charset="0"/>
              <a:ea typeface="Jockey One" panose="02000506000000020004"/>
              <a:cs typeface="Qanelas Black" panose="00000A00000000000000" charset="0"/>
              <a:sym typeface="Jockey One" panose="0200050600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/>
          <p:nvPr/>
        </p:nvSpPr>
        <p:spPr>
          <a:xfrm>
            <a:off x="1996440" y="647065"/>
            <a:ext cx="6483985" cy="3604895"/>
          </a:xfrm>
          <a:custGeom>
            <a:avLst/>
            <a:gdLst/>
            <a:ahLst/>
            <a:cxnLst/>
            <a:rect l="l" t="t" r="r" b="b"/>
            <a:pathLst>
              <a:path w="268982" h="174797" extrusionOk="0">
                <a:moveTo>
                  <a:pt x="32571" y="0"/>
                </a:moveTo>
                <a:lnTo>
                  <a:pt x="42614" y="0"/>
                </a:lnTo>
                <a:lnTo>
                  <a:pt x="262739" y="8685"/>
                </a:lnTo>
                <a:lnTo>
                  <a:pt x="268982" y="173440"/>
                </a:lnTo>
                <a:lnTo>
                  <a:pt x="2986" y="174797"/>
                </a:lnTo>
                <a:lnTo>
                  <a:pt x="0" y="236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99" name="Google Shape;399;p37"/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0" name="Google Shape;400;p37"/>
          <p:cNvSpPr txBox="1"/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ЗНАЧЕНИЕ И ЦЕНА ПОБЕДЫ</a:t>
            </a:r>
            <a:endParaRPr lang="ru-RU" sz="2800" b="1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graphicFrame>
        <p:nvGraphicFramePr>
          <p:cNvPr id="401" name="Google Shape;401;p37"/>
          <p:cNvGraphicFramePr/>
          <p:nvPr/>
        </p:nvGraphicFramePr>
        <p:xfrm>
          <a:off x="1996440" y="997585"/>
          <a:ext cx="6301740" cy="3660140"/>
        </p:xfrm>
        <a:graphic>
          <a:graphicData uri="http://schemas.openxmlformats.org/drawingml/2006/table">
            <a:tbl>
              <a:tblPr>
                <a:noFill/>
                <a:tableStyleId>{65F57A2C-6F09-46B4-9A02-3277DAC34422}</a:tableStyleId>
              </a:tblPr>
              <a:tblGrid>
                <a:gridCol w="1290955"/>
                <a:gridCol w="809625"/>
                <a:gridCol w="1050925"/>
                <a:gridCol w="1049655"/>
                <a:gridCol w="1050925"/>
                <a:gridCol w="1049655"/>
              </a:tblGrid>
              <a:tr h="53530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bg1"/>
                          </a:solidFill>
                          <a:latin typeface="Qanelas Black" panose="00000A00000000000000" charset="0"/>
                          <a:cs typeface="Qanelas Black" panose="00000A00000000000000" charset="0"/>
                        </a:rPr>
                        <a:t>   Страна/год</a:t>
                      </a:r>
                      <a:endParaRPr lang="ru-RU">
                        <a:solidFill>
                          <a:schemeClr val="bg1"/>
                        </a:solidFill>
                        <a:latin typeface="Qanelas Black" panose="00000A00000000000000" charset="0"/>
                        <a:cs typeface="Qanelas Black" panose="00000A00000000000000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19</a:t>
                      </a:r>
                      <a:r>
                        <a:rPr lang="ru-RU" alt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41</a:t>
                      </a:r>
                      <a:endParaRPr lang="ru-RU" altLang="en-GB" sz="2000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194</a:t>
                      </a:r>
                      <a:r>
                        <a:rPr lang="ru-RU" alt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2</a:t>
                      </a:r>
                      <a:endParaRPr lang="ru-RU" altLang="en-GB" sz="2000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194</a:t>
                      </a:r>
                      <a:r>
                        <a:rPr lang="ru-RU" alt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3</a:t>
                      </a:r>
                      <a:endParaRPr lang="ru-RU" altLang="en-GB" sz="2000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1944</a:t>
                      </a:r>
                      <a:endParaRPr lang="en-GB" sz="2000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194</a:t>
                      </a:r>
                      <a:r>
                        <a:rPr lang="ru-RU" altLang="en-GB" sz="20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5</a:t>
                      </a:r>
                      <a:endParaRPr lang="ru-RU" altLang="en-GB" sz="2000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0391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США</a:t>
                      </a:r>
                      <a:endParaRPr lang="ru-RU" sz="2000" b="1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</a:t>
                      </a:r>
                      <a:r>
                        <a:rPr lang="ru-RU" altLang="en-GB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32</a:t>
                      </a:r>
                      <a:endParaRPr lang="ru-RU" altLang="en-GB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135,8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139,6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143,2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151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406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 ГЕРМАНИЯ</a:t>
                      </a:r>
                      <a:endParaRPr lang="ru-RU" sz="1400" b="0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70,2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70,8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70,4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69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66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343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Qanelas Black" panose="00000A00000000000000" charset="0"/>
                          <a:ea typeface="Jockey One" panose="02000506000000020004"/>
                          <a:cs typeface="Qanelas Black" panose="00000A00000000000000" charset="0"/>
                          <a:sym typeface="Jockey One" panose="02000506000000020004"/>
                        </a:rPr>
                        <a:t>СССР</a:t>
                      </a:r>
                      <a:endParaRPr lang="ru-RU" sz="1800">
                        <a:solidFill>
                          <a:schemeClr val="accent3"/>
                        </a:solidFill>
                        <a:latin typeface="Qanelas Black" panose="00000A00000000000000" charset="0"/>
                        <a:ea typeface="Jockey One" panose="02000506000000020004"/>
                        <a:cs typeface="Qanelas Black" panose="00000A00000000000000" charset="0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198,7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195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180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170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accent3"/>
                          </a:solidFill>
                          <a:latin typeface="Century Gothic" panose="020B0502020202020204" charset="0"/>
                          <a:ea typeface="Hind Vadodara Light" panose="02000000000000000000"/>
                          <a:cs typeface="Century Gothic" panose="020B0502020202020204" charset="0"/>
                          <a:sym typeface="Hind Vadodara Light" panose="02000000000000000000"/>
                        </a:rPr>
                        <a:t>172</a:t>
                      </a:r>
                      <a:endParaRPr lang="ru-RU" sz="1800">
                        <a:solidFill>
                          <a:schemeClr val="accent3"/>
                        </a:solidFill>
                        <a:latin typeface="Century Gothic" panose="020B0502020202020204" charset="0"/>
                        <a:ea typeface="Hind Vadodara Light" panose="02000000000000000000"/>
                        <a:cs typeface="Century Gothic" panose="020B0502020202020204" charset="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343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3"/>
                        </a:solidFill>
                        <a:latin typeface="Jockey One" panose="02000506000000020004"/>
                        <a:ea typeface="Jockey One" panose="02000506000000020004"/>
                        <a:cs typeface="Jockey One" panose="02000506000000020004"/>
                        <a:sym typeface="Jockey One" panose="0200050600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accent3"/>
                        </a:solidFill>
                        <a:latin typeface="Hind Vadodara Light" panose="02000000000000000000"/>
                        <a:ea typeface="Hind Vadodara Light" panose="02000000000000000000"/>
                        <a:cs typeface="Hind Vadodara Light" panose="0200000000000000000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accent3"/>
                        </a:solidFill>
                        <a:latin typeface="Hind Vadodara Light" panose="02000000000000000000"/>
                        <a:ea typeface="Hind Vadodara Light" panose="02000000000000000000"/>
                        <a:cs typeface="Hind Vadodara Light" panose="0200000000000000000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accent3"/>
                        </a:solidFill>
                        <a:latin typeface="Hind Vadodara Light" panose="02000000000000000000"/>
                        <a:ea typeface="Hind Vadodara Light" panose="02000000000000000000"/>
                        <a:cs typeface="Hind Vadodara Light" panose="0200000000000000000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accent3"/>
                        </a:solidFill>
                        <a:latin typeface="Hind Vadodara Light" panose="02000000000000000000"/>
                        <a:ea typeface="Hind Vadodara Light" panose="02000000000000000000"/>
                        <a:cs typeface="Hind Vadodara Light" panose="0200000000000000000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accent3"/>
                        </a:solidFill>
                        <a:latin typeface="Hind Vadodara Light" panose="02000000000000000000"/>
                        <a:ea typeface="Hind Vadodara Light" panose="02000000000000000000"/>
                        <a:cs typeface="Hind Vadodara Light" panose="02000000000000000000"/>
                        <a:sym typeface="Hind Vadodara Light" panose="0200000000000000000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" name="Текстовое поле 0"/>
          <p:cNvSpPr txBox="1"/>
          <p:nvPr/>
        </p:nvSpPr>
        <p:spPr>
          <a:xfrm>
            <a:off x="2724150" y="4351020"/>
            <a:ext cx="502856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>
                <a:latin typeface="Century Gothic" panose="020B0502020202020204" charset="0"/>
                <a:cs typeface="Century Gothic" panose="020B0502020202020204" charset="0"/>
              </a:rPr>
              <a:t>Численность населения стран-участников 1941-1945гг</a:t>
            </a:r>
            <a:r>
              <a:rPr lang="ru-RU" altLang="en-US"/>
              <a:t>.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>
            <a:off x="852295" y="2084175"/>
            <a:ext cx="3205897" cy="1530156"/>
          </a:xfrm>
          <a:custGeom>
            <a:avLst/>
            <a:gdLst/>
            <a:ahLst/>
            <a:cxnLst/>
            <a:rect l="l" t="t" r="r" b="b"/>
            <a:pathLst>
              <a:path w="97644" h="76738" extrusionOk="0">
                <a:moveTo>
                  <a:pt x="12747" y="1020"/>
                </a:moveTo>
                <a:lnTo>
                  <a:pt x="16827" y="1020"/>
                </a:lnTo>
                <a:lnTo>
                  <a:pt x="94585" y="0"/>
                </a:lnTo>
                <a:lnTo>
                  <a:pt x="97644" y="76738"/>
                </a:lnTo>
                <a:lnTo>
                  <a:pt x="0" y="759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36" name="Google Shape;336;p33"/>
          <p:cNvPicPr preferRelativeResize="0"/>
          <p:nvPr/>
        </p:nvPicPr>
        <p:blipFill rotWithShape="1">
          <a:blip r:embed="rId1"/>
          <a:srcRect t="149" b="159"/>
          <a:stretch>
            <a:fillRect/>
          </a:stretch>
        </p:blipFill>
        <p:spPr>
          <a:xfrm>
            <a:off x="3699621" y="614650"/>
            <a:ext cx="4650122" cy="40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/>
          <p:nvPr>
            <p:ph type="subTitle" idx="4294967295"/>
          </p:nvPr>
        </p:nvSpPr>
        <p:spPr>
          <a:xfrm>
            <a:off x="1231900" y="2275205"/>
            <a:ext cx="2467610" cy="6610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45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ПОТСДАМСКАЯ</a:t>
            </a:r>
            <a:endParaRPr lang="ru-RU" sz="2000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  <a:p>
            <a:pPr marL="0" lvl="0" indent="360045" algn="r" rtl="0">
              <a:lnSpc>
                <a:spcPct val="1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КОНФЕРЕНЦИЯ</a:t>
            </a:r>
            <a:endParaRPr lang="ru-RU" sz="2000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pic>
        <p:nvPicPr>
          <p:cNvPr id="338" name="Google Shape;338;p33"/>
          <p:cNvPicPr preferRelativeResize="0"/>
          <p:nvPr/>
        </p:nvPicPr>
        <p:blipFill rotWithShape="1">
          <a:blip r:embed="rId2"/>
          <a:srcRect l="25802" r="7848"/>
          <a:stretch>
            <a:fillRect/>
          </a:stretch>
        </p:blipFill>
        <p:spPr>
          <a:xfrm>
            <a:off x="3962575" y="1138031"/>
            <a:ext cx="2921985" cy="293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3">
            <a:alphaModFix amt="70000"/>
          </a:blip>
          <a:srcRect l="25802" r="7848"/>
          <a:stretch>
            <a:fillRect/>
          </a:stretch>
        </p:blipFill>
        <p:spPr>
          <a:xfrm>
            <a:off x="3962575" y="1138031"/>
            <a:ext cx="2921985" cy="293655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/>
          <p:nvPr/>
        </p:nvSpPr>
        <p:spPr>
          <a:xfrm>
            <a:off x="5276871" y="2459319"/>
            <a:ext cx="293394" cy="29270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33"/>
          <p:cNvSpPr/>
          <p:nvPr/>
        </p:nvSpPr>
        <p:spPr>
          <a:xfrm>
            <a:off x="3962591" y="3926552"/>
            <a:ext cx="2921972" cy="16464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33"/>
          <p:cNvSpPr/>
          <p:nvPr/>
        </p:nvSpPr>
        <p:spPr>
          <a:xfrm>
            <a:off x="3962591" y="3926552"/>
            <a:ext cx="1399824" cy="16464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33"/>
          <p:cNvSpPr/>
          <p:nvPr/>
        </p:nvSpPr>
        <p:spPr>
          <a:xfrm>
            <a:off x="5323349" y="3910769"/>
            <a:ext cx="48038" cy="48032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33"/>
          <p:cNvSpPr/>
          <p:nvPr/>
        </p:nvSpPr>
        <p:spPr>
          <a:xfrm>
            <a:off x="4320088" y="2998620"/>
            <a:ext cx="20431" cy="20992"/>
          </a:xfrm>
          <a:custGeom>
            <a:avLst/>
            <a:gdLst/>
            <a:ahLst/>
            <a:cxnLst/>
            <a:rect l="l" t="t" r="r" b="b"/>
            <a:pathLst>
              <a:path w="1202" h="1235" extrusionOk="0">
                <a:moveTo>
                  <a:pt x="601" y="0"/>
                </a:moveTo>
                <a:cubicBezTo>
                  <a:pt x="267" y="0"/>
                  <a:pt x="0" y="267"/>
                  <a:pt x="0" y="601"/>
                </a:cubicBezTo>
                <a:cubicBezTo>
                  <a:pt x="0" y="934"/>
                  <a:pt x="267" y="1235"/>
                  <a:pt x="601" y="1235"/>
                </a:cubicBezTo>
                <a:cubicBezTo>
                  <a:pt x="934" y="1235"/>
                  <a:pt x="1201" y="968"/>
                  <a:pt x="1201" y="601"/>
                </a:cubicBezTo>
                <a:cubicBezTo>
                  <a:pt x="1201" y="267"/>
                  <a:pt x="934" y="0"/>
                  <a:pt x="601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33"/>
          <p:cNvSpPr txBox="1"/>
          <p:nvPr/>
        </p:nvSpPr>
        <p:spPr>
          <a:xfrm flipH="1">
            <a:off x="1231265" y="2936240"/>
            <a:ext cx="2468245" cy="40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FCECB4"/>
                </a:solidFill>
                <a:latin typeface="Century Gothic" panose="020B0502020202020204" charset="0"/>
                <a:ea typeface="Hind Vadodara Light" panose="02000000000000000000"/>
                <a:cs typeface="Century Gothic" panose="020B0502020202020204" charset="0"/>
                <a:sym typeface="Hind Vadodara Light" panose="02000000000000000000"/>
              </a:rPr>
              <a:t>17 июля-2 августа 1945г.</a:t>
            </a:r>
            <a:endParaRPr lang="ru-RU">
              <a:solidFill>
                <a:srgbClr val="FCECB4"/>
              </a:solidFill>
              <a:latin typeface="Century Gothic" panose="020B0502020202020204" charset="0"/>
              <a:ea typeface="Hind Vadodara Light" panose="02000000000000000000"/>
              <a:cs typeface="Century Gothic" panose="020B0502020202020204" charset="0"/>
              <a:sym typeface="Hind Vadodara Light" panose="02000000000000000000"/>
            </a:endParaRPr>
          </a:p>
        </p:txBody>
      </p:sp>
      <p:pic>
        <p:nvPicPr>
          <p:cNvPr id="1" name="Изображение 0" descr="Geroi-VO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" y="20320"/>
            <a:ext cx="9147810" cy="5145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type="ctrTitle" idx="9"/>
          </p:nvPr>
        </p:nvSpPr>
        <p:spPr>
          <a:xfrm>
            <a:off x="124460" y="4324350"/>
            <a:ext cx="3436620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3600" b="1">
                <a:latin typeface="Qanelas Black" panose="00000A00000000000000" charset="0"/>
                <a:cs typeface="Qanelas Black" panose="00000A00000000000000" charset="0"/>
              </a:rPr>
              <a:t>СОДЕРЖАНИЕ</a:t>
            </a:r>
            <a:endParaRPr lang="ru-RU" altLang="en-GB" sz="3600" b="1">
              <a:latin typeface="Qanelas Black" panose="00000A00000000000000" charset="0"/>
              <a:cs typeface="Qanelas Black" panose="00000A00000000000000" charset="0"/>
            </a:endParaRPr>
          </a:p>
        </p:txBody>
      </p:sp>
      <p:sp>
        <p:nvSpPr>
          <p:cNvPr id="124" name="Google Shape;124;p25"/>
          <p:cNvSpPr/>
          <p:nvPr/>
        </p:nvSpPr>
        <p:spPr>
          <a:xfrm>
            <a:off x="1560830" y="-276225"/>
            <a:ext cx="7569200" cy="5695950"/>
          </a:xfrm>
          <a:custGeom>
            <a:avLst/>
            <a:gdLst/>
            <a:ahLst/>
            <a:cxnLst/>
            <a:rect l="l" t="t" r="r" b="b"/>
            <a:pathLst>
              <a:path w="345567" h="227838" extrusionOk="0">
                <a:moveTo>
                  <a:pt x="0" y="1143"/>
                </a:moveTo>
                <a:lnTo>
                  <a:pt x="129921" y="227838"/>
                </a:lnTo>
                <a:lnTo>
                  <a:pt x="345567" y="227838"/>
                </a:lnTo>
                <a:lnTo>
                  <a:pt x="345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5" name="Google Shape;125;p25"/>
          <p:cNvSpPr txBox="1"/>
          <p:nvPr>
            <p:ph type="ctrTitle"/>
          </p:nvPr>
        </p:nvSpPr>
        <p:spPr>
          <a:xfrm>
            <a:off x="3293110" y="411480"/>
            <a:ext cx="5996305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b="1">
                <a:latin typeface="Century Gothic" panose="020B0502020202020204" charset="0"/>
                <a:cs typeface="Century Gothic" panose="020B0502020202020204" charset="0"/>
              </a:rPr>
              <a:t>Освобождение стран Юго-Восточной и Центральной Европы</a:t>
            </a:r>
            <a:endParaRPr lang="ru-RU" altLang="en-GB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126" name="Google Shape;126;p25"/>
          <p:cNvSpPr txBox="1"/>
          <p:nvPr>
            <p:ph type="ctrTitle" idx="3"/>
          </p:nvPr>
        </p:nvSpPr>
        <p:spPr>
          <a:xfrm>
            <a:off x="3687096" y="989530"/>
            <a:ext cx="4610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b="1">
                <a:latin typeface="Century Gothic" panose="020B0502020202020204" charset="0"/>
                <a:cs typeface="Century Gothic" panose="020B0502020202020204" charset="0"/>
              </a:rPr>
              <a:t>Ялтинская конференция</a:t>
            </a:r>
            <a:endParaRPr lang="ru-RU" altLang="en-GB" b="1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127" name="Google Shape;127;p25"/>
          <p:cNvSpPr txBox="1"/>
          <p:nvPr>
            <p:ph type="title" idx="4"/>
          </p:nvPr>
        </p:nvSpPr>
        <p:spPr>
          <a:xfrm>
            <a:off x="2563357" y="828176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02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28" name="Google Shape;128;p25"/>
          <p:cNvSpPr txBox="1"/>
          <p:nvPr>
            <p:ph type="title" idx="2"/>
          </p:nvPr>
        </p:nvSpPr>
        <p:spPr>
          <a:xfrm>
            <a:off x="2092594" y="24979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29" name="Google Shape;129;p25"/>
          <p:cNvSpPr txBox="1"/>
          <p:nvPr>
            <p:ph type="ctrTitle" idx="5"/>
          </p:nvPr>
        </p:nvSpPr>
        <p:spPr>
          <a:xfrm>
            <a:off x="4236085" y="1567180"/>
            <a:ext cx="5875655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2000" b="1"/>
              <a:t>Битва за Берлин. Разгром Германии</a:t>
            </a:r>
            <a:r>
              <a:rPr lang="ru-RU" altLang="en-GB" sz="2000"/>
              <a:t> </a:t>
            </a:r>
            <a:r>
              <a:rPr lang="en-GB" sz="2000"/>
              <a:t> </a:t>
            </a:r>
            <a:endParaRPr lang="en-GB" sz="2000"/>
          </a:p>
        </p:txBody>
      </p:sp>
      <p:sp>
        <p:nvSpPr>
          <p:cNvPr id="130" name="Google Shape;130;p25"/>
          <p:cNvSpPr txBox="1"/>
          <p:nvPr>
            <p:ph type="title" idx="6"/>
          </p:nvPr>
        </p:nvSpPr>
        <p:spPr>
          <a:xfrm>
            <a:off x="3112860" y="140532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03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31" name="Google Shape;131;p25"/>
          <p:cNvSpPr txBox="1"/>
          <p:nvPr>
            <p:ph type="ctrTitle" idx="7"/>
          </p:nvPr>
        </p:nvSpPr>
        <p:spPr>
          <a:xfrm>
            <a:off x="4684395" y="2145030"/>
            <a:ext cx="4445635" cy="577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b="1"/>
              <a:t>Постдамская конференция</a:t>
            </a:r>
            <a:r>
              <a:rPr lang="en-GB" b="1"/>
              <a:t> </a:t>
            </a:r>
            <a:endParaRPr lang="en-GB" b="1"/>
          </a:p>
        </p:txBody>
      </p:sp>
      <p:sp>
        <p:nvSpPr>
          <p:cNvPr id="132" name="Google Shape;132;p25"/>
          <p:cNvSpPr txBox="1"/>
          <p:nvPr>
            <p:ph type="title" idx="8"/>
          </p:nvPr>
        </p:nvSpPr>
        <p:spPr>
          <a:xfrm>
            <a:off x="3560764" y="1905055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04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6" name="Google Shape;132;p25"/>
          <p:cNvSpPr txBox="1"/>
          <p:nvPr/>
        </p:nvSpPr>
        <p:spPr>
          <a:xfrm>
            <a:off x="4132899" y="252037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</a:t>
            </a:r>
            <a:r>
              <a:rPr lang="ru-RU" altLang="en-GB">
                <a:solidFill>
                  <a:schemeClr val="accent3"/>
                </a:solidFill>
              </a:rPr>
              <a:t>5</a:t>
            </a:r>
            <a:endParaRPr lang="ru-RU" altLang="en-GB">
              <a:solidFill>
                <a:schemeClr val="accent3"/>
              </a:solidFill>
            </a:endParaRPr>
          </a:p>
        </p:txBody>
      </p:sp>
      <p:sp>
        <p:nvSpPr>
          <p:cNvPr id="7" name="Google Shape;132;p25"/>
          <p:cNvSpPr txBox="1"/>
          <p:nvPr/>
        </p:nvSpPr>
        <p:spPr>
          <a:xfrm>
            <a:off x="4684079" y="305885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</a:t>
            </a:r>
            <a:r>
              <a:rPr lang="ru-RU" altLang="en-GB">
                <a:solidFill>
                  <a:schemeClr val="accent3"/>
                </a:solidFill>
              </a:rPr>
              <a:t>6</a:t>
            </a:r>
            <a:endParaRPr lang="ru-RU" altLang="en-GB">
              <a:solidFill>
                <a:schemeClr val="accent3"/>
              </a:solidFill>
            </a:endParaRPr>
          </a:p>
        </p:txBody>
      </p:sp>
      <p:sp>
        <p:nvSpPr>
          <p:cNvPr id="8" name="Google Shape;132;p25"/>
          <p:cNvSpPr txBox="1"/>
          <p:nvPr/>
        </p:nvSpPr>
        <p:spPr>
          <a:xfrm>
            <a:off x="5179379" y="357447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ckey One" panose="02000506000000020004"/>
              <a:buNone/>
              <a:defRPr sz="2400" b="0" i="0" u="none" strike="noStrike" cap="none">
                <a:solidFill>
                  <a:schemeClr val="dk1"/>
                </a:solidFill>
                <a:latin typeface="Jockey One" panose="02000506000000020004"/>
                <a:ea typeface="Jockey One" panose="02000506000000020004"/>
                <a:cs typeface="Jockey One" panose="02000506000000020004"/>
                <a:sym typeface="Jockey One" panose="020005060000000200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</a:t>
            </a:r>
            <a:r>
              <a:rPr lang="ru-RU" altLang="en-GB">
                <a:solidFill>
                  <a:schemeClr val="accent3"/>
                </a:solidFill>
              </a:rPr>
              <a:t>7</a:t>
            </a:r>
            <a:endParaRPr lang="ru-RU" altLang="en-GB">
              <a:solidFill>
                <a:schemeClr val="accent3"/>
              </a:solidFill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256530" y="2806065"/>
            <a:ext cx="5638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5C1D1B"/>
                </a:solidFill>
              </a:rPr>
              <a:t>Война с Японией</a:t>
            </a:r>
            <a:endParaRPr lang="ru-RU" altLang="en-US" sz="2400" b="1">
              <a:solidFill>
                <a:srgbClr val="5C1D1B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807710" y="3310255"/>
            <a:ext cx="40239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solidFill>
                  <a:srgbClr val="5C1D1B"/>
                </a:solidFill>
              </a:rPr>
              <a:t>Значение и цена Победы</a:t>
            </a:r>
            <a:endParaRPr lang="ru-RU" altLang="en-US" sz="2000" b="1">
              <a:solidFill>
                <a:srgbClr val="5C1D1B"/>
              </a:soli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333490" y="4085590"/>
            <a:ext cx="3270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6302375" y="3959860"/>
            <a:ext cx="35293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5C1D1B"/>
                </a:solidFill>
              </a:rPr>
              <a:t>Герои Великой Отечественной войны</a:t>
            </a:r>
            <a:r>
              <a:rPr lang="ru-RU" altLang="en-US">
                <a:solidFill>
                  <a:srgbClr val="5C1D1B"/>
                </a:solidFill>
              </a:rPr>
              <a:t> </a:t>
            </a:r>
            <a:endParaRPr lang="ru-RU" altLang="en-US">
              <a:solidFill>
                <a:srgbClr val="5C1D1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/>
          <p:nvPr/>
        </p:nvSpPr>
        <p:spPr>
          <a:xfrm rot="5400000" flipH="1">
            <a:off x="-2015102" y="1968113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p24"/>
          <p:cNvSpPr txBox="1"/>
          <p:nvPr>
            <p:ph type="body" idx="1"/>
          </p:nvPr>
        </p:nvSpPr>
        <p:spPr>
          <a:xfrm>
            <a:off x="1785620" y="242570"/>
            <a:ext cx="6776085" cy="4072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9403B"/>
                </a:solidFill>
                <a:latin typeface="Qanelas Black" panose="00000A00000000000000" charset="0"/>
                <a:cs typeface="Qanelas Black" panose="00000A00000000000000" charset="0"/>
              </a:rPr>
              <a:t>На заключительном этапе Великой отечетсвенной войны Красная армия освободила:</a:t>
            </a:r>
            <a:endParaRPr lang="ru-RU" b="1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b="1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1)</a:t>
            </a:r>
            <a:r>
              <a:rPr lang="ru-RU" sz="1800" b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Румынию</a:t>
            </a: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 в ходе Ясско-Кишенёвской  стратегической наступательной операции</a:t>
            </a:r>
            <a:r>
              <a:rPr lang="ru-RU" sz="1800" i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(20-29 августа 1944г.)</a:t>
            </a: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2) </a:t>
            </a:r>
            <a:r>
              <a:rPr lang="ru-RU" sz="1800" b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Югославию</a:t>
            </a:r>
            <a:r>
              <a:rPr lang="ru-RU" sz="1800" i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(сентябрь-октябрь 1944г.)</a:t>
            </a: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3) </a:t>
            </a:r>
            <a:r>
              <a:rPr lang="ru-RU" sz="1800" b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Территорию Польши</a:t>
            </a:r>
            <a:r>
              <a:rPr lang="ru-RU" sz="1800" i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(апрель 1945г.)</a:t>
            </a: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4) </a:t>
            </a:r>
            <a:r>
              <a:rPr lang="ru-RU" sz="1800" b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Словакию</a:t>
            </a:r>
            <a:r>
              <a:rPr lang="ru-RU" sz="1800" i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(январь-февраль 1945г.)</a:t>
            </a: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5) </a:t>
            </a:r>
            <a:r>
              <a:rPr lang="ru-RU" sz="1800" b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Венгрию</a:t>
            </a:r>
            <a:r>
              <a:rPr lang="ru-RU" sz="1800" i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(октябрь 1944г. - февраль 1945г.)</a:t>
            </a: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6) </a:t>
            </a:r>
            <a:r>
              <a:rPr lang="ru-RU" sz="1800" b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Австрию</a:t>
            </a:r>
            <a:r>
              <a:rPr lang="ru-RU" sz="1800" i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(март-апрель 1945г.)</a:t>
            </a: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7) </a:t>
            </a:r>
            <a:r>
              <a:rPr lang="ru-RU" sz="1800" b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Чехию</a:t>
            </a:r>
            <a:r>
              <a:rPr lang="ru-RU" sz="1800" i="1">
                <a:solidFill>
                  <a:schemeClr val="dk1"/>
                </a:solidFill>
                <a:latin typeface="Century Gothic" panose="020B0502020202020204" charset="0"/>
                <a:cs typeface="Century Gothic" panose="020B0502020202020204" charset="0"/>
              </a:rPr>
              <a:t>(6-11 мая 1945г.)</a:t>
            </a:r>
            <a:endParaRPr lang="ru-RU" sz="1800" i="1">
              <a:solidFill>
                <a:schemeClr val="dk1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117" name="Google Shape;117;p24"/>
          <p:cNvSpPr txBox="1"/>
          <p:nvPr>
            <p:ph type="title"/>
          </p:nvPr>
        </p:nvSpPr>
        <p:spPr>
          <a:xfrm rot="-5400000">
            <a:off x="-2179620" y="2267175"/>
            <a:ext cx="51501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1800" b="1">
                <a:latin typeface="Qanelas Black" panose="00000A00000000000000" charset="0"/>
                <a:cs typeface="Qanelas Black" panose="00000A00000000000000" charset="0"/>
              </a:rPr>
              <a:t>ОСВОБОЖДЕНИЕ СТРАН </a:t>
            </a:r>
            <a:br>
              <a:rPr lang="ru-RU" altLang="en-GB" sz="1800" b="1">
                <a:latin typeface="Qanelas Black" panose="00000A00000000000000" charset="0"/>
                <a:cs typeface="Qanelas Black" panose="00000A00000000000000" charset="0"/>
              </a:rPr>
            </a:br>
            <a:r>
              <a:rPr lang="ru-RU" altLang="en-GB" sz="1800" b="1">
                <a:latin typeface="Qanelas Black" panose="00000A00000000000000" charset="0"/>
                <a:cs typeface="Qanelas Black" panose="00000A00000000000000" charset="0"/>
              </a:rPr>
              <a:t>ЮГО-ВОСТОЧНОЙ И ЦЕНТАЛЬНОЙ ЕВРОПЫ</a:t>
            </a:r>
            <a:endParaRPr lang="ru-RU" altLang="en-GB" sz="1800" b="1">
              <a:latin typeface="Qanelas Black" panose="00000A00000000000000" charset="0"/>
              <a:cs typeface="Qanelas Black" panose="00000A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1934063" y="1095775"/>
            <a:ext cx="5275875" cy="295195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26"/>
          <p:cNvSpPr txBox="1"/>
          <p:nvPr>
            <p:ph type="subTitle" idx="1"/>
          </p:nvPr>
        </p:nvSpPr>
        <p:spPr>
          <a:xfrm flipH="1">
            <a:off x="2412365" y="2449830"/>
            <a:ext cx="4421505" cy="1370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>
                <a:solidFill>
                  <a:schemeClr val="accent3"/>
                </a:solidFill>
                <a:latin typeface="Century Gothic" panose="020B0502020202020204" charset="0"/>
                <a:cs typeface="Century Gothic" panose="020B0502020202020204" charset="0"/>
              </a:rPr>
              <a:t>Самой кровопролитной битвой Великой Отечественной войны считается </a:t>
            </a:r>
            <a:r>
              <a:rPr lang="ru-RU" b="1">
                <a:solidFill>
                  <a:schemeClr val="accent3"/>
                </a:solidFill>
                <a:latin typeface="Century Gothic" panose="020B0502020202020204" charset="0"/>
                <a:cs typeface="Century Gothic" panose="020B0502020202020204" charset="0"/>
              </a:rPr>
              <a:t>Сталинградская битва  </a:t>
            </a:r>
            <a:r>
              <a:rPr lang="ru-RU">
                <a:solidFill>
                  <a:schemeClr val="accent3"/>
                </a:solidFill>
                <a:latin typeface="Century Gothic" panose="020B0502020202020204" charset="0"/>
                <a:cs typeface="Century Gothic" panose="020B0502020202020204" charset="0"/>
              </a:rPr>
              <a:t>                                     (17 июля 1942г.-2 февраля 1943г.)</a:t>
            </a:r>
            <a:endParaRPr lang="ru-RU">
              <a:solidFill>
                <a:schemeClr val="accent3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>
                <a:solidFill>
                  <a:schemeClr val="accent3"/>
                </a:solidFill>
                <a:latin typeface="Century Gothic" panose="020B0502020202020204" charset="0"/>
                <a:cs typeface="Century Gothic" panose="020B0502020202020204" charset="0"/>
              </a:rPr>
              <a:t>По официальным данным, в битве под Сталинградом</a:t>
            </a:r>
            <a:r>
              <a:rPr lang="ru-RU" b="1">
                <a:solidFill>
                  <a:schemeClr val="accent3"/>
                </a:solidFill>
                <a:latin typeface="Century Gothic" panose="020B0502020202020204" charset="0"/>
                <a:cs typeface="Century Gothic" panose="020B0502020202020204" charset="0"/>
              </a:rPr>
              <a:t> погибло 2 млн 630 тыс </a:t>
            </a:r>
            <a:r>
              <a:rPr lang="ru-RU">
                <a:solidFill>
                  <a:schemeClr val="accent3"/>
                </a:solidFill>
                <a:latin typeface="Century Gothic" panose="020B0502020202020204" charset="0"/>
                <a:cs typeface="Century Gothic" panose="020B0502020202020204" charset="0"/>
              </a:rPr>
              <a:t>человек.</a:t>
            </a:r>
            <a:endParaRPr lang="ru-RU">
              <a:solidFill>
                <a:schemeClr val="accent3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143" name="Google Shape;143;p26"/>
          <p:cNvSpPr txBox="1"/>
          <p:nvPr>
            <p:ph type="title"/>
          </p:nvPr>
        </p:nvSpPr>
        <p:spPr>
          <a:xfrm>
            <a:off x="2363413" y="1732574"/>
            <a:ext cx="4470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ИСТОРИЧЕСКИЙ ФАКТ</a:t>
            </a:r>
            <a:endParaRPr lang="ru-RU" b="1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 rot="352623">
            <a:off x="5175863" y="1076560"/>
            <a:ext cx="5060910" cy="1460749"/>
          </a:xfrm>
          <a:custGeom>
            <a:avLst/>
            <a:gdLst/>
            <a:ahLst/>
            <a:cxnLst/>
            <a:rect l="l" t="t" r="r" b="b"/>
            <a:pathLst>
              <a:path w="202425" h="5864" extrusionOk="0">
                <a:moveTo>
                  <a:pt x="7648" y="510"/>
                </a:moveTo>
                <a:lnTo>
                  <a:pt x="199876" y="0"/>
                </a:lnTo>
                <a:lnTo>
                  <a:pt x="202425" y="4079"/>
                </a:lnTo>
                <a:lnTo>
                  <a:pt x="0" y="58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56" name="Google Shape;156;p28"/>
          <p:cNvSpPr txBox="1"/>
          <p:nvPr>
            <p:ph type="ctrTitle"/>
          </p:nvPr>
        </p:nvSpPr>
        <p:spPr>
          <a:xfrm>
            <a:off x="5185410" y="1724660"/>
            <a:ext cx="2918460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b="1">
                <a:solidFill>
                  <a:schemeClr val="accent3"/>
                </a:solidFill>
                <a:latin typeface="Qanelas Black" panose="00000A00000000000000" charset="0"/>
                <a:cs typeface="Qanelas Black" panose="00000A00000000000000" charset="0"/>
              </a:rPr>
              <a:t>ЯЛТИНСКАЯ КОНФЕРЕНЦИЯ</a:t>
            </a:r>
            <a:endParaRPr lang="ru-RU" altLang="ru-RU" b="1">
              <a:solidFill>
                <a:schemeClr val="accent3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sp>
        <p:nvSpPr>
          <p:cNvPr id="157" name="Google Shape;157;p28"/>
          <p:cNvSpPr txBox="1"/>
          <p:nvPr>
            <p:ph type="subTitle" idx="1"/>
          </p:nvPr>
        </p:nvSpPr>
        <p:spPr>
          <a:xfrm>
            <a:off x="3982720" y="2416810"/>
            <a:ext cx="5019040" cy="2618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altLang="en-GB" sz="1600">
                <a:solidFill>
                  <a:srgbClr val="5C1D1B"/>
                </a:solidFill>
                <a:latin typeface="Century Gothic" panose="020B0502020202020204" charset="0"/>
                <a:cs typeface="Century Gothic" panose="020B0502020202020204" charset="0"/>
              </a:rPr>
              <a:t>4-11 февраля 1945г. в Ялте(Крым) состоялась конференция руководителей ведущих стран, учатников антигитлеровской коалиции- И.В. Сталина, У.Черчилля и Ф.Рузвельда.</a:t>
            </a:r>
            <a:endParaRPr lang="ru-RU" altLang="en-GB"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lang="ru-RU" altLang="en-GB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159" name="Google Shape;159;p28" descr="C:\Users\~\Downloads\livadiyskiy_dvorec_v_krymu_6.jpglivadiyskiy_dvorec_v_krymu_6"/>
          <p:cNvPicPr preferRelativeResize="0"/>
          <p:nvPr/>
        </p:nvPicPr>
        <p:blipFill rotWithShape="1">
          <a:blip r:embed="rId1">
            <a:alphaModFix amt="82000"/>
          </a:blip>
          <a:srcRect/>
          <a:stretch>
            <a:fillRect/>
          </a:stretch>
        </p:blipFill>
        <p:spPr>
          <a:xfrm>
            <a:off x="-22225" y="194945"/>
            <a:ext cx="3439795" cy="4979670"/>
          </a:xfrm>
          <a:prstGeom prst="flowChartManualInpu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Блок-схема: ручной ввод 4"/>
          <p:cNvSpPr/>
          <p:nvPr/>
        </p:nvSpPr>
        <p:spPr>
          <a:xfrm flipH="1" flipV="1">
            <a:off x="-13970" y="-12700"/>
            <a:ext cx="6078220" cy="1687195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Подзаголовок 1"/>
          <p:cNvSpPr/>
          <p:nvPr>
            <p:ph type="subTitle" idx="1"/>
          </p:nvPr>
        </p:nvSpPr>
        <p:spPr>
          <a:xfrm>
            <a:off x="996315" y="1674495"/>
            <a:ext cx="7531100" cy="2808605"/>
          </a:xfrm>
        </p:spPr>
        <p:txBody>
          <a:bodyPr/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en-US" sz="2000">
                <a:latin typeface="Century Gothic" panose="020B0502020202020204" charset="0"/>
                <a:cs typeface="Century Gothic" panose="020B0502020202020204" charset="0"/>
              </a:rPr>
              <a:t>Польский вопрос</a:t>
            </a:r>
            <a:endParaRPr lang="ru-RU" altLang="en-US" sz="20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en-US" sz="2000">
                <a:latin typeface="Century Gothic" panose="020B0502020202020204" charset="0"/>
                <a:cs typeface="Century Gothic" panose="020B0502020202020204" charset="0"/>
              </a:rPr>
              <a:t>Оккупация и раздел Германии на оккупационные зоны</a:t>
            </a:r>
            <a:endParaRPr lang="ru-RU" altLang="en-US" sz="20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en-US" sz="2000">
                <a:latin typeface="Century Gothic" panose="020B0502020202020204" charset="0"/>
                <a:cs typeface="Century Gothic" panose="020B0502020202020204" charset="0"/>
              </a:rPr>
              <a:t>Балканский вопрос</a:t>
            </a:r>
            <a:endParaRPr lang="ru-RU" altLang="en-US" sz="20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en-US" sz="2000">
                <a:latin typeface="Century Gothic" panose="020B0502020202020204" charset="0"/>
                <a:cs typeface="Century Gothic" panose="020B0502020202020204" charset="0"/>
              </a:rPr>
              <a:t>Декларация об Освобождённой Европе</a:t>
            </a:r>
            <a:endParaRPr lang="ru-RU" altLang="en-US" sz="20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en-US" sz="2000">
                <a:latin typeface="Century Gothic" panose="020B0502020202020204" charset="0"/>
                <a:cs typeface="Century Gothic" panose="020B0502020202020204" charset="0"/>
              </a:rPr>
              <a:t>Репарации</a:t>
            </a:r>
            <a:endParaRPr lang="ru-RU" altLang="en-US" sz="20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en-US" sz="2000">
                <a:latin typeface="Century Gothic" panose="020B0502020202020204" charset="0"/>
                <a:cs typeface="Century Gothic" panose="020B0502020202020204" charset="0"/>
              </a:rPr>
              <a:t>Судьба Дальнего Востока</a:t>
            </a:r>
            <a:endParaRPr lang="ru-RU" altLang="en-US" sz="2000">
              <a:latin typeface="Century Gothic" panose="020B0502020202020204" charset="0"/>
              <a:cs typeface="Century Gothic" panose="020B0502020202020204" charset="0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en-US" sz="2000">
                <a:latin typeface="Century Gothic" panose="020B0502020202020204" charset="0"/>
                <a:cs typeface="Century Gothic" panose="020B0502020202020204" charset="0"/>
              </a:rPr>
              <a:t>ООН</a:t>
            </a:r>
            <a:endParaRPr lang="ru-RU" altLang="en-US" sz="2000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" name="Заголовок 2"/>
          <p:cNvSpPr/>
          <p:nvPr>
            <p:ph type="ctrTitle"/>
          </p:nvPr>
        </p:nvSpPr>
        <p:spPr>
          <a:xfrm>
            <a:off x="135255" y="-189865"/>
            <a:ext cx="5928995" cy="1522095"/>
          </a:xfrm>
        </p:spPr>
        <p:txBody>
          <a:bodyPr/>
          <a:p>
            <a:r>
              <a:rPr lang="ru-RU" altLang="en-US" sz="3200">
                <a:solidFill>
                  <a:srgbClr val="F3E5C0"/>
                </a:solidFill>
                <a:latin typeface="Qanelas Black" panose="00000A00000000000000" charset="0"/>
                <a:cs typeface="Qanelas Black" panose="00000A00000000000000" charset="0"/>
              </a:rPr>
              <a:t>ОСНОВНЫЕ ТЕЗИСЫ</a:t>
            </a:r>
            <a:br>
              <a:rPr lang="ru-RU" altLang="en-US" sz="3200">
                <a:solidFill>
                  <a:srgbClr val="F3E5C0"/>
                </a:solidFill>
                <a:latin typeface="Qanelas Black" panose="00000A00000000000000" charset="0"/>
                <a:cs typeface="Qanelas Black" panose="00000A00000000000000" charset="0"/>
              </a:rPr>
            </a:br>
            <a:r>
              <a:rPr lang="ru-RU" altLang="ru-RU" sz="3200">
                <a:solidFill>
                  <a:srgbClr val="F3E5C0"/>
                </a:solidFill>
                <a:latin typeface="Qanelas Black" panose="00000A00000000000000" charset="0"/>
                <a:cs typeface="Qanelas Black" panose="00000A00000000000000" charset="0"/>
              </a:rPr>
              <a:t>ЯЛТИНСКОЙ КОНФЕРЕНЦИИ</a:t>
            </a:r>
            <a:endParaRPr lang="ru-RU" altLang="ru-RU" sz="3200">
              <a:solidFill>
                <a:srgbClr val="F3E5C0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297815" y="2423795"/>
            <a:ext cx="8531225" cy="24053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Угол 5"/>
          <p:cNvSpPr/>
          <p:nvPr/>
        </p:nvSpPr>
        <p:spPr>
          <a:xfrm flipH="1">
            <a:off x="-619125" y="587375"/>
            <a:ext cx="8132445" cy="104775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Подзаголовок 1"/>
          <p:cNvSpPr/>
          <p:nvPr>
            <p:ph type="subTitle" idx="1"/>
          </p:nvPr>
        </p:nvSpPr>
        <p:spPr>
          <a:xfrm>
            <a:off x="-4445" y="1635125"/>
            <a:ext cx="7122795" cy="2836545"/>
          </a:xfrm>
        </p:spPr>
        <p:txBody>
          <a:bodyPr/>
          <a:p>
            <a:pPr algn="ctr"/>
            <a:r>
              <a:rPr lang="ru-RU" altLang="ru-RU" sz="1600" b="1">
                <a:latin typeface="Century Gothic" panose="020B0502020202020204" charset="0"/>
                <a:cs typeface="Century Gothic" panose="020B0502020202020204" charset="0"/>
              </a:rPr>
              <a:t>Битва за Берлин (16 апреля-8 мая 1945г.) </a:t>
            </a:r>
            <a:r>
              <a:rPr lang="ru-RU" altLang="ru-RU" sz="1600">
                <a:latin typeface="Century Gothic" panose="020B0502020202020204" charset="0"/>
                <a:cs typeface="Century Gothic" panose="020B0502020202020204" charset="0"/>
              </a:rPr>
              <a:t>стала </a:t>
            </a:r>
            <a:r>
              <a:rPr lang="ru-RU" altLang="ru-RU" sz="1600" i="1">
                <a:latin typeface="Century Gothic" panose="020B0502020202020204" charset="0"/>
                <a:cs typeface="Century Gothic" panose="020B0502020202020204" charset="0"/>
              </a:rPr>
              <a:t>заключительным</a:t>
            </a:r>
            <a:r>
              <a:rPr lang="ru-RU" altLang="ru-RU" sz="1600">
                <a:latin typeface="Century Gothic" panose="020B0502020202020204" charset="0"/>
                <a:cs typeface="Century Gothic" panose="020B0502020202020204" charset="0"/>
              </a:rPr>
              <a:t> сражением в Великой Отечественной войне. </a:t>
            </a:r>
            <a:endParaRPr lang="ru-RU" altLang="ru-RU" sz="1600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" name="Заголовок 2"/>
          <p:cNvSpPr/>
          <p:nvPr>
            <p:ph type="ctrTitle"/>
          </p:nvPr>
        </p:nvSpPr>
        <p:spPr>
          <a:xfrm>
            <a:off x="-4445" y="637540"/>
            <a:ext cx="6757670" cy="1045210"/>
          </a:xfrm>
        </p:spPr>
        <p:txBody>
          <a:bodyPr/>
          <a:p>
            <a:r>
              <a:rPr lang="ru-RU" altLang="ru-RU">
                <a:solidFill>
                  <a:srgbClr val="F3E5C0"/>
                </a:solidFill>
                <a:latin typeface="Qanelas Black" panose="00000A00000000000000" charset="0"/>
                <a:cs typeface="Qanelas Black" panose="00000A00000000000000" charset="0"/>
              </a:rPr>
              <a:t>БИТВА ЗА БЕРЛИН</a:t>
            </a:r>
            <a:endParaRPr lang="ru-RU" altLang="ru-RU">
              <a:solidFill>
                <a:srgbClr val="F3E5C0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90" y="2613025"/>
            <a:ext cx="3155315" cy="201231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821430" y="2613025"/>
            <a:ext cx="483044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1600" b="1">
                <a:latin typeface="Century Gothic" panose="020B0502020202020204" charset="0"/>
                <a:cs typeface="Century Gothic" panose="020B0502020202020204" charset="0"/>
              </a:rPr>
              <a:t>Берлинская стратегическая наступательная операция</a:t>
            </a:r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— одна из последних стратегических операций советских войск, в ходе которой Красная армия заняла Берлин, что привело</a:t>
            </a: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 algn="l"/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 к безоговорочной капитуляции Германии. Операция продолжалась 23 дня — </a:t>
            </a: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  <a:p>
            <a:pPr algn="l"/>
            <a:r>
              <a:rPr lang="ru-RU" altLang="en-US" sz="1600">
                <a:latin typeface="Century Gothic" panose="020B0502020202020204" charset="0"/>
                <a:cs typeface="Century Gothic" panose="020B0502020202020204" charset="0"/>
              </a:rPr>
              <a:t>с 16 апреля по 8 мая 1945 года.</a:t>
            </a:r>
            <a:endParaRPr lang="ru-RU" altLang="en-US" sz="1600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1"/>
          <p:cNvSpPr txBox="1"/>
          <p:nvPr>
            <p:ph type="subTitle" idx="1"/>
          </p:nvPr>
        </p:nvSpPr>
        <p:spPr>
          <a:xfrm>
            <a:off x="373275" y="1019675"/>
            <a:ext cx="32652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ru-RU" altLang="en-US">
                <a:latin typeface="Century Gothic" panose="020B0502020202020204" charset="0"/>
                <a:cs typeface="Century Gothic" panose="020B0502020202020204" charset="0"/>
              </a:rPr>
              <a:t>Силы сторон</a:t>
            </a:r>
            <a:endParaRPr lang="ru-RU" altLang="en-US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07" name="Google Shape;307;p31"/>
          <p:cNvSpPr txBox="1"/>
          <p:nvPr>
            <p:ph type="title" idx="5"/>
          </p:nvPr>
        </p:nvSpPr>
        <p:spPr>
          <a:xfrm>
            <a:off x="373250" y="180600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solidFill>
                  <a:schemeClr val="bg1"/>
                </a:solidFill>
                <a:latin typeface="Qanelas Black" panose="00000A00000000000000" charset="0"/>
                <a:cs typeface="Qanelas Black" panose="00000A00000000000000" charset="0"/>
              </a:rPr>
              <a:t>2,35 млн</a:t>
            </a:r>
            <a:r>
              <a:rPr lang="ru-RU" altLang="en-GB">
                <a:latin typeface="Qanelas Black" panose="00000A00000000000000" charset="0"/>
                <a:cs typeface="Qanelas Black" panose="00000A00000000000000" charset="0"/>
              </a:rPr>
              <a:t>/</a:t>
            </a:r>
            <a:r>
              <a:rPr lang="ru-RU" altLang="en-GB">
                <a:solidFill>
                  <a:schemeClr val="tx1"/>
                </a:solidFill>
                <a:latin typeface="Qanelas Black" panose="00000A00000000000000" charset="0"/>
                <a:cs typeface="Qanelas Black" panose="00000A00000000000000" charset="0"/>
              </a:rPr>
              <a:t>1млн</a:t>
            </a:r>
            <a:endParaRPr lang="ru-RU" altLang="en-GB">
              <a:solidFill>
                <a:schemeClr val="tx1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sp>
        <p:nvSpPr>
          <p:cNvPr id="308" name="Google Shape;308;p31"/>
          <p:cNvSpPr txBox="1"/>
          <p:nvPr>
            <p:ph type="title"/>
          </p:nvPr>
        </p:nvSpPr>
        <p:spPr>
          <a:xfrm>
            <a:off x="2324100" y="1189355"/>
            <a:ext cx="3740150" cy="9645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solidFill>
                  <a:schemeClr val="bg1"/>
                </a:solidFill>
                <a:latin typeface="Qanelas Black" panose="00000A00000000000000" charset="0"/>
                <a:cs typeface="Qanelas Black" panose="00000A00000000000000" charset="0"/>
              </a:rPr>
              <a:t>80 тыс</a:t>
            </a:r>
            <a:r>
              <a:rPr lang="ru-RU" altLang="en-GB">
                <a:latin typeface="Qanelas Black" panose="00000A00000000000000" charset="0"/>
                <a:cs typeface="Qanelas Black" panose="00000A00000000000000" charset="0"/>
              </a:rPr>
              <a:t>/</a:t>
            </a:r>
            <a:r>
              <a:rPr lang="ru-RU" altLang="en-GB">
                <a:solidFill>
                  <a:schemeClr val="tx1"/>
                </a:solidFill>
                <a:latin typeface="Qanelas Black" panose="00000A00000000000000" charset="0"/>
                <a:cs typeface="Qanelas Black" panose="00000A00000000000000" charset="0"/>
              </a:rPr>
              <a:t>400 тыс</a:t>
            </a:r>
            <a:endParaRPr lang="ru-RU" altLang="en-GB">
              <a:solidFill>
                <a:schemeClr val="tx1"/>
              </a:solidFill>
              <a:latin typeface="Qanelas Black" panose="00000A00000000000000" charset="0"/>
              <a:cs typeface="Qanelas Black" panose="00000A00000000000000" charset="0"/>
            </a:endParaRPr>
          </a:p>
        </p:txBody>
      </p:sp>
      <p:sp>
        <p:nvSpPr>
          <p:cNvPr id="309" name="Google Shape;309;p31"/>
          <p:cNvSpPr txBox="1"/>
          <p:nvPr>
            <p:ph type="title" idx="4"/>
          </p:nvPr>
        </p:nvSpPr>
        <p:spPr>
          <a:xfrm>
            <a:off x="4274925" y="2347061"/>
            <a:ext cx="32652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bg1"/>
                </a:solidFill>
              </a:rPr>
              <a:t>3</a:t>
            </a:r>
            <a:r>
              <a:rPr lang="ru-RU"/>
              <a:t>:</a:t>
            </a:r>
            <a:r>
              <a:rPr lang="ru-RU">
                <a:solidFill>
                  <a:schemeClr val="tx1"/>
                </a:solidFill>
              </a:rPr>
              <a:t>1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10" name="Google Shape;310;p31"/>
          <p:cNvSpPr txBox="1"/>
          <p:nvPr>
            <p:ph type="subTitle" idx="3"/>
          </p:nvPr>
        </p:nvSpPr>
        <p:spPr>
          <a:xfrm>
            <a:off x="4274975" y="3198925"/>
            <a:ext cx="32652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latin typeface="Century Gothic" panose="020B0502020202020204" charset="0"/>
                <a:cs typeface="Century Gothic" panose="020B0502020202020204" charset="0"/>
              </a:rPr>
              <a:t>Соотношение шансов </a:t>
            </a:r>
            <a:endParaRPr lang="ru-RU" altLang="en-GB">
              <a:latin typeface="Century Gothic" panose="020B0502020202020204" charset="0"/>
              <a:cs typeface="Century Gothic" panose="020B0502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latin typeface="Century Gothic" panose="020B0502020202020204" charset="0"/>
                <a:cs typeface="Century Gothic" panose="020B0502020202020204" charset="0"/>
              </a:rPr>
              <a:t>на успешную операцию</a:t>
            </a:r>
            <a:endParaRPr lang="en-US" altLang="ru-RU"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311" name="Google Shape;311;p31"/>
          <p:cNvSpPr txBox="1"/>
          <p:nvPr>
            <p:ph type="subTitle" idx="2"/>
          </p:nvPr>
        </p:nvSpPr>
        <p:spPr>
          <a:xfrm>
            <a:off x="2471225" y="2017975"/>
            <a:ext cx="29709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latin typeface="Century Gothic" panose="020B0502020202020204" charset="0"/>
                <a:cs typeface="Century Gothic" panose="020B0502020202020204" charset="0"/>
              </a:rPr>
              <a:t>Потери</a:t>
            </a:r>
            <a:endParaRPr lang="ru-RU" altLang="en-GB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775970" y="152400"/>
            <a:ext cx="7783195" cy="45707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Подзаголовок 1"/>
          <p:cNvSpPr/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головок 2"/>
          <p:cNvSpPr/>
          <p:nvPr>
            <p:ph type="ctrTitle"/>
          </p:nvPr>
        </p:nvSpPr>
        <p:spPr>
          <a:xfrm>
            <a:off x="1205865" y="4408170"/>
            <a:ext cx="7180580" cy="692150"/>
          </a:xfrm>
        </p:spPr>
        <p:txBody>
          <a:bodyPr/>
          <a:p>
            <a:pPr algn="ctr"/>
            <a:r>
              <a:rPr lang="ru-RU" altLang="en-US" sz="1800">
                <a:latin typeface="Century Gothic" panose="020B0502020202020204" charset="0"/>
                <a:cs typeface="Century Gothic" panose="020B0502020202020204" charset="0"/>
              </a:rPr>
              <a:t>Карта Берлинской операции</a:t>
            </a:r>
            <a:endParaRPr lang="ru-RU" altLang="en-US" sz="1800"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4" name="Изображение 3" descr="5ce7f4ea1feed5ed6ee7e4dc80b1cd8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405" y="335915"/>
            <a:ext cx="7432040" cy="4180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cover dir="d"/>
      </p:transition>
    </mc:Choice>
    <mc:Fallback>
      <p:transition>
        <p:cover dir="d"/>
      </p:transition>
    </mc:Fallback>
  </mc:AlternateContent>
</p:sld>
</file>

<file path=ppt/theme/theme1.xml><?xml version="1.0" encoding="utf-8"?>
<a:theme xmlns:a="http://schemas.openxmlformats.org/drawingml/2006/main" name="Revolution - History Lesson">
  <a:themeElements>
    <a:clrScheme name="Simple Light">
      <a:dk1>
        <a:srgbClr val="5C1D14"/>
      </a:dk1>
      <a:lt1>
        <a:srgbClr val="FFFFFF"/>
      </a:lt1>
      <a:dk2>
        <a:srgbClr val="595959"/>
      </a:dk2>
      <a:lt2>
        <a:srgbClr val="EEEEEE"/>
      </a:lt2>
      <a:accent1>
        <a:srgbClr val="C9403B"/>
      </a:accent1>
      <a:accent2>
        <a:srgbClr val="5C1D14"/>
      </a:accent2>
      <a:accent3>
        <a:srgbClr val="FCECB4"/>
      </a:accent3>
      <a:accent4>
        <a:srgbClr val="B32A25"/>
      </a:accent4>
      <a:accent5>
        <a:srgbClr val="350C07"/>
      </a:accent5>
      <a:accent6>
        <a:srgbClr val="C5B680"/>
      </a:accent6>
      <a:hlink>
        <a:srgbClr val="C940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3004</Words>
  <Application>WPS Presentation</Application>
  <PresentationFormat/>
  <Paragraphs>218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SimSun</vt:lpstr>
      <vt:lpstr>Wingdings</vt:lpstr>
      <vt:lpstr>Arial</vt:lpstr>
      <vt:lpstr>Jockey One</vt:lpstr>
      <vt:lpstr>Hind Vadodara Light</vt:lpstr>
      <vt:lpstr>Oswald Regular</vt:lpstr>
      <vt:lpstr>Fira Sans Extra Condensed Medium</vt:lpstr>
      <vt:lpstr>Roboto Slab Regular</vt:lpstr>
      <vt:lpstr>Hind Vadodara Medium</vt:lpstr>
      <vt:lpstr>Hind Vadodara</vt:lpstr>
      <vt:lpstr>Century Gothic</vt:lpstr>
      <vt:lpstr>Qanelas Black</vt:lpstr>
      <vt:lpstr>Microsoft YaHei</vt:lpstr>
      <vt:lpstr/>
      <vt:lpstr>Arial Unicode MS</vt:lpstr>
      <vt:lpstr>Astakhov Access Degree Chaos</vt:lpstr>
      <vt:lpstr>Revolution - History Lesson</vt:lpstr>
      <vt:lpstr>ЗАВЕРШЕНИЕ ВТОРОЙ МИРОВОЙ ВОЙНЫ</vt:lpstr>
      <vt:lpstr>04</vt:lpstr>
      <vt:lpstr>ОСВОБОЖДЕНИЕ СТРАН  ЮГО-ВОСТОЧНОЙ И ЦЕНТАЛЬНОЙ ЕВРОПЫ</vt:lpstr>
      <vt:lpstr>ИСТОРИЧЕСКИЙ ФАКТ</vt:lpstr>
      <vt:lpstr>ЯЛТИНСКАЯ КОНФЕРЕНЦИЯ</vt:lpstr>
      <vt:lpstr>ОСНОВНЫЕ ТЕЗИСЫ ЯЛТИНСКОЙ КОНФЕРЕНЦИИ</vt:lpstr>
      <vt:lpstr>БИТВА ЗА БЕРЛИН</vt:lpstr>
      <vt:lpstr>3:1</vt:lpstr>
      <vt:lpstr>Карта Берлинской операции</vt:lpstr>
      <vt:lpstr>ПОТСДАМСКАЯ КОНФЕРЕНЦИЯ</vt:lpstr>
      <vt:lpstr>РЕЗУЛЬТАТЫ</vt:lpstr>
      <vt:lpstr>04</vt:lpstr>
      <vt:lpstr>ЗНАЧЕНИЕ И ЦЕНА ПОБЕДЫ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ЗАВЕРШЕНИЕ ВТОРОЙ МИРОВОЙ ВОЙНЫ</dc:title>
  <dc:creator/>
  <cp:lastModifiedBy>~</cp:lastModifiedBy>
  <cp:revision>5</cp:revision>
  <dcterms:created xsi:type="dcterms:W3CDTF">2020-03-02T18:46:00Z</dcterms:created>
  <dcterms:modified xsi:type="dcterms:W3CDTF">2020-04-17T15:43:53Z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