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91" r:id="rId5"/>
    <p:sldId id="293" r:id="rId6"/>
    <p:sldId id="292" r:id="rId7"/>
    <p:sldId id="294" r:id="rId8"/>
    <p:sldId id="261" r:id="rId9"/>
    <p:sldId id="262" r:id="rId10"/>
    <p:sldId id="263" r:id="rId11"/>
    <p:sldId id="296" r:id="rId12"/>
    <p:sldId id="260" r:id="rId13"/>
    <p:sldId id="258" r:id="rId14"/>
    <p:sldId id="271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3" r:id="rId23"/>
    <p:sldId id="276" r:id="rId24"/>
    <p:sldId id="275" r:id="rId25"/>
    <p:sldId id="277" r:id="rId26"/>
    <p:sldId id="278" r:id="rId27"/>
    <p:sldId id="279" r:id="rId28"/>
    <p:sldId id="281" r:id="rId29"/>
    <p:sldId id="282" r:id="rId30"/>
    <p:sldId id="287" r:id="rId31"/>
    <p:sldId id="288" r:id="rId32"/>
    <p:sldId id="289" r:id="rId33"/>
    <p:sldId id="290" r:id="rId34"/>
    <p:sldId id="283" r:id="rId35"/>
    <p:sldId id="29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8C75-D227-4B88-890F-27540DD22C3B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E6EB-8D93-4F6E-B071-F347A5311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BF9C5-1AD8-4DFF-9616-84984D38CB3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C743-8412-4611-8853-C4E46EFCD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F6136-6C00-4793-9F34-3DE3C755169E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FBA6-0C8C-4F30-ADF3-427421A82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554F-3365-416C-BFB2-45FBF17F944D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EB74-80A0-4631-A7EA-1985D9FB0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0B6E-302A-4410-BE6A-754AE5C41840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4BB8-BE8B-451C-83F2-B51F862BA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89DC-2D10-455A-B68D-C5C6E1E81860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A278-9834-4C79-ADFB-9AD06EE44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1AC7-51C6-42A8-B185-6AF50CEF94B0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8E07-365C-4986-B8C6-B3F1C577D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43A7-111A-4F1B-8B9B-3DD9EAB56E0C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53C5-5592-4BF0-95F4-F0FF5400F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F0B3-23A1-4154-BFAC-376FE4856DA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2BA6-E48C-4EB9-98B1-2B5442810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0CA1-DCB5-49C4-9FBD-E03DB29E3F6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CDCC-68C5-461B-93C0-5469C5C8C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CF1F-0CAA-4DEA-868D-07375202A84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86D3-359C-4DBB-A2A4-79FF9C2AA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5CBB19-8A38-4B7D-A5A5-013C2BB7A236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8DA883-7F51-432F-B67C-DBD7B851E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355284"/>
            <a:ext cx="568863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Профессиональная надежность и этика водителя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1350"/>
            <a:ext cx="9140825" cy="6216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C00000"/>
                </a:solidFill>
                <a:latin typeface="+mn-lt"/>
                <a:cs typeface="+mn-cs"/>
              </a:rPr>
              <a:t>Сангвиник </a:t>
            </a:r>
            <a:r>
              <a:rPr lang="ru-RU" sz="2000" dirty="0">
                <a:solidFill>
                  <a:srgbClr val="C00000"/>
                </a:solidFill>
                <a:latin typeface="+mn-lt"/>
                <a:cs typeface="+mn-cs"/>
              </a:rPr>
              <a:t>– </a:t>
            </a:r>
            <a:r>
              <a:rPr lang="ru-RU" sz="2000" dirty="0">
                <a:latin typeface="+mn-lt"/>
                <a:cs typeface="+mn-cs"/>
              </a:rPr>
              <a:t>сильный, активный, выносливый, быстро переключает внимание, быстро принимает решения, доброжелательный, не любит риска. Поэтому </a:t>
            </a:r>
            <a:r>
              <a:rPr lang="ru-RU" sz="2000" b="1" dirty="0">
                <a:latin typeface="+mn-lt"/>
                <a:cs typeface="+mn-cs"/>
              </a:rPr>
              <a:t>сангвиник водит автомобиль энергично, с хорошей динамикой. Он способен долго оставаться за рулём, долго сохранять адекватную оценку дорожной ситуации. Однако его личная импульсивность может приводить к ошибочной оценке дорожной ситуации.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C00000"/>
                </a:solidFill>
                <a:latin typeface="+mn-lt"/>
                <a:cs typeface="+mn-cs"/>
              </a:rPr>
              <a:t>Флегматик</a:t>
            </a:r>
            <a:r>
              <a:rPr lang="ru-RU" sz="2000" u="sng" dirty="0">
                <a:solidFill>
                  <a:srgbClr val="C00000"/>
                </a:solidFill>
                <a:latin typeface="+mn-lt"/>
                <a:cs typeface="+mn-cs"/>
              </a:rPr>
              <a:t> –</a:t>
            </a:r>
            <a:r>
              <a:rPr lang="ru-RU" sz="2000" dirty="0">
                <a:latin typeface="+mn-lt"/>
                <a:cs typeface="+mn-cs"/>
              </a:rPr>
              <a:t> сильный, устойчивый, выносливы, медленно переключает внимание, медленно принимает решения, доброжелательный. </a:t>
            </a:r>
            <a:r>
              <a:rPr lang="ru-RU" sz="2000" b="1" dirty="0">
                <a:latin typeface="+mn-lt"/>
                <a:cs typeface="+mn-cs"/>
              </a:rPr>
              <a:t>У него спокойный и уверенный стиль вождения. Высокая скорость на дороге, флегматику противопоказана из-за  низкой скорости его мозговых процессов. Флегматик редко рискует ради удовольствия.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C00000"/>
                </a:solidFill>
                <a:latin typeface="+mn-lt"/>
                <a:cs typeface="+mn-cs"/>
              </a:rPr>
              <a:t>Меланхолик </a:t>
            </a:r>
            <a:r>
              <a:rPr lang="ru-RU" sz="2000" u="sng" dirty="0">
                <a:solidFill>
                  <a:srgbClr val="C00000"/>
                </a:solidFill>
                <a:latin typeface="+mn-lt"/>
                <a:cs typeface="+mn-cs"/>
              </a:rPr>
              <a:t>–</a:t>
            </a:r>
            <a:r>
              <a:rPr lang="ru-RU" sz="2000" u="sng" dirty="0">
                <a:latin typeface="+mn-lt"/>
                <a:cs typeface="+mn-cs"/>
              </a:rPr>
              <a:t> </a:t>
            </a:r>
            <a:r>
              <a:rPr lang="ru-RU" sz="2000" dirty="0">
                <a:latin typeface="+mn-lt"/>
                <a:cs typeface="+mn-cs"/>
              </a:rPr>
              <a:t>слабый, неустойчивый, истощаемый</a:t>
            </a:r>
            <a:r>
              <a:rPr lang="ru-RU" sz="2000" b="1" dirty="0">
                <a:latin typeface="+mn-lt"/>
                <a:cs typeface="+mn-cs"/>
              </a:rPr>
              <a:t>, сложно принимает решения, тревожный, осторожный, за рулём он себя ведёт нервно и неуверенно. Теряется в интенсивном потоке мегаполиса.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C00000"/>
                </a:solidFill>
                <a:latin typeface="+mn-lt"/>
                <a:cs typeface="+mn-cs"/>
              </a:rPr>
              <a:t>Холерик</a:t>
            </a:r>
            <a:r>
              <a:rPr lang="ru-RU" sz="2000" u="sng" dirty="0">
                <a:solidFill>
                  <a:srgbClr val="C00000"/>
                </a:solidFill>
                <a:latin typeface="+mn-lt"/>
                <a:cs typeface="+mn-cs"/>
              </a:rPr>
              <a:t> </a:t>
            </a:r>
            <a:r>
              <a:rPr lang="ru-RU" sz="2000" dirty="0">
                <a:solidFill>
                  <a:srgbClr val="C00000"/>
                </a:solidFill>
                <a:latin typeface="+mn-lt"/>
                <a:cs typeface="+mn-cs"/>
              </a:rPr>
              <a:t>–</a:t>
            </a: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b="1" dirty="0">
                <a:latin typeface="+mn-lt"/>
                <a:cs typeface="+mn-cs"/>
              </a:rPr>
              <a:t>нездоровая агрессия, обилие лишних движений и стремление произвести впечатление.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258888" y="179388"/>
            <a:ext cx="7885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Влияние типа темперамента на поведение на дороге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275" y="80963"/>
            <a:ext cx="7307263" cy="6740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Факторы риска при вождении автомобиля.</a:t>
            </a:r>
            <a:endParaRPr lang="ru-RU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У человека не зависимо от его темперамента, всегда присутствует склонность к риску. Если он находится в компании, то склонность к риску возрастает. При действиях в одиночку его склонность к риску снижается. Так же склонность к риску снижается с опытом и возрастом.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C00000"/>
                </a:solidFill>
                <a:latin typeface="+mn-lt"/>
                <a:cs typeface="+mn-cs"/>
              </a:rPr>
              <a:t>Рискованный стиль вождения:</a:t>
            </a:r>
            <a:endParaRPr lang="ru-RU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резкий старт и торможение;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частые перестроения без необходимости;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действия в расчёте «на удачу»;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желание вовлечь в свои дорожные игры других водителей;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«рваный» стиль вождения очень опасен и не имеет ничего общего с популярным «спортивным» стилем. Кроме того, он ведёт к неопределённо большому расходу топлива.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C00000"/>
                </a:solidFill>
                <a:latin typeface="+mn-lt"/>
                <a:cs typeface="+mn-cs"/>
              </a:rPr>
              <a:t>Низкая внутренняя самооценка человека всегда толкает его на самоутверждение за счёт автомобиля</a:t>
            </a: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выбор престижной марки автомобиля;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выбор привлекательного цвета автомобиля;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- выбор мощной аудио системы автомобиля.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Как правило под этой маской скрывается неуверенный в себе человек, требующий ежеминутного признания своей значимости.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908175" y="0"/>
            <a:ext cx="6861175" cy="706438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</a:rPr>
              <a:t>Что влияет на формирования стиля вождения?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088" y="692150"/>
            <a:ext cx="8316912" cy="6186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Социальное окружение,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родственники и друзья, которые могут негативно повлиять на формирование навыков вождения (внедряя идеи о вседозволенности на дороге).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Иррациональные идеи поведения «русского» водителя: со мной этого не случится; все водят машину хуже меня; все знают правила хуже меня; не знаю как все, но я тороплюсь.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latin typeface="+mn-lt"/>
                <a:cs typeface="+mn-cs"/>
              </a:rPr>
              <a:t>Автореклама</a:t>
            </a:r>
            <a:r>
              <a:rPr lang="ru-RU" sz="2000" dirty="0">
                <a:latin typeface="+mn-lt"/>
                <a:cs typeface="+mn-cs"/>
              </a:rPr>
              <a:t>, основанная на агрессии.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Киноиндустрия.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Водитель должен уметь распознавать на дороге других водителей, относящихся к опасным категориям по следующим </a:t>
            </a:r>
            <a:r>
              <a:rPr lang="ru-RU" sz="2000" b="1" dirty="0">
                <a:latin typeface="+mn-lt"/>
                <a:cs typeface="+mn-cs"/>
              </a:rPr>
              <a:t>признакам</a:t>
            </a:r>
            <a:r>
              <a:rPr lang="ru-RU" sz="2000" dirty="0">
                <a:latin typeface="+mn-lt"/>
                <a:cs typeface="+mn-cs"/>
              </a:rPr>
              <a:t>:</a:t>
            </a: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- </a:t>
            </a:r>
            <a:r>
              <a:rPr lang="ru-RU" sz="2000" dirty="0">
                <a:solidFill>
                  <a:srgbClr val="C00000"/>
                </a:solidFill>
                <a:latin typeface="+mn-lt"/>
                <a:cs typeface="+mn-cs"/>
              </a:rPr>
              <a:t>агрессивный или «рванный» стиль вождения;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+mn-lt"/>
                <a:cs typeface="+mn-cs"/>
              </a:rPr>
              <a:t>- неуверенный стиль вождения;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+mn-lt"/>
                <a:cs typeface="+mn-cs"/>
              </a:rPr>
              <a:t>- водитель такси или маршруток;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+mn-lt"/>
                <a:cs typeface="+mn-cs"/>
              </a:rPr>
              <a:t>- водители служб доставки;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+mn-lt"/>
                <a:cs typeface="+mn-cs"/>
              </a:rPr>
              <a:t>- неместные водители;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+mn-lt"/>
                <a:cs typeface="+mn-cs"/>
              </a:rPr>
              <a:t>- начинающий водитель;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+mn-lt"/>
                <a:cs typeface="+mn-cs"/>
              </a:rPr>
              <a:t>- автомобили имеющие внешние повреждения.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1763713" y="549275"/>
            <a:ext cx="71294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Надежность водителя определяется его умением выбирать безопасные режимы движения, точно реализовывать выбранный план действий, а в случае возникновения нештатных ДТС выходить из них с максимально возможной надежностью. </a:t>
            </a:r>
          </a:p>
          <a:p>
            <a:pPr algn="just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Эти навыки и умения водителя формируются в процессе обучения и в течение последующего периода приобретения опыта. Однако они не остаются постоянными даже в течение дня.</a:t>
            </a:r>
          </a:p>
          <a:p>
            <a:pPr algn="just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    Нестабильность профессионального мастерства водителя связана с тем, что психофизиологическое состояние человека характеризуется наличием периодов пониженной и оптимальной работоспособности.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692275" y="476250"/>
            <a:ext cx="7272338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Формирование профессиональных навыков  водителя</a:t>
            </a:r>
          </a:p>
          <a:p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ru-RU" sz="2400" u="sng">
                <a:solidFill>
                  <a:schemeClr val="bg1"/>
                </a:solidFill>
                <a:latin typeface="Calibri" pitchFamily="34" charset="0"/>
              </a:rPr>
              <a:t>Сенсорных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(ведущая роль органов   чувств  в сочетании  с  осмыслением). </a:t>
            </a:r>
            <a:r>
              <a:rPr lang="ru-RU" sz="2400" i="1">
                <a:latin typeface="Calibri" pitchFamily="34" charset="0"/>
              </a:rPr>
              <a:t>Например ,  контроль за работой двигателя на слух, определение  расстояний и скорости  движения  на   глаз; </a:t>
            </a:r>
            <a:br>
              <a:rPr lang="ru-RU" sz="2400" i="1">
                <a:latin typeface="Calibri" pitchFamily="34" charset="0"/>
              </a:rPr>
            </a:b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ru-RU" sz="2400" u="sng">
                <a:solidFill>
                  <a:schemeClr val="bg1"/>
                </a:solidFill>
                <a:latin typeface="Calibri" pitchFamily="34" charset="0"/>
              </a:rPr>
              <a:t>Двигательных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(выполнение отдельных и объединенных движений). </a:t>
            </a:r>
            <a:r>
              <a:rPr lang="ru-RU" sz="2400" i="1">
                <a:latin typeface="Calibri" pitchFamily="34" charset="0"/>
              </a:rPr>
              <a:t>Примером может служить работа водителем рабочих движений рычагами и педалями управления; </a:t>
            </a:r>
            <a:br>
              <a:rPr lang="ru-RU" sz="2400" i="1">
                <a:latin typeface="Calibri" pitchFamily="34" charset="0"/>
              </a:rPr>
            </a:b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ru-RU" sz="2400" u="sng">
                <a:solidFill>
                  <a:schemeClr val="bg1"/>
                </a:solidFill>
                <a:latin typeface="Calibri" pitchFamily="34" charset="0"/>
              </a:rPr>
              <a:t>Сенсорно-двигательных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(восприятие информации и соответствующие двигательные действия). </a:t>
            </a:r>
            <a:r>
              <a:rPr lang="ru-RU" sz="2400" i="1">
                <a:latin typeface="Calibri" pitchFamily="34" charset="0"/>
              </a:rPr>
              <a:t>Например действия водителя при торможении - усилие при нажатии на педаль тормоза согласуется со скоростью движения, состоянием дороги и т.п</a:t>
            </a:r>
            <a:r>
              <a:rPr lang="ru-RU" i="1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403350" y="404813"/>
            <a:ext cx="75612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Кривая работоспособности  в течение  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 рабочего дня К</a:t>
            </a:r>
            <a:r>
              <a:rPr lang="ru-RU" sz="2800" b="1" baseline="-25000">
                <a:solidFill>
                  <a:schemeClr val="bg1"/>
                </a:solidFill>
                <a:latin typeface="Calibri" pitchFamily="34" charset="0"/>
              </a:rPr>
              <a:t>р</a:t>
            </a:r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650" name="Рисунок 2" descr="Image (7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84313"/>
            <a:ext cx="70564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95288" y="6021388"/>
            <a:ext cx="849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Работоспособность - это возможность выполнять работу высокопроизводительно и качественно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124075" y="765175"/>
            <a:ext cx="6769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Кривая  работоспособности в течение недели</a:t>
            </a:r>
          </a:p>
        </p:txBody>
      </p:sp>
      <p:pic>
        <p:nvPicPr>
          <p:cNvPr id="28674" name="Рисунок 2" descr="Image (10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916113"/>
            <a:ext cx="65532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476375" y="692150"/>
            <a:ext cx="7667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Изменение коэффициента аварийности  Кав  в зависимости от времени управления  </a:t>
            </a:r>
          </a:p>
        </p:txBody>
      </p:sp>
      <p:pic>
        <p:nvPicPr>
          <p:cNvPr id="29698" name="Рисунок 2" descr="Image (1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060575"/>
            <a:ext cx="56165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1908175" y="260350"/>
            <a:ext cx="6985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Изменение коэффициента аварийности в зависимости от характера жалоб на ухудшение самочувствия. </a:t>
            </a:r>
          </a:p>
        </p:txBody>
      </p:sp>
      <p:pic>
        <p:nvPicPr>
          <p:cNvPr id="30722" name="Рисунок 3" descr="Image (12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73238"/>
            <a:ext cx="82438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476375" y="5516563"/>
            <a:ext cx="73437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1 – отсутствие жалоб, 2 – слабость, 3 – бессонница, 4 – головокружение, 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5 – тревожный сон,  6 – «песок» в глазах, 7 – сухость во рту, 8 – головная боль, 9 – сонливость, 10 – снижение внимания, 11 – раздражительность, 12 – рассеянность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1692275" y="333375"/>
            <a:ext cx="7200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Влияние на коэффициент аварийности характера заболевания</a:t>
            </a:r>
          </a:p>
        </p:txBody>
      </p:sp>
      <p:pic>
        <p:nvPicPr>
          <p:cNvPr id="31746" name="Рисунок 3" descr="Image (16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2875"/>
            <a:ext cx="67675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403350" y="5373688"/>
            <a:ext cx="74898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1 – отсутствие заболеваний, 2 – сердечнососудистые заболевания,  3 – хронические  гастриты, 4 – острые боли, 5 – радикулит, </a:t>
            </a:r>
          </a:p>
          <a:p>
            <a:pPr algn="just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6 – язвенная болезнь, 7 – неврозы, 8 – хронические заболевания бронхов и легких.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2622550" y="620713"/>
            <a:ext cx="604837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Этика водителя – </a:t>
            </a:r>
          </a:p>
          <a:p>
            <a:pPr algn="ctr" hangingPunct="0"/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это нормы поведения, мораль, совокупность нравственных правил  среди членов какой-нибудь общественной группы</a:t>
            </a:r>
            <a:endParaRPr lang="ru-RU" sz="2800">
              <a:latin typeface="Calibri" pitchFamily="34" charset="0"/>
            </a:endParaRPr>
          </a:p>
          <a:p>
            <a:pPr algn="ctr"/>
            <a:endParaRPr lang="ru-RU" sz="2800">
              <a:latin typeface="Calibri" pitchFamily="34" charset="0"/>
            </a:endParaRPr>
          </a:p>
          <a:p>
            <a:pPr algn="ctr"/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Этика водителя связанна с прогнозированием развития ситуации и, следовательно необходима  как важный элемент взаимодействия на дорогах.</a:t>
            </a:r>
          </a:p>
          <a:p>
            <a:pPr algn="ctr"/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2339975" y="1412875"/>
            <a:ext cx="64801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Опасность употребления алкоголя связана с тем, что после приема даже небольших доз алкоголя снижается устойчивость и интенсивность внимания, замедляется его переключение, сужается поле зрения, нарушаются процессы мышления и памяти, увеличивается время реакции. В результате снижается точность и скорость приема и переработки информации. Нарушение координации движений ухудшает точность выполнения плана действий</a:t>
            </a:r>
          </a:p>
        </p:txBody>
      </p:sp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2484438" y="188913"/>
            <a:ext cx="6191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Употребление алкоголя  за  рулем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Image (1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484313"/>
            <a:ext cx="55451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476375" y="188913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Изменение коэффициента аварийности  Кав  в зависимости от степени опьянения</a:t>
            </a:r>
            <a:endParaRPr lang="ru-RU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2195513" y="333375"/>
            <a:ext cx="59769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Calibri" pitchFamily="34" charset="0"/>
              </a:rPr>
              <a:t>Паркуясь, помни о других.</a:t>
            </a:r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4818" name="Picture 2" descr="http://i046.radikal.ru/0803/f6/d3be466c4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96975"/>
            <a:ext cx="71294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us.ekabu.ru/5134aa537efa6e6b7c30c0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765175"/>
            <a:ext cx="75612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2411413" y="0"/>
            <a:ext cx="5400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Соблюдай рядность</a:t>
            </a:r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2124075" y="333375"/>
            <a:ext cx="6264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Правило пропуска – «через одного».</a:t>
            </a:r>
          </a:p>
          <a:p>
            <a:pPr algn="ctr"/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6866" name="Picture 2" descr="http://i.usedcars.ru/photos/2011/09/uj5JWZn3DOQXvE5cTS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96975"/>
            <a:ext cx="712946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2051050" y="188913"/>
            <a:ext cx="66246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Calibri" pitchFamily="34" charset="0"/>
              </a:rPr>
              <a:t>Помогай выехать на дорогу из боковых проездов</a:t>
            </a:r>
            <a:r>
              <a:rPr lang="ru-RU" b="1" i="1">
                <a:latin typeface="Calibri" pitchFamily="34" charset="0"/>
              </a:rPr>
              <a:t>. </a:t>
            </a:r>
            <a:endParaRPr lang="ru-RU">
              <a:latin typeface="Calibri" pitchFamily="34" charset="0"/>
            </a:endParaRPr>
          </a:p>
        </p:txBody>
      </p:sp>
      <p:pic>
        <p:nvPicPr>
          <p:cNvPr id="37890" name="Picture 2" descr="http://www.trans-company.ru/uploads/tab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341438"/>
            <a:ext cx="72009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1476375" y="115888"/>
            <a:ext cx="748823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Оказывайте помощь при обгоне: обгоняемый видит то, чего не видит обгоняющий.</a:t>
            </a:r>
          </a:p>
          <a:p>
            <a:pPr algn="ctr"/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8914" name="Picture 2" descr="http://img.drive.ru/i/0/51f6466194a656f96a00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268413"/>
            <a:ext cx="70564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e38.ru/files/sss%20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49275"/>
            <a:ext cx="7777162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1403350" y="84138"/>
            <a:ext cx="7632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Уступайте, даже имея преимущество в движении.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img-fotki.yandex.ru/get/5406/136864883.1d/0_6f62a_298a9bc1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96975"/>
            <a:ext cx="72723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692275" y="188913"/>
            <a:ext cx="72723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При интенсивном движении не меняйте полосу без необходимости.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2781300" y="188913"/>
            <a:ext cx="4589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Будь понятен другим</a:t>
            </a:r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1187450" y="836613"/>
            <a:ext cx="77771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Информируй других участников движения о своих маневрах заранее. Не перестраивайся резко и не затягивай перестроение. </a:t>
            </a:r>
          </a:p>
        </p:txBody>
      </p:sp>
      <p:pic>
        <p:nvPicPr>
          <p:cNvPr id="41987" name="Picture 3" descr="http://www.ptr-vlad.ru/uploads/posts/2013-08/1376003284_big114906img_8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05038"/>
            <a:ext cx="81724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097" y="188640"/>
            <a:ext cx="740570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Цели обучения управлению транспортным средством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0025" y="2225675"/>
            <a:ext cx="3317875" cy="40624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Легкомысленный </a:t>
            </a:r>
            <a:r>
              <a:rPr lang="ru-RU" sz="2400" b="1" dirty="0">
                <a:latin typeface="+mn-lt"/>
                <a:cs typeface="+mn-cs"/>
              </a:rPr>
              <a:t>подход к обучению </a:t>
            </a:r>
            <a:r>
              <a:rPr lang="ru-RU" sz="2400" b="1" dirty="0">
                <a:latin typeface="+mn-lt"/>
                <a:cs typeface="+mn-cs"/>
              </a:rPr>
              <a:t>вождению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я думаю, что это круто;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я </a:t>
            </a:r>
            <a:r>
              <a:rPr lang="ru-RU" sz="2400" dirty="0">
                <a:latin typeface="+mn-lt"/>
                <a:cs typeface="+mn-cs"/>
              </a:rPr>
              <a:t>думаю, что мне это пригодится в жизни;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я хочу быть таким же, как и все успешные люди.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125" y="2133600"/>
            <a:ext cx="3600450" cy="4154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В приоритете должно быть </a:t>
            </a:r>
            <a:r>
              <a:rPr lang="ru-RU" sz="2400" dirty="0">
                <a:latin typeface="+mn-lt"/>
                <a:cs typeface="+mn-cs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получение </a:t>
            </a:r>
            <a:r>
              <a:rPr lang="ru-RU" sz="2400" b="1" dirty="0">
                <a:latin typeface="+mn-lt"/>
                <a:cs typeface="+mn-cs"/>
              </a:rPr>
              <a:t>навыков </a:t>
            </a:r>
            <a:r>
              <a:rPr lang="ru-RU" sz="2400" dirty="0">
                <a:latin typeface="+mn-lt"/>
                <a:cs typeface="+mn-cs"/>
              </a:rPr>
              <a:t>профессионального и безопасного вождения.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Безопасно управлять своим будущим автомобилем, решая с его помощью свои жизненные повседневные задачи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988" y="1144588"/>
            <a:ext cx="78327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Начиная обучение в автошколе, задавали ли себе вопрос: для чего я это делаю?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1763713" y="188913"/>
            <a:ext cx="6337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Calibri" pitchFamily="34" charset="0"/>
              </a:rPr>
              <a:t>Соблюдай очередность проезда при сужении дороги</a:t>
            </a:r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3010" name="Picture 2" descr="http://tub.rutube.ru/thumbs-wide/a0/08/a008278d446299abc17271ab4ecdbdf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341438"/>
            <a:ext cx="7488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1763713" y="188913"/>
            <a:ext cx="6985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Calibri" pitchFamily="34" charset="0"/>
              </a:rPr>
              <a:t>Лучше включить фары на час раньше, чем на минуту позже</a:t>
            </a:r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4034" name="Picture 2" descr="&amp;Ncy;&amp;ocy;&amp;chcy;&amp;ncy;&amp;ocy;&amp;iecy; &amp;vcy;&amp;ocy;&amp;zhcy;&amp;d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96975"/>
            <a:ext cx="83169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1979613" y="476250"/>
            <a:ext cx="6840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bg1"/>
                </a:solidFill>
                <a:latin typeface="Calibri" pitchFamily="34" charset="0"/>
              </a:rPr>
              <a:t>Не ослепляй дальним светом</a:t>
            </a:r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5058" name="Picture 2" descr="http://automexanik.ru/wp-content/uploads/2013/01/nigh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77041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1547813" y="260350"/>
            <a:ext cx="7127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bg1"/>
                </a:solidFill>
                <a:latin typeface="Calibri" pitchFamily="34" charset="0"/>
              </a:rPr>
              <a:t>Пропускай пешеходов на нерегулируемых перекрестках и пешеходных переходах</a:t>
            </a:r>
            <a:endParaRPr lang="ru-RU" sz="28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6082" name="Picture 4" descr="http://forums.drom.ru/attachment.php?attachmentid=2270251&amp;d=1328191459&amp;thumb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7704137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43100"/>
            <a:ext cx="74898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1403350" y="188913"/>
            <a:ext cx="74898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chemeClr val="bg1"/>
                </a:solidFill>
                <a:latin typeface="Calibri" pitchFamily="34" charset="0"/>
              </a:rPr>
              <a:t>Основные причины низкого уровня безопасности дорожного движения: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- меры по совершенствованию управления дорожным движением отстают от темпов роста числа автотранспортных средств и их пользователей;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социально-психологический климат в дорожном движении оставляет желать лучшего.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300" y="38100"/>
            <a:ext cx="7632700" cy="6708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Способности человека к профессиональной деятельности водителя автомобиля определяются следующими качествами: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хорошее </a:t>
            </a:r>
            <a:r>
              <a:rPr lang="ru-RU" sz="2000" dirty="0">
                <a:latin typeface="+mn-lt"/>
                <a:cs typeface="+mn-cs"/>
              </a:rPr>
              <a:t>физическое развитие, выносливость, достаточная ловкость и хорошая координация движений;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>
                <a:latin typeface="+mn-lt"/>
                <a:cs typeface="+mn-cs"/>
              </a:rPr>
              <a:t>лёгкость формирования двигательных навыков;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>
                <a:latin typeface="+mn-lt"/>
                <a:cs typeface="+mn-cs"/>
              </a:rPr>
              <a:t>высокая степень развития органов чувств,  в особенности зрения и суставно-мышечного чувства;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скорость </a:t>
            </a:r>
            <a:r>
              <a:rPr lang="ru-RU" sz="2000" dirty="0">
                <a:latin typeface="+mn-lt"/>
                <a:cs typeface="+mn-cs"/>
              </a:rPr>
              <a:t>и точность сенсомоторных реакций;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быстрота </a:t>
            </a:r>
            <a:r>
              <a:rPr lang="ru-RU" sz="2000" dirty="0">
                <a:latin typeface="+mn-lt"/>
                <a:cs typeface="+mn-cs"/>
              </a:rPr>
              <a:t>и точность определения скорости движения и пространственных отношений;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хорошее </a:t>
            </a:r>
            <a:r>
              <a:rPr lang="ru-RU" sz="2000" dirty="0">
                <a:latin typeface="+mn-lt"/>
                <a:cs typeface="+mn-cs"/>
              </a:rPr>
              <a:t>распределение, быстрая переключаемость и высокая устойчивость внимания;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хорошая </a:t>
            </a:r>
            <a:r>
              <a:rPr lang="ru-RU" sz="2000" dirty="0">
                <a:latin typeface="+mn-lt"/>
                <a:cs typeface="+mn-cs"/>
              </a:rPr>
              <a:t>зрительная и оперативная память;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высокая </a:t>
            </a:r>
            <a:r>
              <a:rPr lang="ru-RU" sz="2000" dirty="0">
                <a:latin typeface="+mn-lt"/>
                <a:cs typeface="+mn-cs"/>
              </a:rPr>
              <a:t>готовность памяти;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настойчивость</a:t>
            </a:r>
            <a:r>
              <a:rPr lang="ru-RU" sz="2000" dirty="0">
                <a:latin typeface="+mn-lt"/>
                <a:cs typeface="+mn-cs"/>
              </a:rPr>
              <a:t>, решительность, смелость, терпение;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эмоциональная </a:t>
            </a:r>
            <a:r>
              <a:rPr lang="ru-RU" sz="2000" dirty="0">
                <a:latin typeface="+mn-lt"/>
                <a:cs typeface="+mn-cs"/>
              </a:rPr>
              <a:t>устойчивость;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самообладание</a:t>
            </a:r>
            <a:r>
              <a:rPr lang="ru-RU" sz="2000" dirty="0">
                <a:latin typeface="+mn-lt"/>
                <a:cs typeface="+mn-cs"/>
              </a:rPr>
              <a:t>, дисциплинированность;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инициативность </a:t>
            </a:r>
            <a:r>
              <a:rPr lang="ru-RU" sz="2000" dirty="0">
                <a:latin typeface="+mn-lt"/>
                <a:cs typeface="+mn-cs"/>
              </a:rPr>
              <a:t>и сообразительность.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1403350" y="692150"/>
            <a:ext cx="7283450" cy="5434013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Теоретически надежно управлять автомобилем совсем нетрудно — необходимо, чтобы резервы скорости, дистанции и интервала всегда были больше безопасных значений. Однако точное определение этих значений на практике составляет значительную трудность. На точность определения водителем резервов управления влияет выбираемая им модель поведения.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350" y="260350"/>
            <a:ext cx="7272338" cy="2216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Каждое действие водителя 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– это выбор. </a:t>
            </a:r>
            <a:endParaRPr lang="ru-RU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Не </a:t>
            </a:r>
            <a:r>
              <a:rPr lang="ru-RU" sz="2400" b="1" dirty="0">
                <a:latin typeface="+mn-lt"/>
                <a:cs typeface="+mn-cs"/>
              </a:rPr>
              <a:t>забывайте! Автомобиль 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– это средство повышенной опасности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!</a:t>
            </a:r>
            <a:endParaRPr lang="ru-RU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Легкомысленное вождение 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может разрушить вашу жизнь.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575" y="2636838"/>
            <a:ext cx="7272338" cy="4000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+mn-lt"/>
                <a:cs typeface="+mn-cs"/>
              </a:rPr>
              <a:t>Дисциплинированность – </a:t>
            </a:r>
            <a:r>
              <a:rPr lang="ru-RU" sz="2400" b="1" u="sng" dirty="0">
                <a:latin typeface="+mn-lt"/>
                <a:cs typeface="+mn-cs"/>
              </a:rPr>
              <a:t>знание и строгое соблюдение </a:t>
            </a:r>
            <a:r>
              <a:rPr lang="ru-RU" sz="2400" b="1" u="sng" dirty="0">
                <a:latin typeface="+mn-lt"/>
                <a:cs typeface="+mn-cs"/>
              </a:rPr>
              <a:t>правил </a:t>
            </a:r>
            <a:r>
              <a:rPr lang="ru-RU" sz="2400" b="1" u="sng" dirty="0">
                <a:latin typeface="+mn-lt"/>
                <a:cs typeface="+mn-cs"/>
              </a:rPr>
              <a:t>дорожного движения</a:t>
            </a:r>
            <a:r>
              <a:rPr lang="ru-RU" sz="2400" b="1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Проявляются: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в </a:t>
            </a:r>
            <a:r>
              <a:rPr lang="ru-RU" sz="2000" dirty="0">
                <a:latin typeface="+mn-lt"/>
                <a:cs typeface="+mn-cs"/>
              </a:rPr>
              <a:t>уважении других водителей, пешеходов;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>
                <a:latin typeface="+mn-lt"/>
                <a:cs typeface="+mn-cs"/>
              </a:rPr>
              <a:t>в культуре поведения на дороге;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в соблюдении технических правил эксплуатации автомобиля.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Недисциплинированность – </a:t>
            </a:r>
            <a:r>
              <a:rPr lang="ru-RU" sz="2400" b="1" dirty="0">
                <a:latin typeface="+mn-lt"/>
                <a:cs typeface="+mn-cs"/>
              </a:rPr>
              <a:t>сознательное нарушение известных Вам правил и ограничений.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Люди, которые в обычной жизни не отличаются высокой культурой, ведут себя так же и на дорогах.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9225" y="438150"/>
            <a:ext cx="7473950" cy="2522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Жизненные ценности человека</a:t>
            </a:r>
            <a:r>
              <a:rPr lang="ru-RU" sz="2400" dirty="0">
                <a:latin typeface="+mn-lt"/>
                <a:cs typeface="+mn-cs"/>
              </a:rPr>
              <a:t> – </a:t>
            </a:r>
            <a:r>
              <a:rPr lang="ru-RU" sz="2000" dirty="0">
                <a:latin typeface="+mn-lt"/>
                <a:cs typeface="+mn-cs"/>
              </a:rPr>
              <a:t>это то, что человек считает важным для себя, чем хочет обладать и боится потерять: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здоровье</a:t>
            </a:r>
            <a:r>
              <a:rPr lang="ru-RU" sz="2400" dirty="0">
                <a:latin typeface="+mn-lt"/>
                <a:cs typeface="+mn-cs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любовь </a:t>
            </a:r>
            <a:r>
              <a:rPr lang="ru-RU" sz="2400" dirty="0">
                <a:latin typeface="+mn-lt"/>
                <a:cs typeface="+mn-cs"/>
              </a:rPr>
              <a:t>и семья;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безопасность и уверенность;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материальный достаток.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225" y="3284538"/>
            <a:ext cx="7473950" cy="2954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наши мимолетные стремления: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получение </a:t>
            </a:r>
            <a:r>
              <a:rPr lang="ru-RU" sz="2400" dirty="0">
                <a:latin typeface="+mn-lt"/>
                <a:cs typeface="+mn-cs"/>
              </a:rPr>
              <a:t>удовольствия;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внимание окружающих;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одобрение </a:t>
            </a:r>
            <a:r>
              <a:rPr lang="ru-RU" sz="2400" dirty="0">
                <a:latin typeface="+mn-lt"/>
                <a:cs typeface="+mn-cs"/>
              </a:rPr>
              <a:t>сторонних людей;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мнимая свобода.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Эти ценности могут привести к опасному поведению за рулём.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763713" y="107950"/>
            <a:ext cx="6769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Два основных мотива человека:</a:t>
            </a:r>
            <a:endParaRPr lang="ru-RU" sz="2800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88" y="631825"/>
            <a:ext cx="3457575" cy="6000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+mn-lt"/>
                <a:cs typeface="+mn-cs"/>
              </a:rPr>
              <a:t>Достижение успеха</a:t>
            </a:r>
            <a:r>
              <a:rPr lang="ru-RU" sz="2000" b="1" u="sng" dirty="0">
                <a:latin typeface="+mn-lt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+mn-lt"/>
                <a:cs typeface="+mn-cs"/>
              </a:rPr>
              <a:t>Мы ставим перед собой цель, достижение которой однозначно расцениваем как успех</a:t>
            </a:r>
            <a:r>
              <a:rPr lang="ru-RU" sz="2000" dirty="0">
                <a:solidFill>
                  <a:srgbClr val="FF0000"/>
                </a:solidFill>
                <a:latin typeface="+mn-lt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Например: освоить технику управления автомобилем в совершенстве, и тогда появляется стремление добиться в этой области совершенства, и мы находим средства и совершаем действия, которые направлены на достижение поставленной цели. </a:t>
            </a:r>
            <a:endParaRPr lang="ru-RU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Л</a:t>
            </a:r>
            <a:r>
              <a:rPr lang="ru-RU" sz="2000" dirty="0">
                <a:solidFill>
                  <a:srgbClr val="FF0000"/>
                </a:solidFill>
                <a:latin typeface="+mn-lt"/>
                <a:cs typeface="+mn-cs"/>
              </a:rPr>
              <a:t>юди </a:t>
            </a:r>
            <a:r>
              <a:rPr lang="ru-RU" sz="2000" dirty="0">
                <a:solidFill>
                  <a:srgbClr val="FF0000"/>
                </a:solidFill>
                <a:latin typeface="+mn-lt"/>
                <a:cs typeface="+mn-cs"/>
              </a:rPr>
              <a:t>реально оценивают свои возможности и ошибки, как в жизни, так и на дороге и не перекладывают свою ответственность на других.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375" y="615950"/>
            <a:ext cx="5508625" cy="5940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atin typeface="+mn-lt"/>
                <a:cs typeface="+mn-cs"/>
              </a:rPr>
              <a:t>Избегание </a:t>
            </a:r>
            <a:r>
              <a:rPr lang="ru-RU" b="1" u="sng" dirty="0">
                <a:latin typeface="+mn-lt"/>
                <a:cs typeface="+mn-cs"/>
              </a:rPr>
              <a:t>неудач. </a:t>
            </a:r>
            <a:endParaRPr lang="ru-RU" b="1" u="sng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+mn-lt"/>
                <a:cs typeface="+mn-cs"/>
              </a:rPr>
              <a:t> Ц</a:t>
            </a: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ель </a:t>
            </a: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человека заключается не в достижение успеха, а в </a:t>
            </a: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избегании </a:t>
            </a: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неудач </a:t>
            </a: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Он </a:t>
            </a:r>
            <a:r>
              <a:rPr lang="ru-RU" dirty="0">
                <a:latin typeface="+mn-lt"/>
                <a:cs typeface="+mn-cs"/>
              </a:rPr>
              <a:t>боится, что его могут осудить и обидеть. Этот страх зачастую проявляется в агрессивном поведении. </a:t>
            </a: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У </a:t>
            </a:r>
            <a:r>
              <a:rPr lang="ru-RU" dirty="0">
                <a:latin typeface="+mn-lt"/>
                <a:cs typeface="+mn-cs"/>
              </a:rPr>
              <a:t>человека возникает закрытость получения новых знаний и навыков: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он </a:t>
            </a:r>
            <a:r>
              <a:rPr lang="ru-RU" dirty="0">
                <a:latin typeface="+mn-lt"/>
                <a:cs typeface="+mn-cs"/>
              </a:rPr>
              <a:t>не испытывает удовольствия от процесса обучения;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он пропускает занятия, оправдывая себя мнимыми причинами;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всю </a:t>
            </a:r>
            <a:r>
              <a:rPr lang="ru-RU" dirty="0">
                <a:latin typeface="+mn-lt"/>
                <a:cs typeface="+mn-cs"/>
              </a:rPr>
              <a:t>ответственность за свои неудачи он перекладывает на преподавателей;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он ставит перед собой либо слишком легкие, либо недостижимые задачи;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он </a:t>
            </a:r>
            <a:r>
              <a:rPr lang="ru-RU" dirty="0">
                <a:latin typeface="+mn-lt"/>
                <a:cs typeface="+mn-cs"/>
              </a:rPr>
              <a:t>не воспринимает высказывания преподавателей о своих собственных способностях и возможностях, потому что его внутренняя самооценка слишком занижена или, наоборот, завышена.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88" y="6232525"/>
            <a:ext cx="9078912" cy="646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«Избегание неудач» </a:t>
            </a:r>
            <a:r>
              <a:rPr lang="ru-RU" b="1" i="1" dirty="0">
                <a:latin typeface="+mn-lt"/>
                <a:cs typeface="+mn-cs"/>
              </a:rPr>
              <a:t>не способствует получению навыков эффективного и безопасного  вождения</a:t>
            </a:r>
            <a:r>
              <a:rPr lang="ru-RU" b="1" i="1" dirty="0">
                <a:latin typeface="+mn-lt"/>
                <a:cs typeface="+mn-cs"/>
              </a:rPr>
              <a:t>.</a:t>
            </a:r>
            <a:endParaRPr lang="ru-RU" b="1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0"/>
            <a:ext cx="712879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Черты характера, оказывающие влияние на надёжность водителя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6700" y="1268413"/>
            <a:ext cx="7272338" cy="5040312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0483" name="Прямоугольник 6"/>
          <p:cNvSpPr>
            <a:spLocks noChangeArrowheads="1"/>
          </p:cNvSpPr>
          <p:nvPr/>
        </p:nvSpPr>
        <p:spPr bwMode="auto">
          <a:xfrm>
            <a:off x="3859213" y="3244850"/>
            <a:ext cx="142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Текст слайда</a:t>
            </a:r>
          </a:p>
        </p:txBody>
      </p:sp>
      <p:pic>
        <p:nvPicPr>
          <p:cNvPr id="20484" name="Рисунок 7" descr="Image (5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25538"/>
            <a:ext cx="74168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692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+mn-lt"/>
                <a:cs typeface="+mn-cs"/>
              </a:rPr>
              <a:t>На поведение человека в любой ситуации неминуемо влияет его темперамент.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  <a:cs typeface="+mn-cs"/>
              </a:rPr>
              <a:t>Слово темперамент в переводе с латинского,  обозначает «надлежащее соотношение частей» (ввёл Гиппократ).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Типы темперамента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.</a:t>
            </a:r>
            <a:endParaRPr lang="ru-RU" sz="24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1506" name="Прямоугольник 7"/>
          <p:cNvSpPr>
            <a:spLocks noChangeArrowheads="1"/>
          </p:cNvSpPr>
          <p:nvPr/>
        </p:nvSpPr>
        <p:spPr bwMode="auto">
          <a:xfrm>
            <a:off x="2028825" y="1749425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>
              <a:latin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75" y="1692275"/>
          <a:ext cx="9140825" cy="5165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076"/>
                <a:gridCol w="7076832"/>
              </a:tblGrid>
              <a:tr h="68301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Тип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Описание</a:t>
                      </a:r>
                    </a:p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96299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Холерик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(«желчь»)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Сильный тип темперамента, проявляющийся в общей подвижности, и способности отдаваться делу с исключительной страстностью, в бурных эмоциях, резких сменах настроения, неуравновешенности.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96299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Сангвиник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(кровь, жизненная сила)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Сильный тип темперамента, характеризуется подвижностью, высокой психической активностью, разнообразием мимики, отзывчивостью и общительностью, уравновешенностью.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19695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Флегматик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(«слизь»)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Сильный тип темперамента, связанный с медлительностью, инертностью, устойчивостью в стремлениях и настроении, слабым внешним выражением эмоций, низким уровнем психической активностью.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3592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Меланхолик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(«чёрная желчь»)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Слабый тип темперамента, которому свойственно замедленность движения, сдержанность моторики и речи, низкий уровень психической активности, лёгкая ранимость, склонность глубоко переживать даже не зная события, преобладают отрицательные эмоции.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1384</Words>
  <Application>Microsoft Office PowerPoint</Application>
  <PresentationFormat>Экран (4:3)</PresentationFormat>
  <Paragraphs>169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Что влияет на формирования стиля вождения?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96</cp:revision>
  <dcterms:created xsi:type="dcterms:W3CDTF">2012-08-03T12:49:07Z</dcterms:created>
  <dcterms:modified xsi:type="dcterms:W3CDTF">2020-05-14T17:07:34Z</dcterms:modified>
</cp:coreProperties>
</file>