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61" r:id="rId3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B0AC00"/>
    <a:srgbClr val="CCCC00"/>
    <a:srgbClr val="808000"/>
  </p:clrMru>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75" d="100"/>
          <a:sy n="75" d="100"/>
        </p:scale>
        <p:origin x="-32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65434E-E45D-4CCD-BEB1-907C57476697}" type="datetimeFigureOut">
              <a:rPr lang="ru-RU"/>
              <a:pPr>
                <a:defRPr/>
              </a:pPr>
              <a:t>14.05.2020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0796EF-461F-41A5-8F43-35DAF031C04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79996E-ADB0-457B-B852-6FA2FD356B25}" type="datetimeFigureOut">
              <a:rPr lang="ru-RU"/>
              <a:pPr>
                <a:defRPr/>
              </a:pPr>
              <a:t>14.05.2020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546A71-CD24-410A-9696-DB182CD0E20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C0E2EB-4696-4568-A40C-F999ADBF74DF}" type="datetimeFigureOut">
              <a:rPr lang="ru-RU"/>
              <a:pPr>
                <a:defRPr/>
              </a:pPr>
              <a:t>14.05.2020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E3B639-C22B-4A63-AE4E-F85A984698C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91F21E-D1E2-4994-9151-59E994F56AF2}" type="datetimeFigureOut">
              <a:rPr lang="ru-RU"/>
              <a:pPr>
                <a:defRPr/>
              </a:pPr>
              <a:t>14.05.2020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728AC9-1178-465F-A84E-282BDE6786C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E8B8261-1BC2-48F1-83C4-706540B6F236}" type="datetimeFigureOut">
              <a:rPr lang="ru-RU"/>
              <a:pPr>
                <a:defRPr/>
              </a:pPr>
              <a:t>14.05.2020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E6FF2D-96B4-4584-8E49-5FE5E1F8898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7C822D5-6E47-4398-975A-EE55888667FC}" type="datetimeFigureOut">
              <a:rPr lang="ru-RU"/>
              <a:pPr>
                <a:defRPr/>
              </a:pPr>
              <a:t>14.05.2020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BD3853-02FE-48F7-BE55-66E02411895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ABE4738-0C01-4E6E-91D1-EAC793EA089C}" type="datetimeFigureOut">
              <a:rPr lang="ru-RU"/>
              <a:pPr>
                <a:defRPr/>
              </a:pPr>
              <a:t>14.05.2020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93BE9EB-E5CD-4E33-80F5-DEE12D699C4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C5DAB14-5F30-4A13-99CC-8F47E236E911}" type="datetimeFigureOut">
              <a:rPr lang="ru-RU"/>
              <a:pPr>
                <a:defRPr/>
              </a:pPr>
              <a:t>14.05.2020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A49429F-F169-400B-8451-241AC43BC86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16E7E02-F054-47D6-8C97-9430865866B4}" type="datetimeFigureOut">
              <a:rPr lang="ru-RU"/>
              <a:pPr>
                <a:defRPr/>
              </a:pPr>
              <a:t>14.05.2020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1C25A41-B2D0-4DD4-9BC8-DC20024942D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1AE721C-B9F3-4BD3-A73D-EA7F5065B4AE}" type="datetimeFigureOut">
              <a:rPr lang="ru-RU"/>
              <a:pPr>
                <a:defRPr/>
              </a:pPr>
              <a:t>14.05.2020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BC6E0B-A89C-40CB-8023-ABE23384C6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554630-4CDF-48DD-B163-53FD919525C9}" type="datetimeFigureOut">
              <a:rPr lang="ru-RU"/>
              <a:pPr>
                <a:defRPr/>
              </a:pPr>
              <a:t>14.05.2020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EF3C98-5C4A-490E-825F-F261C802A07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8AAFA6F-99B7-43BC-88FF-85A14E32B404}" type="datetimeFigureOut">
              <a:rPr lang="ru-RU"/>
              <a:pPr>
                <a:defRPr/>
              </a:pPr>
              <a:t>14.05.2020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A48E1F7-8F1C-424A-B4C5-D5BD1248E17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pic>
        <p:nvPicPr>
          <p:cNvPr id="13314" name="Picture 2"/>
          <p:cNvPicPr>
            <a:picLocks noChangeAspect="1" noChangeArrowheads="1"/>
          </p:cNvPicPr>
          <p:nvPr/>
        </p:nvPicPr>
        <p:blipFill>
          <a:blip r:embed="rId2"/>
          <a:srcRect/>
          <a:stretch>
            <a:fillRect/>
          </a:stretch>
        </p:blipFill>
        <p:spPr bwMode="auto">
          <a:xfrm>
            <a:off x="5003800" y="158750"/>
            <a:ext cx="2438400" cy="811213"/>
          </a:xfrm>
          <a:prstGeom prst="rect">
            <a:avLst/>
          </a:prstGeom>
          <a:noFill/>
          <a:ln w="9525">
            <a:noFill/>
            <a:miter lim="800000"/>
            <a:headEnd/>
            <a:tailEnd/>
          </a:ln>
        </p:spPr>
      </p:pic>
      <p:sp>
        <p:nvSpPr>
          <p:cNvPr id="7" name="TextBox 6"/>
          <p:cNvSpPr txBox="1"/>
          <p:nvPr/>
        </p:nvSpPr>
        <p:spPr>
          <a:xfrm>
            <a:off x="1127125" y="1311275"/>
            <a:ext cx="10658475" cy="641350"/>
          </a:xfrm>
          <a:prstGeom prst="rect">
            <a:avLst/>
          </a:prstGeom>
          <a:noFill/>
        </p:spPr>
        <p:txBody>
          <a:bodyPr>
            <a:spAutoFit/>
          </a:bodyPr>
          <a:lstStyle/>
          <a:p>
            <a:pPr algn="ctr"/>
            <a:r>
              <a:rPr lang="ru-RU" sz="3600" b="1">
                <a:solidFill>
                  <a:srgbClr val="666633"/>
                </a:solidFill>
                <a:effectLst>
                  <a:outerShdw blurRad="38100" dist="38100" dir="2700000" algn="tl">
                    <a:srgbClr val="C0C0C0"/>
                  </a:outerShdw>
                </a:effectLst>
                <a:latin typeface="Calibri" pitchFamily="34" charset="0"/>
              </a:rPr>
              <a:t>Т</a:t>
            </a:r>
            <a:endParaRPr lang="ru-RU" b="1">
              <a:effectLst>
                <a:outerShdw blurRad="38100" dist="38100" dir="2700000" algn="tl">
                  <a:srgbClr val="C0C0C0"/>
                </a:outerShdw>
              </a:effectLst>
            </a:endParaRPr>
          </a:p>
        </p:txBody>
      </p:sp>
      <p:sp>
        <p:nvSpPr>
          <p:cNvPr id="8"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2531"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10</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2533"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Коэффициент использования пробега </a:t>
            </a:r>
            <a:r>
              <a:rPr lang="ru-RU" b="1">
                <a:solidFill>
                  <a:srgbClr val="2F2B20"/>
                </a:solidFill>
                <a:latin typeface="Times New Roman" pitchFamily="18" charset="0"/>
                <a:cs typeface="Times New Roman" pitchFamily="18" charset="0"/>
              </a:rPr>
              <a:t>характеризует использование производительного пробега автомобиля. Величина коэффициента использования пробега зависит от ряда факторов, среди которых главное значение имеют рациональное использование пробегов без груза. Коэффициент использования пробега представляет собой частное от деления производительного пробега на общий пробег.</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2535"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2536"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3555"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11</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3557"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ЗАВИСИМОСТЬ ПРОИЗВОДИТЕЛЬНОСТИ ТРУДА ВОДИТЕЛЯ ОТ ГРУЗОПОДЪЕМНОСТИ ПОДВИЖНОГО СОСТАВА</a:t>
            </a:r>
          </a:p>
          <a:p>
            <a:pPr algn="just" eaLnBrk="0" hangingPunct="0">
              <a:spcBef>
                <a:spcPct val="20000"/>
              </a:spcBef>
            </a:pPr>
            <a:r>
              <a:rPr lang="ru-RU" b="1">
                <a:solidFill>
                  <a:srgbClr val="2F2B20"/>
                </a:solidFill>
                <a:latin typeface="Times New Roman" pitchFamily="18" charset="0"/>
                <a:cs typeface="Times New Roman" pitchFamily="18" charset="0"/>
              </a:rPr>
              <a:t>Повышение производительности труда на автомобильном транспорте </a:t>
            </a:r>
            <a:r>
              <a:rPr lang="ru-RU" b="1">
                <a:solidFill>
                  <a:srgbClr val="FF0000"/>
                </a:solidFill>
                <a:latin typeface="Times New Roman" pitchFamily="18" charset="0"/>
                <a:cs typeface="Times New Roman" pitchFamily="18" charset="0"/>
              </a:rPr>
              <a:t>происходит благодаря лучшему использованию имеющейся техники и внедрению новой, более производительной</a:t>
            </a:r>
            <a:r>
              <a:rPr lang="ru-RU" b="1">
                <a:solidFill>
                  <a:srgbClr val="2F2B20"/>
                </a:solidFill>
                <a:latin typeface="Times New Roman" pitchFamily="18" charset="0"/>
                <a:cs typeface="Times New Roman" pitchFamily="18" charset="0"/>
              </a:rPr>
              <a:t>. Выпуск новых типов и моделей подвижного состава, имеющих повышенную грузоподъёмность, более высокую скорость, надёжность и долговечность, а также специализированных на перевозке определённого рода грузов, способствует повышению производительности труда всех категорий работников АТП. </a:t>
            </a:r>
            <a:r>
              <a:rPr lang="ru-RU" b="1">
                <a:solidFill>
                  <a:srgbClr val="FF0000"/>
                </a:solidFill>
                <a:latin typeface="Times New Roman" pitchFamily="18" charset="0"/>
                <a:cs typeface="Times New Roman" pitchFamily="18" charset="0"/>
              </a:rPr>
              <a:t>Механизация процессов технического обслуживания и ремонта подвижного состава позволяет повысить производительность труда ремонтно-обслуживающих рабочих, а механизация погрузочно-разгрузочных работ - производительность труда водителей и рабочих, занятых на этих работах</a:t>
            </a:r>
            <a:r>
              <a:rPr lang="ru-RU" b="1">
                <a:solidFill>
                  <a:srgbClr val="2F2B20"/>
                </a:solidFill>
                <a:latin typeface="Times New Roman" pitchFamily="18" charset="0"/>
                <a:cs typeface="Times New Roman" pitchFamily="18" charset="0"/>
              </a:rPr>
              <a:t>. </a:t>
            </a:r>
          </a:p>
          <a:p>
            <a:pPr algn="just" eaLnBrk="0" hangingPunct="0">
              <a:spcBef>
                <a:spcPct val="20000"/>
              </a:spcBef>
            </a:pPr>
            <a:r>
              <a:rPr lang="ru-RU" b="1">
                <a:solidFill>
                  <a:srgbClr val="FF0000"/>
                </a:solidFill>
                <a:latin typeface="Times New Roman" pitchFamily="18" charset="0"/>
                <a:cs typeface="Times New Roman" pitchFamily="18" charset="0"/>
              </a:rPr>
              <a:t>Внедрение передовых методов организации перевозок, сокращение простоя под погрузкой-разгрузкой, маршрутизация перевозок, совершенствование организации и нормирования труда способствуют улучшению использования подвижного состава </a:t>
            </a:r>
            <a:r>
              <a:rPr lang="ru-RU" b="1">
                <a:solidFill>
                  <a:srgbClr val="2F2B20"/>
                </a:solidFill>
                <a:latin typeface="Times New Roman" pitchFamily="18" charset="0"/>
                <a:cs typeface="Times New Roman" pitchFamily="18" charset="0"/>
              </a:rPr>
              <a:t>по времени, грузоподъёмности и пробегу, а следовательно, повышению производительности труда. </a:t>
            </a:r>
          </a:p>
          <a:p>
            <a:pPr algn="just" eaLnBrk="0" hangingPunct="0">
              <a:spcBef>
                <a:spcPct val="20000"/>
              </a:spcBef>
            </a:pPr>
            <a:r>
              <a:rPr lang="ru-RU" b="1">
                <a:solidFill>
                  <a:srgbClr val="2F2B20"/>
                </a:solidFill>
                <a:latin typeface="Times New Roman" pitchFamily="18" charset="0"/>
                <a:cs typeface="Times New Roman" pitchFamily="18" charset="0"/>
              </a:rPr>
              <a:t>Важнейшим экономическим фактором является </a:t>
            </a:r>
            <a:r>
              <a:rPr lang="ru-RU" b="1">
                <a:latin typeface="Times New Roman" pitchFamily="18" charset="0"/>
                <a:cs typeface="Times New Roman" pitchFamily="18" charset="0"/>
              </a:rPr>
              <a:t>заработная плата</a:t>
            </a:r>
            <a:r>
              <a:rPr lang="ru-RU" b="1">
                <a:solidFill>
                  <a:srgbClr val="2F2B20"/>
                </a:solidFill>
                <a:latin typeface="Times New Roman" pitchFamily="18" charset="0"/>
                <a:cs typeface="Times New Roman" pitchFamily="18" charset="0"/>
              </a:rPr>
              <a:t>. Совершенствование форм и порядка оплаты труда, личная </a:t>
            </a:r>
            <a:r>
              <a:rPr lang="ru-RU" b="1">
                <a:solidFill>
                  <a:srgbClr val="FF0000"/>
                </a:solidFill>
                <a:latin typeface="Times New Roman" pitchFamily="18" charset="0"/>
                <a:cs typeface="Times New Roman" pitchFamily="18" charset="0"/>
              </a:rPr>
              <a:t>материальная заинтересованность каждого работника в результатах труда </a:t>
            </a:r>
            <a:r>
              <a:rPr lang="ru-RU" b="1">
                <a:solidFill>
                  <a:srgbClr val="2F2B20"/>
                </a:solidFill>
                <a:latin typeface="Times New Roman" pitchFamily="18" charset="0"/>
                <a:cs typeface="Times New Roman" pitchFamily="18" charset="0"/>
              </a:rPr>
              <a:t>являются орудием роста производительности труда.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3559"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3560"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4579"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12</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7" name="Подзаголовок 2"/>
          <p:cNvSpPr txBox="1">
            <a:spLocks/>
          </p:cNvSpPr>
          <p:nvPr/>
        </p:nvSpPr>
        <p:spPr>
          <a:xfrm>
            <a:off x="854075" y="682625"/>
            <a:ext cx="11180763" cy="4910138"/>
          </a:xfrm>
          <a:prstGeom prst="rect">
            <a:avLst/>
          </a:prstGeom>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Экономическая эффективность автомобильных перевозок</a:t>
            </a:r>
          </a:p>
          <a:p>
            <a:pPr algn="just" eaLnBrk="0" hangingPunct="0">
              <a:spcBef>
                <a:spcPct val="20000"/>
              </a:spcBef>
            </a:pPr>
            <a:r>
              <a:rPr lang="ru-RU" b="1">
                <a:solidFill>
                  <a:srgbClr val="2F2B20"/>
                </a:solidFill>
                <a:latin typeface="Times New Roman" pitchFamily="18" charset="0"/>
                <a:cs typeface="Times New Roman" pitchFamily="18" charset="0"/>
              </a:rPr>
              <a:t>Любое автотранспортное предприятие, занимающееся перевозками, стремится наиболее эффективно использовать свои ресурсы. Экономическую эффективность можно определить как соотношение затрат и результатов функционирования АТП. </a:t>
            </a:r>
          </a:p>
          <a:p>
            <a:pPr algn="just" eaLnBrk="0" hangingPunct="0">
              <a:spcBef>
                <a:spcPct val="20000"/>
              </a:spcBef>
            </a:pPr>
            <a:r>
              <a:rPr lang="ru-RU" b="1">
                <a:solidFill>
                  <a:srgbClr val="2F2B20"/>
                </a:solidFill>
                <a:latin typeface="Times New Roman" pitchFamily="18" charset="0"/>
                <a:cs typeface="Times New Roman" pitchFamily="18" charset="0"/>
              </a:rPr>
              <a:t>Эффективность грузовых перевозок автомобильным транспортом складывается из организации перевозочного процесса и технико-эксплуатационных показателей подвижного состава. Оценить эффективность можно объёмом и качеством выполняемых работ. При этом производительность Р определяется по формуле:</a:t>
            </a:r>
          </a:p>
          <a:p>
            <a:pPr algn="ctr" eaLnBrk="0" hangingPunct="0">
              <a:spcBef>
                <a:spcPct val="20000"/>
              </a:spcBef>
            </a:pPr>
            <a:r>
              <a:rPr lang="ru-RU" sz="2400" b="1">
                <a:solidFill>
                  <a:srgbClr val="7030A0"/>
                </a:solidFill>
                <a:latin typeface="Times New Roman" pitchFamily="18" charset="0"/>
                <a:cs typeface="Times New Roman" pitchFamily="18" charset="0"/>
              </a:rPr>
              <a:t>Р=(q·γ·v·β·l) / (l+t</a:t>
            </a:r>
            <a:r>
              <a:rPr lang="ru-RU" sz="2400" b="1" baseline="-25000">
                <a:solidFill>
                  <a:srgbClr val="7030A0"/>
                </a:solidFill>
                <a:latin typeface="Times New Roman" pitchFamily="18" charset="0"/>
                <a:cs typeface="Times New Roman" pitchFamily="18" charset="0"/>
              </a:rPr>
              <a:t>п-р</a:t>
            </a:r>
            <a:r>
              <a:rPr lang="ru-RU" sz="2400" b="1">
                <a:solidFill>
                  <a:srgbClr val="7030A0"/>
                </a:solidFill>
                <a:latin typeface="Times New Roman" pitchFamily="18" charset="0"/>
                <a:cs typeface="Times New Roman" pitchFamily="18" charset="0"/>
              </a:rPr>
              <a:t>·v·β);</a:t>
            </a:r>
          </a:p>
          <a:p>
            <a:pPr algn="just" eaLnBrk="0" hangingPunct="0">
              <a:spcBef>
                <a:spcPct val="20000"/>
              </a:spcBef>
            </a:pPr>
            <a:r>
              <a:rPr lang="ru-RU" b="1">
                <a:solidFill>
                  <a:srgbClr val="2F2B20"/>
                </a:solidFill>
                <a:latin typeface="Times New Roman" pitchFamily="18" charset="0"/>
                <a:cs typeface="Times New Roman" pitchFamily="18" charset="0"/>
              </a:rPr>
              <a:t>где q – грузоподъёмность автомобиля; γ – коэффициент использования грузоподъёмности; </a:t>
            </a:r>
          </a:p>
          <a:p>
            <a:pPr algn="just" eaLnBrk="0" hangingPunct="0">
              <a:spcBef>
                <a:spcPct val="20000"/>
              </a:spcBef>
            </a:pPr>
            <a:r>
              <a:rPr lang="ru-RU" b="1">
                <a:solidFill>
                  <a:srgbClr val="2F2B20"/>
                </a:solidFill>
                <a:latin typeface="Times New Roman" pitchFamily="18" charset="0"/>
                <a:cs typeface="Times New Roman" pitchFamily="18" charset="0"/>
              </a:rPr>
              <a:t>	v – техническая скорость; β – коэффициент использования пробега; l – среднее расстояние перевозки груза; t</a:t>
            </a:r>
            <a:r>
              <a:rPr lang="ru-RU" b="1" baseline="-25000">
                <a:solidFill>
                  <a:srgbClr val="2F2B20"/>
                </a:solidFill>
                <a:latin typeface="Times New Roman" pitchFamily="18" charset="0"/>
                <a:cs typeface="Times New Roman" pitchFamily="18" charset="0"/>
              </a:rPr>
              <a:t>п-р</a:t>
            </a:r>
            <a:r>
              <a:rPr lang="ru-RU" b="1">
                <a:solidFill>
                  <a:srgbClr val="2F2B20"/>
                </a:solidFill>
                <a:latin typeface="Times New Roman" pitchFamily="18" charset="0"/>
                <a:cs typeface="Times New Roman" pitchFamily="18" charset="0"/>
              </a:rPr>
              <a:t> – время на погрузку и разгрузку.</a:t>
            </a:r>
          </a:p>
          <a:p>
            <a:pPr algn="just" eaLnBrk="0" hangingPunct="0">
              <a:spcBef>
                <a:spcPct val="20000"/>
              </a:spcBef>
            </a:pPr>
            <a:r>
              <a:rPr lang="ru-RU" b="1">
                <a:solidFill>
                  <a:srgbClr val="2F2B20"/>
                </a:solidFill>
                <a:latin typeface="Times New Roman" pitchFamily="18" charset="0"/>
                <a:cs typeface="Times New Roman" pitchFamily="18" charset="0"/>
              </a:rPr>
              <a:t>Себестоимость автомобильных перевозок можно выразить формулой:</a:t>
            </a:r>
          </a:p>
          <a:p>
            <a:pPr algn="ctr" eaLnBrk="0" hangingPunct="0">
              <a:spcBef>
                <a:spcPct val="20000"/>
              </a:spcBef>
            </a:pPr>
            <a:r>
              <a:rPr lang="ru-RU" sz="2400" b="1">
                <a:solidFill>
                  <a:srgbClr val="7030A0"/>
                </a:solidFill>
                <a:latin typeface="Times New Roman" pitchFamily="18" charset="0"/>
                <a:cs typeface="Times New Roman" pitchFamily="18" charset="0"/>
              </a:rPr>
              <a:t>S=(S</a:t>
            </a:r>
            <a:r>
              <a:rPr lang="ru-RU" sz="2400" b="1" baseline="-25000">
                <a:solidFill>
                  <a:srgbClr val="7030A0"/>
                </a:solidFill>
                <a:latin typeface="Times New Roman" pitchFamily="18" charset="0"/>
                <a:cs typeface="Times New Roman" pitchFamily="18" charset="0"/>
              </a:rPr>
              <a:t>об</a:t>
            </a:r>
            <a:r>
              <a:rPr lang="ru-RU" sz="2400" b="1">
                <a:solidFill>
                  <a:srgbClr val="7030A0"/>
                </a:solidFill>
                <a:latin typeface="Times New Roman" pitchFamily="18" charset="0"/>
                <a:cs typeface="Times New Roman" pitchFamily="18" charset="0"/>
              </a:rPr>
              <a:t>·(l+t</a:t>
            </a:r>
            <a:r>
              <a:rPr lang="ru-RU" sz="2400" b="1" baseline="-25000">
                <a:solidFill>
                  <a:srgbClr val="7030A0"/>
                </a:solidFill>
                <a:latin typeface="Times New Roman" pitchFamily="18" charset="0"/>
                <a:cs typeface="Times New Roman" pitchFamily="18" charset="0"/>
              </a:rPr>
              <a:t>п-р</a:t>
            </a:r>
            <a:r>
              <a:rPr lang="ru-RU" sz="2400" b="1">
                <a:solidFill>
                  <a:srgbClr val="7030A0"/>
                </a:solidFill>
                <a:latin typeface="Times New Roman" pitchFamily="18" charset="0"/>
                <a:cs typeface="Times New Roman" pitchFamily="18" charset="0"/>
              </a:rPr>
              <a:t>·v·β)) / (T</a:t>
            </a:r>
            <a:r>
              <a:rPr lang="ru-RU" sz="2400" b="1" baseline="-25000">
                <a:solidFill>
                  <a:srgbClr val="7030A0"/>
                </a:solidFill>
                <a:latin typeface="Times New Roman" pitchFamily="18" charset="0"/>
                <a:cs typeface="Times New Roman" pitchFamily="18" charset="0"/>
              </a:rPr>
              <a:t>н</a:t>
            </a:r>
            <a:r>
              <a:rPr lang="ru-RU" sz="2400" b="1">
                <a:solidFill>
                  <a:srgbClr val="7030A0"/>
                </a:solidFill>
                <a:latin typeface="Times New Roman" pitchFamily="18" charset="0"/>
                <a:cs typeface="Times New Roman" pitchFamily="18" charset="0"/>
              </a:rPr>
              <a:t>·v·β·q·γ·l)</a:t>
            </a:r>
          </a:p>
          <a:p>
            <a:pPr algn="just" eaLnBrk="0" hangingPunct="0">
              <a:spcBef>
                <a:spcPct val="20000"/>
              </a:spcBef>
            </a:pPr>
            <a:r>
              <a:rPr lang="ru-RU" b="1">
                <a:solidFill>
                  <a:srgbClr val="2F2B20"/>
                </a:solidFill>
                <a:latin typeface="Times New Roman" pitchFamily="18" charset="0"/>
                <a:cs typeface="Times New Roman" pitchFamily="18" charset="0"/>
              </a:rPr>
              <a:t>где S – себестоимость 1 т·км; S</a:t>
            </a:r>
            <a:r>
              <a:rPr lang="ru-RU" b="1" baseline="-25000">
                <a:solidFill>
                  <a:srgbClr val="2F2B20"/>
                </a:solidFill>
                <a:latin typeface="Times New Roman" pitchFamily="18" charset="0"/>
                <a:cs typeface="Times New Roman" pitchFamily="18" charset="0"/>
              </a:rPr>
              <a:t>об</a:t>
            </a:r>
            <a:r>
              <a:rPr lang="ru-RU" b="1">
                <a:solidFill>
                  <a:srgbClr val="2F2B20"/>
                </a:solidFill>
                <a:latin typeface="Times New Roman" pitchFamily="18" charset="0"/>
                <a:cs typeface="Times New Roman" pitchFamily="18" charset="0"/>
              </a:rPr>
              <a:t> – общая сумма затрат; T</a:t>
            </a:r>
            <a:r>
              <a:rPr lang="ru-RU" b="1" baseline="-25000">
                <a:solidFill>
                  <a:srgbClr val="2F2B20"/>
                </a:solidFill>
                <a:latin typeface="Times New Roman" pitchFamily="18" charset="0"/>
                <a:cs typeface="Times New Roman" pitchFamily="18" charset="0"/>
              </a:rPr>
              <a:t>н</a:t>
            </a:r>
            <a:r>
              <a:rPr lang="ru-RU" b="1">
                <a:solidFill>
                  <a:srgbClr val="2F2B20"/>
                </a:solidFill>
                <a:latin typeface="Times New Roman" pitchFamily="18" charset="0"/>
                <a:cs typeface="Times New Roman" pitchFamily="18" charset="0"/>
              </a:rPr>
              <a:t> – продолжительность работы подвижного состава на линии.</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4583"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4584"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5603"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13</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7" name="Подзаголовок 2"/>
          <p:cNvSpPr txBox="1">
            <a:spLocks/>
          </p:cNvSpPr>
          <p:nvPr/>
        </p:nvSpPr>
        <p:spPr>
          <a:xfrm>
            <a:off x="854075" y="682625"/>
            <a:ext cx="11180763" cy="49101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ru-RU" sz="1800" b="1" dirty="0">
                <a:solidFill>
                  <a:srgbClr val="2F2B20"/>
                </a:solidFill>
                <a:latin typeface="Times New Roman" pitchFamily="18" charset="0"/>
                <a:cs typeface="Times New Roman" pitchFamily="18" charset="0"/>
              </a:rPr>
              <a:t>При работе автомобилей в городских условиях, эксплуатационные факторы влияют на производительность независимо от </a:t>
            </a:r>
            <a:r>
              <a:rPr lang="ru-RU" sz="1800" b="1" dirty="0" smtClean="0">
                <a:solidFill>
                  <a:srgbClr val="2F2B20"/>
                </a:solidFill>
                <a:latin typeface="Times New Roman" pitchFamily="18" charset="0"/>
                <a:cs typeface="Times New Roman" pitchFamily="18" charset="0"/>
              </a:rPr>
              <a:t>грузоподъёмности </a:t>
            </a:r>
            <a:r>
              <a:rPr lang="ru-RU" sz="1800" b="1" dirty="0">
                <a:solidFill>
                  <a:srgbClr val="2F2B20"/>
                </a:solidFill>
                <a:latin typeface="Times New Roman" pitchFamily="18" charset="0"/>
                <a:cs typeface="Times New Roman" pitchFamily="18" charset="0"/>
              </a:rPr>
              <a:t>автомобиля. В большей степени, на производительность влияет расстояние перевозки, затем коэффициент использования </a:t>
            </a:r>
            <a:r>
              <a:rPr lang="ru-RU" sz="1800" b="1" dirty="0" smtClean="0">
                <a:solidFill>
                  <a:srgbClr val="2F2B20"/>
                </a:solidFill>
                <a:latin typeface="Times New Roman" pitchFamily="18" charset="0"/>
                <a:cs typeface="Times New Roman" pitchFamily="18" charset="0"/>
              </a:rPr>
              <a:t>грузоподъёмности, </a:t>
            </a:r>
            <a:r>
              <a:rPr lang="ru-RU" sz="1800" b="1" dirty="0">
                <a:solidFill>
                  <a:srgbClr val="2F2B20"/>
                </a:solidFill>
                <a:latin typeface="Times New Roman" pitchFamily="18" charset="0"/>
                <a:cs typeface="Times New Roman" pitchFamily="18" charset="0"/>
              </a:rPr>
              <a:t>коэффициент использования пробега, время на погрузку-разгрузку и техническая скорость. </a:t>
            </a:r>
            <a:endParaRPr lang="ru-RU" sz="1800" b="1" dirty="0" smtClean="0">
              <a:solidFill>
                <a:srgbClr val="2F2B20"/>
              </a:solidFill>
              <a:latin typeface="Times New Roman" pitchFamily="18" charset="0"/>
              <a:cs typeface="Times New Roman" pitchFamily="18" charset="0"/>
            </a:endParaRPr>
          </a:p>
          <a:p>
            <a:pPr marL="0" indent="0" algn="just">
              <a:buFontTx/>
              <a:buNone/>
              <a:defRPr/>
            </a:pPr>
            <a:r>
              <a:rPr lang="ru-RU" sz="1800" b="1" dirty="0" smtClean="0">
                <a:solidFill>
                  <a:srgbClr val="2F2B20"/>
                </a:solidFill>
                <a:latin typeface="Times New Roman" pitchFamily="18" charset="0"/>
                <a:cs typeface="Times New Roman" pitchFamily="18" charset="0"/>
              </a:rPr>
              <a:t>На </a:t>
            </a:r>
            <a:r>
              <a:rPr lang="ru-RU" sz="1800" b="1" dirty="0">
                <a:solidFill>
                  <a:srgbClr val="2F2B20"/>
                </a:solidFill>
                <a:latin typeface="Times New Roman" pitchFamily="18" charset="0"/>
                <a:cs typeface="Times New Roman" pitchFamily="18" charset="0"/>
              </a:rPr>
              <a:t>себестоимость влияют: техническая скорость, расстояние перевозки груза, коэффициент использования </a:t>
            </a:r>
            <a:r>
              <a:rPr lang="ru-RU" sz="1800" b="1" dirty="0" smtClean="0">
                <a:solidFill>
                  <a:srgbClr val="2F2B20"/>
                </a:solidFill>
                <a:latin typeface="Times New Roman" pitchFamily="18" charset="0"/>
                <a:cs typeface="Times New Roman" pitchFamily="18" charset="0"/>
              </a:rPr>
              <a:t>грузоподъёмности </a:t>
            </a:r>
            <a:r>
              <a:rPr lang="ru-RU" sz="1800" b="1" dirty="0">
                <a:solidFill>
                  <a:srgbClr val="2F2B20"/>
                </a:solidFill>
                <a:latin typeface="Times New Roman" pitchFamily="18" charset="0"/>
                <a:cs typeface="Times New Roman" pitchFamily="18" charset="0"/>
              </a:rPr>
              <a:t>и коэффициент использования пробега. </a:t>
            </a:r>
          </a:p>
          <a:p>
            <a:pPr marL="0" indent="0" algn="just">
              <a:buFontTx/>
              <a:buNone/>
              <a:defRPr/>
            </a:pPr>
            <a:r>
              <a:rPr lang="ru-RU" sz="1800" b="1" dirty="0">
                <a:solidFill>
                  <a:srgbClr val="2F2B20"/>
                </a:solidFill>
                <a:latin typeface="Times New Roman" pitchFamily="18" charset="0"/>
                <a:cs typeface="Times New Roman" pitchFamily="18" charset="0"/>
              </a:rPr>
              <a:t>Технико-эксплуатационные показатели, влияющие на эффективность функционирования автомобильного транспорта, можно разделить на две группы: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коэффициенты технической готовности, выпуска и использования подвижного состава; коэффициенты использования </a:t>
            </a:r>
            <a:r>
              <a:rPr lang="ru-RU" sz="1800" b="1" dirty="0" smtClean="0">
                <a:solidFill>
                  <a:srgbClr val="2F2B20"/>
                </a:solidFill>
                <a:latin typeface="Times New Roman" pitchFamily="18" charset="0"/>
                <a:cs typeface="Times New Roman" pitchFamily="18" charset="0"/>
              </a:rPr>
              <a:t>грузоподъёмности </a:t>
            </a:r>
            <a:r>
              <a:rPr lang="ru-RU" sz="1800" b="1" dirty="0">
                <a:solidFill>
                  <a:srgbClr val="2F2B20"/>
                </a:solidFill>
                <a:latin typeface="Times New Roman" pitchFamily="18" charset="0"/>
                <a:cs typeface="Times New Roman" pitchFamily="18" charset="0"/>
              </a:rPr>
              <a:t>и пробега, среднее расстояние ездки с грузом и среднее расстояние перевозки; время простоя под погрузкой-разгрузкой, время в наряде, техническая и эксплуатационная скорости;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количество ездок, общее расстояние перевозки и пробег с грузом, объем перевозок и транспортная работа.</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5607"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5608"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6627"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14</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6629"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2F2B20"/>
                </a:solidFill>
                <a:latin typeface="Times New Roman" pitchFamily="18" charset="0"/>
                <a:cs typeface="Times New Roman" pitchFamily="18" charset="0"/>
              </a:rPr>
              <a:t>Производительность подвижного состава за время в наряде определяется произведением грузоподъёмности автомобиля q, коэффициента использования его грузоподъёмности γ и количества ездок n</a:t>
            </a:r>
            <a:r>
              <a:rPr lang="ru-RU" b="1" baseline="-25000">
                <a:solidFill>
                  <a:srgbClr val="2F2B20"/>
                </a:solidFill>
                <a:latin typeface="Times New Roman" pitchFamily="18" charset="0"/>
                <a:cs typeface="Times New Roman" pitchFamily="18" charset="0"/>
              </a:rPr>
              <a:t>e</a:t>
            </a:r>
            <a:r>
              <a:rPr lang="ru-RU" b="1">
                <a:solidFill>
                  <a:srgbClr val="2F2B20"/>
                </a:solidFill>
                <a:latin typeface="Times New Roman" pitchFamily="18" charset="0"/>
                <a:cs typeface="Times New Roman" pitchFamily="18" charset="0"/>
              </a:rPr>
              <a:t>, совершенных автомобилем,</a:t>
            </a:r>
          </a:p>
          <a:p>
            <a:pPr algn="ctr" eaLnBrk="0" hangingPunct="0">
              <a:spcBef>
                <a:spcPct val="20000"/>
              </a:spcBef>
            </a:pPr>
            <a:r>
              <a:rPr lang="ru-RU" sz="2400" b="1">
                <a:solidFill>
                  <a:srgbClr val="7030A0"/>
                </a:solidFill>
                <a:latin typeface="Times New Roman" pitchFamily="18" charset="0"/>
                <a:cs typeface="Times New Roman" pitchFamily="18" charset="0"/>
              </a:rPr>
              <a:t>Q=q·γ·n</a:t>
            </a:r>
            <a:r>
              <a:rPr lang="ru-RU" sz="2400" b="1" baseline="-25000">
                <a:solidFill>
                  <a:srgbClr val="7030A0"/>
                </a:solidFill>
                <a:latin typeface="Times New Roman" pitchFamily="18" charset="0"/>
                <a:cs typeface="Times New Roman" pitchFamily="18" charset="0"/>
              </a:rPr>
              <a:t>e</a:t>
            </a:r>
            <a:r>
              <a:rPr lang="ru-RU" sz="2400" b="1">
                <a:solidFill>
                  <a:srgbClr val="7030A0"/>
                </a:solidFill>
                <a:latin typeface="Times New Roman" pitchFamily="18" charset="0"/>
                <a:cs typeface="Times New Roman" pitchFamily="18" charset="0"/>
              </a:rPr>
              <a:t>.</a:t>
            </a:r>
          </a:p>
          <a:p>
            <a:pPr algn="just" eaLnBrk="0" hangingPunct="0">
              <a:spcBef>
                <a:spcPct val="20000"/>
              </a:spcBef>
            </a:pPr>
            <a:r>
              <a:rPr lang="ru-RU" b="1">
                <a:solidFill>
                  <a:srgbClr val="2F2B20"/>
                </a:solidFill>
                <a:latin typeface="Times New Roman" pitchFamily="18" charset="0"/>
                <a:cs typeface="Times New Roman" pitchFamily="18" charset="0"/>
              </a:rPr>
              <a:t>Добавив в эту формулу значение количества ездок и время одной ездки, можно получить выражение производительности в зависимости от технико-эксплуатационных показателей работы подвижного состава.</a:t>
            </a:r>
          </a:p>
          <a:p>
            <a:pPr algn="just" eaLnBrk="0" hangingPunct="0">
              <a:spcBef>
                <a:spcPct val="20000"/>
              </a:spcBef>
            </a:pPr>
            <a:r>
              <a:rPr lang="ru-RU" b="1">
                <a:solidFill>
                  <a:srgbClr val="2F2B20"/>
                </a:solidFill>
                <a:latin typeface="Times New Roman" pitchFamily="18" charset="0"/>
                <a:cs typeface="Times New Roman" pitchFamily="18" charset="0"/>
              </a:rPr>
              <a:t>Таким образом, на производительность подвижного состава влияет несколько технико-эксплуатационных показателей, которые определяют отдельные стороны работы подвижного состава. И на каждый из этих факторов, в свою очередь, влияют определённые факторы, воздействуя на которые можно в конечном итоге повлиять на производительность автомобильного транспорта. Для эффективного функционирования автотранспортного предприятия необходима высокая конкурентоспособность. Этот показатель определяется уровнем себестоимости услуг и уровнем их качества. </a:t>
            </a:r>
          </a:p>
          <a:p>
            <a:pPr algn="just" eaLnBrk="0" hangingPunct="0">
              <a:spcBef>
                <a:spcPct val="20000"/>
              </a:spcBef>
            </a:pPr>
            <a:r>
              <a:rPr lang="ru-RU" b="1">
                <a:solidFill>
                  <a:srgbClr val="2F2B20"/>
                </a:solidFill>
                <a:latin typeface="Times New Roman" pitchFamily="18" charset="0"/>
                <a:cs typeface="Times New Roman" pitchFamily="18" charset="0"/>
              </a:rPr>
              <a:t>Себестоимость перевозок можно снизить за счёт экономии топлива, запасных частей, шин, а также повышением эффективности функционирования автомобильного транспорта. Качество перевозок грузов предполагает выполнение доставки точно в установленные сроки при высокой сохранности количества и качества перевозимых грузов.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6631"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6632"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7651"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15</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7653"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Себестоимость транспортной работы </a:t>
            </a:r>
            <a:r>
              <a:rPr lang="ru-RU" b="1">
                <a:solidFill>
                  <a:srgbClr val="2F2B20"/>
                </a:solidFill>
                <a:latin typeface="Times New Roman" pitchFamily="18" charset="0"/>
                <a:cs typeface="Times New Roman" pitchFamily="18" charset="0"/>
              </a:rPr>
              <a:t>зависит от суммы расходов и объёма перевозок, и себестоимость грузоперевозок определяют две группы показателей. </a:t>
            </a:r>
          </a:p>
          <a:p>
            <a:pPr algn="just" eaLnBrk="0" hangingPunct="0">
              <a:spcBef>
                <a:spcPct val="20000"/>
              </a:spcBef>
            </a:pPr>
            <a:r>
              <a:rPr lang="ru-RU" b="1">
                <a:solidFill>
                  <a:srgbClr val="2F2B20"/>
                </a:solidFill>
                <a:latin typeface="Times New Roman" pitchFamily="18" charset="0"/>
                <a:cs typeface="Times New Roman" pitchFamily="18" charset="0"/>
              </a:rPr>
              <a:t>К первой группе можно отнести показатели, определяющие величины переменных и постоянных затрат: грузоподъёмность, коэффициент использования грузоподъёмности и коэффициент использования пробега. </a:t>
            </a:r>
          </a:p>
          <a:p>
            <a:pPr algn="just" eaLnBrk="0" hangingPunct="0">
              <a:spcBef>
                <a:spcPct val="20000"/>
              </a:spcBef>
            </a:pPr>
            <a:r>
              <a:rPr lang="ru-RU" b="1">
                <a:solidFill>
                  <a:srgbClr val="2F2B20"/>
                </a:solidFill>
                <a:latin typeface="Times New Roman" pitchFamily="18" charset="0"/>
                <a:cs typeface="Times New Roman" pitchFamily="18" charset="0"/>
              </a:rPr>
              <a:t>Ко второй группе можно отнести показатели, определяющие эффективности функционирования подвижного состава с учётом пробега: коэффициент выпуска автомобилей на линию, время в наряде и среднюю техническую скорость.</a:t>
            </a:r>
          </a:p>
          <a:p>
            <a:pPr algn="just" eaLnBrk="0" hangingPunct="0">
              <a:spcBef>
                <a:spcPct val="20000"/>
              </a:spcBef>
            </a:pPr>
            <a:endParaRPr lang="ru-RU" b="1">
              <a:solidFill>
                <a:srgbClr val="2F2B20"/>
              </a:solidFill>
              <a:latin typeface="Times New Roman" pitchFamily="18" charset="0"/>
              <a:cs typeface="Times New Roman" pitchFamily="18" charset="0"/>
            </a:endParaRPr>
          </a:p>
          <a:p>
            <a:pPr algn="just" eaLnBrk="0" hangingPunct="0">
              <a:spcBef>
                <a:spcPct val="20000"/>
              </a:spcBef>
            </a:pPr>
            <a:r>
              <a:rPr lang="ru-RU" b="1">
                <a:solidFill>
                  <a:srgbClr val="FF0000"/>
                </a:solidFill>
                <a:latin typeface="Times New Roman" pitchFamily="18" charset="0"/>
                <a:cs typeface="Times New Roman" pitchFamily="18" charset="0"/>
              </a:rPr>
              <a:t>Балансовая прибыль </a:t>
            </a:r>
            <a:r>
              <a:rPr lang="ru-RU" b="1">
                <a:solidFill>
                  <a:srgbClr val="2F2B20"/>
                </a:solidFill>
                <a:latin typeface="Times New Roman" pitchFamily="18" charset="0"/>
                <a:cs typeface="Times New Roman" pitchFamily="18" charset="0"/>
              </a:rPr>
              <a:t>будет состоять из прибыли от перевозок, погрузочно-разгрузочных работ, выполнения транспортно-экспедиционных операций и других видов деятельности.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7655"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7656"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8675"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16</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8678"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8679"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28680" name="Picture 2"/>
          <p:cNvPicPr>
            <a:picLocks noChangeAspect="1" noChangeArrowheads="1"/>
          </p:cNvPicPr>
          <p:nvPr/>
        </p:nvPicPr>
        <p:blipFill>
          <a:blip r:embed="rId2"/>
          <a:srcRect/>
          <a:stretch>
            <a:fillRect/>
          </a:stretch>
        </p:blipFill>
        <p:spPr bwMode="auto">
          <a:xfrm>
            <a:off x="2139950" y="614363"/>
            <a:ext cx="8085138" cy="583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9699"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17</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9701"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2F2B20"/>
                </a:solidFill>
                <a:latin typeface="Times New Roman" pitchFamily="18" charset="0"/>
                <a:cs typeface="Times New Roman" pitchFamily="18" charset="0"/>
              </a:rPr>
              <a:t>Следующий важный экономический показатель, характеризующий деятельность автомобильного транспорта – это </a:t>
            </a:r>
            <a:r>
              <a:rPr lang="ru-RU" b="1">
                <a:solidFill>
                  <a:srgbClr val="FF0000"/>
                </a:solidFill>
                <a:latin typeface="Times New Roman" pitchFamily="18" charset="0"/>
                <a:cs typeface="Times New Roman" pitchFamily="18" charset="0"/>
              </a:rPr>
              <a:t>рентабельность</a:t>
            </a:r>
            <a:r>
              <a:rPr lang="ru-RU" b="1">
                <a:solidFill>
                  <a:srgbClr val="2F2B20"/>
                </a:solidFill>
                <a:latin typeface="Times New Roman" pitchFamily="18" charset="0"/>
                <a:cs typeface="Times New Roman" pitchFamily="18" charset="0"/>
              </a:rPr>
              <a:t>. Показатели рентабельности характеризуют финансовые результаты и эффективность деятельности предприятия. Они измеряют доходность предприятий с различных позиций и группируются в соответствии с интересами участников процесса перевозок грузов. При анализе производства данные показатели используются как инструмент инвестиционной политики и ценообразования.</a:t>
            </a:r>
          </a:p>
          <a:p>
            <a:pPr algn="just" eaLnBrk="0" hangingPunct="0">
              <a:spcBef>
                <a:spcPct val="20000"/>
              </a:spcBef>
            </a:pPr>
            <a:r>
              <a:rPr lang="ru-RU" b="1">
                <a:solidFill>
                  <a:srgbClr val="2F2B20"/>
                </a:solidFill>
                <a:latin typeface="Times New Roman" pitchFamily="18" charset="0"/>
                <a:cs typeface="Times New Roman" pitchFamily="18" charset="0"/>
              </a:rPr>
              <a:t>Основные показатели рентабельности можно объединить в следующие группы: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9703"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9704"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30723"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18</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30725"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Первая группа</a:t>
            </a:r>
            <a:r>
              <a:rPr lang="ru-RU" b="1">
                <a:solidFill>
                  <a:srgbClr val="2F2B20"/>
                </a:solidFill>
                <a:latin typeface="Times New Roman" pitchFamily="18" charset="0"/>
                <a:cs typeface="Times New Roman" pitchFamily="18" charset="0"/>
              </a:rPr>
              <a:t>, определяющая показатели рентабельности капитала (активов), формируется как отношение прибыли к показателям авансированных средств, из которых наиболее важными являются активы предприятия, инвестиционный капитал и акционерный (собственный) капитал. </a:t>
            </a:r>
          </a:p>
          <a:p>
            <a:pPr algn="just" eaLnBrk="0" hangingPunct="0">
              <a:spcBef>
                <a:spcPct val="20000"/>
              </a:spcBef>
            </a:pPr>
            <a:r>
              <a:rPr lang="ru-RU" b="1">
                <a:solidFill>
                  <a:srgbClr val="2F2B20"/>
                </a:solidFill>
                <a:latin typeface="Times New Roman" pitchFamily="18" charset="0"/>
                <a:cs typeface="Times New Roman" pitchFamily="18" charset="0"/>
              </a:rPr>
              <a:t>Несовпадение уровней рентабельности по этим показателям характеризует степень использования предприятием финансовых рычагов для повышения доходности: долгосрочных кредитов и других заёмных средств.</a:t>
            </a:r>
          </a:p>
          <a:p>
            <a:pPr algn="just" eaLnBrk="0" hangingPunct="0">
              <a:spcBef>
                <a:spcPct val="20000"/>
              </a:spcBef>
            </a:pPr>
            <a:r>
              <a:rPr lang="ru-RU" b="1">
                <a:solidFill>
                  <a:srgbClr val="FF0000"/>
                </a:solidFill>
                <a:latin typeface="Times New Roman" pitchFamily="18" charset="0"/>
                <a:cs typeface="Times New Roman" pitchFamily="18" charset="0"/>
              </a:rPr>
              <a:t>Вторая группа</a:t>
            </a:r>
            <a:r>
              <a:rPr lang="ru-RU" b="1">
                <a:solidFill>
                  <a:srgbClr val="2F2B20"/>
                </a:solidFill>
                <a:latin typeface="Times New Roman" pitchFamily="18" charset="0"/>
                <a:cs typeface="Times New Roman" pitchFamily="18" charset="0"/>
              </a:rPr>
              <a:t>, определяющая показатели рентабельности продукции, формируется на основе расчёта уровней рентабельности по показателям прибыли, отражаемым в отчётности предприятий. </a:t>
            </a:r>
          </a:p>
          <a:p>
            <a:pPr algn="just" eaLnBrk="0" hangingPunct="0">
              <a:spcBef>
                <a:spcPct val="20000"/>
              </a:spcBef>
            </a:pPr>
            <a:r>
              <a:rPr lang="ru-RU" b="1">
                <a:solidFill>
                  <a:srgbClr val="2F2B20"/>
                </a:solidFill>
                <a:latin typeface="Times New Roman" pitchFamily="18" charset="0"/>
                <a:cs typeface="Times New Roman" pitchFamily="18" charset="0"/>
              </a:rPr>
              <a:t>Данные показатели характеризуют прибыльность продукции базисного и отчётного периодов.</a:t>
            </a:r>
          </a:p>
          <a:p>
            <a:pPr algn="just" eaLnBrk="0" hangingPunct="0">
              <a:spcBef>
                <a:spcPct val="20000"/>
              </a:spcBef>
            </a:pPr>
            <a:r>
              <a:rPr lang="ru-RU" b="1">
                <a:solidFill>
                  <a:srgbClr val="FF0000"/>
                </a:solidFill>
                <a:latin typeface="Times New Roman" pitchFamily="18" charset="0"/>
                <a:cs typeface="Times New Roman" pitchFamily="18" charset="0"/>
              </a:rPr>
              <a:t>Третья группа</a:t>
            </a:r>
            <a:r>
              <a:rPr lang="ru-RU" b="1">
                <a:solidFill>
                  <a:srgbClr val="2F2B20"/>
                </a:solidFill>
                <a:latin typeface="Times New Roman" pitchFamily="18" charset="0"/>
                <a:cs typeface="Times New Roman" pitchFamily="18" charset="0"/>
              </a:rPr>
              <a:t>, определяющая показатели, рассчитанные на основе потоков наличных денежных средств, формируется аналогично первой и второй группам, однако вместо прибыли в расчёт принимается чистый приток денежных средств. Данные показатели дают представление о степени возможности предприятия расплатиться с кредиторами, заёмщиками и акционерами денежными средствами с использованием денежного притока. </a:t>
            </a:r>
          </a:p>
          <a:p>
            <a:pPr algn="just" eaLnBrk="0" hangingPunct="0">
              <a:spcBef>
                <a:spcPct val="20000"/>
              </a:spcBef>
            </a:pPr>
            <a:r>
              <a:rPr lang="ru-RU" b="1">
                <a:solidFill>
                  <a:srgbClr val="2F2B20"/>
                </a:solidFill>
                <a:latin typeface="Times New Roman" pitchFamily="18" charset="0"/>
                <a:cs typeface="Times New Roman" pitchFamily="18" charset="0"/>
              </a:rPr>
              <a:t>Многообразие показателей рентабельности определяет альтернативность путей её повышения. Каждый исходный показатель раскладывается в факторную систему с различной степенью детализации, что задаёт границы выявления и оценки производственных резервов.</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0727"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0728"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31747"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19</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7" name="Подзаголовок 2"/>
          <p:cNvSpPr txBox="1">
            <a:spLocks/>
          </p:cNvSpPr>
          <p:nvPr/>
        </p:nvSpPr>
        <p:spPr>
          <a:xfrm>
            <a:off x="854075" y="682625"/>
            <a:ext cx="11180763" cy="49101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ru-RU" sz="1800" b="1" dirty="0">
                <a:solidFill>
                  <a:srgbClr val="FF0000"/>
                </a:solidFill>
                <a:latin typeface="Times New Roman" pitchFamily="18" charset="0"/>
                <a:cs typeface="Times New Roman" pitchFamily="18" charset="0"/>
              </a:rPr>
              <a:t>Экономическая эффективность новых видов транспортно-экспедиционного обслуживания </a:t>
            </a:r>
            <a:r>
              <a:rPr lang="ru-RU" sz="1800" b="1" dirty="0">
                <a:solidFill>
                  <a:srgbClr val="2F2B20"/>
                </a:solidFill>
                <a:latin typeface="Times New Roman" pitchFamily="18" charset="0"/>
                <a:cs typeface="Times New Roman" pitchFamily="18" charset="0"/>
              </a:rPr>
              <a:t>(ТЭО) сводится к определению: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вариантов новых видов услуг;</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затрат по каждому варианту, результатов и экономического эффекта;</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наиболее подходящего варианта с максимальной величиной экономического эффекта. </a:t>
            </a:r>
          </a:p>
          <a:p>
            <a:pPr marL="0" indent="0" algn="just">
              <a:buFontTx/>
              <a:buNone/>
              <a:defRPr/>
            </a:pPr>
            <a:r>
              <a:rPr lang="ru-RU" sz="1800" b="1" dirty="0">
                <a:solidFill>
                  <a:srgbClr val="2F2B20"/>
                </a:solidFill>
                <a:latin typeface="Times New Roman" pitchFamily="18" charset="0"/>
                <a:cs typeface="Times New Roman" pitchFamily="18" charset="0"/>
              </a:rPr>
              <a:t>Экономический эффект в данном случае можно рассчитать по формуле: </a:t>
            </a:r>
          </a:p>
          <a:p>
            <a:pPr marL="0" indent="0" algn="ctr">
              <a:buFontTx/>
              <a:buNone/>
              <a:defRPr/>
            </a:pPr>
            <a:r>
              <a:rPr lang="ru-RU" sz="2400" b="1" dirty="0" smtClean="0">
                <a:solidFill>
                  <a:srgbClr val="7030A0"/>
                </a:solidFill>
                <a:latin typeface="Times New Roman" pitchFamily="18" charset="0"/>
                <a:cs typeface="Times New Roman" pitchFamily="18" charset="0"/>
              </a:rPr>
              <a:t>Э = Р – З</a:t>
            </a:r>
            <a:r>
              <a:rPr lang="ru-RU" sz="2400" b="1" dirty="0">
                <a:solidFill>
                  <a:srgbClr val="7030A0"/>
                </a:solidFill>
                <a:latin typeface="Times New Roman" pitchFamily="18" charset="0"/>
                <a:cs typeface="Times New Roman" pitchFamily="18" charset="0"/>
              </a:rPr>
              <a:t>, </a:t>
            </a:r>
          </a:p>
          <a:p>
            <a:pPr marL="0" indent="0" algn="just">
              <a:buFontTx/>
              <a:buNone/>
              <a:defRPr/>
            </a:pPr>
            <a:r>
              <a:rPr lang="ru-RU" sz="1800" b="1" dirty="0">
                <a:solidFill>
                  <a:srgbClr val="2F2B20"/>
                </a:solidFill>
                <a:latin typeface="Times New Roman" pitchFamily="18" charset="0"/>
                <a:cs typeface="Times New Roman" pitchFamily="18" charset="0"/>
              </a:rPr>
              <a:t>где Э – экономический эффект от внедрения новых видов ТЭО; Р – доходы или стоимостная оценка от реализации новых видов ТЭО; З – оценка стоимости затрат. </a:t>
            </a:r>
          </a:p>
          <a:p>
            <a:pPr marL="0" indent="0" algn="just">
              <a:buFontTx/>
              <a:buNone/>
              <a:defRPr/>
            </a:pPr>
            <a:r>
              <a:rPr lang="ru-RU" sz="1800" b="1" dirty="0">
                <a:solidFill>
                  <a:srgbClr val="2F2B20"/>
                </a:solidFill>
                <a:latin typeface="Times New Roman" pitchFamily="18" charset="0"/>
                <a:cs typeface="Times New Roman" pitchFamily="18" charset="0"/>
              </a:rPr>
              <a:t>Экономический эффект от внедрения новых видов ТЭО в регионе:</a:t>
            </a:r>
          </a:p>
          <a:p>
            <a:pPr marL="0" indent="0" algn="ctr">
              <a:buFontTx/>
              <a:buNone/>
              <a:defRPr/>
            </a:pPr>
            <a:r>
              <a:rPr lang="ru-RU" sz="2400" b="1" dirty="0" smtClean="0">
                <a:solidFill>
                  <a:srgbClr val="7030A0"/>
                </a:solidFill>
                <a:latin typeface="Times New Roman" pitchFamily="18" charset="0"/>
                <a:cs typeface="Times New Roman" pitchFamily="18" charset="0"/>
              </a:rPr>
              <a:t>Э</a:t>
            </a:r>
            <a:r>
              <a:rPr lang="ru-RU" sz="2400" b="1" baseline="-25000" dirty="0" smtClean="0">
                <a:solidFill>
                  <a:srgbClr val="7030A0"/>
                </a:solidFill>
                <a:latin typeface="Times New Roman" pitchFamily="18" charset="0"/>
                <a:cs typeface="Times New Roman" pitchFamily="18" charset="0"/>
              </a:rPr>
              <a:t>р</a:t>
            </a:r>
            <a:r>
              <a:rPr lang="ru-RU" sz="2400" b="1" dirty="0" smtClean="0">
                <a:solidFill>
                  <a:srgbClr val="7030A0"/>
                </a:solidFill>
                <a:latin typeface="Times New Roman" pitchFamily="18" charset="0"/>
                <a:cs typeface="Times New Roman" pitchFamily="18" charset="0"/>
              </a:rPr>
              <a:t> = </a:t>
            </a:r>
            <a:r>
              <a:rPr lang="ru-RU" sz="2400" b="1" dirty="0" err="1" smtClean="0">
                <a:solidFill>
                  <a:srgbClr val="7030A0"/>
                </a:solidFill>
                <a:latin typeface="Times New Roman" pitchFamily="18" charset="0"/>
                <a:cs typeface="Times New Roman" pitchFamily="18" charset="0"/>
              </a:rPr>
              <a:t>К</a:t>
            </a:r>
            <a:r>
              <a:rPr lang="ru-RU" sz="2400" b="1" baseline="-25000" dirty="0" err="1" smtClean="0">
                <a:solidFill>
                  <a:srgbClr val="7030A0"/>
                </a:solidFill>
                <a:latin typeface="Times New Roman" pitchFamily="18" charset="0"/>
                <a:cs typeface="Times New Roman" pitchFamily="18" charset="0"/>
              </a:rPr>
              <a:t>t</a:t>
            </a:r>
            <a:r>
              <a:rPr lang="ru-RU" sz="2400" b="1" dirty="0" smtClean="0">
                <a:solidFill>
                  <a:srgbClr val="7030A0"/>
                </a:solidFill>
                <a:latin typeface="Times New Roman" pitchFamily="18" charset="0"/>
                <a:cs typeface="Times New Roman" pitchFamily="18" charset="0"/>
              </a:rPr>
              <a:t> </a:t>
            </a:r>
            <a:r>
              <a:rPr lang="ru-RU" sz="2400" b="1" dirty="0">
                <a:solidFill>
                  <a:srgbClr val="7030A0"/>
                </a:solidFill>
                <a:latin typeface="Times New Roman" pitchFamily="18" charset="0"/>
                <a:cs typeface="Times New Roman" pitchFamily="18" charset="0"/>
              </a:rPr>
              <a:t>/ </a:t>
            </a:r>
            <a:r>
              <a:rPr lang="ru-RU" sz="2400" b="1" dirty="0" smtClean="0">
                <a:solidFill>
                  <a:srgbClr val="7030A0"/>
                </a:solidFill>
                <a:latin typeface="Times New Roman" pitchFamily="18" charset="0"/>
                <a:cs typeface="Times New Roman" pitchFamily="18" charset="0"/>
              </a:rPr>
              <a:t>К</a:t>
            </a:r>
            <a:r>
              <a:rPr lang="ru-RU" sz="2400" b="1" baseline="-25000" dirty="0" smtClean="0">
                <a:solidFill>
                  <a:srgbClr val="7030A0"/>
                </a:solidFill>
                <a:latin typeface="Times New Roman" pitchFamily="18" charset="0"/>
                <a:cs typeface="Times New Roman" pitchFamily="18" charset="0"/>
              </a:rPr>
              <a:t>(t+1)</a:t>
            </a:r>
            <a:r>
              <a:rPr lang="ru-RU" sz="2400" b="1" dirty="0" smtClean="0">
                <a:solidFill>
                  <a:srgbClr val="7030A0"/>
                </a:solidFill>
                <a:latin typeface="Times New Roman" pitchFamily="18" charset="0"/>
                <a:cs typeface="Times New Roman" pitchFamily="18" charset="0"/>
              </a:rPr>
              <a:t>, </a:t>
            </a:r>
            <a:endParaRPr lang="ru-RU" sz="2400" b="1" dirty="0">
              <a:solidFill>
                <a:srgbClr val="7030A0"/>
              </a:solidFill>
              <a:latin typeface="Times New Roman" pitchFamily="18" charset="0"/>
              <a:cs typeface="Times New Roman" pitchFamily="18" charset="0"/>
            </a:endParaRPr>
          </a:p>
          <a:p>
            <a:pPr marL="0" indent="0" algn="just">
              <a:buFontTx/>
              <a:buNone/>
              <a:defRPr/>
            </a:pPr>
            <a:r>
              <a:rPr lang="ru-RU" sz="1800" b="1" dirty="0">
                <a:solidFill>
                  <a:srgbClr val="2F2B20"/>
                </a:solidFill>
                <a:latin typeface="Times New Roman" pitchFamily="18" charset="0"/>
                <a:cs typeface="Times New Roman" pitchFamily="18" charset="0"/>
              </a:rPr>
              <a:t>где </a:t>
            </a:r>
            <a:r>
              <a:rPr lang="ru-RU" sz="1800" b="1" dirty="0" err="1">
                <a:solidFill>
                  <a:srgbClr val="2F2B20"/>
                </a:solidFill>
                <a:latin typeface="Times New Roman" pitchFamily="18" charset="0"/>
                <a:cs typeface="Times New Roman" pitchFamily="18" charset="0"/>
              </a:rPr>
              <a:t>К</a:t>
            </a:r>
            <a:r>
              <a:rPr lang="ru-RU" sz="1800" b="1" baseline="-25000" dirty="0" err="1">
                <a:solidFill>
                  <a:srgbClr val="2F2B20"/>
                </a:solidFill>
                <a:latin typeface="Times New Roman" pitchFamily="18" charset="0"/>
                <a:cs typeface="Times New Roman" pitchFamily="18" charset="0"/>
              </a:rPr>
              <a:t>t</a:t>
            </a:r>
            <a:r>
              <a:rPr lang="ru-RU" sz="1800" b="1" dirty="0">
                <a:solidFill>
                  <a:srgbClr val="2F2B20"/>
                </a:solidFill>
                <a:latin typeface="Times New Roman" pitchFamily="18" charset="0"/>
                <a:cs typeface="Times New Roman" pitchFamily="18" charset="0"/>
              </a:rPr>
              <a:t> – коэффициент успеха в текущем году; </a:t>
            </a:r>
            <a:r>
              <a:rPr lang="ru-RU" sz="1800" b="1" dirty="0" smtClean="0">
                <a:solidFill>
                  <a:srgbClr val="2F2B20"/>
                </a:solidFill>
                <a:latin typeface="Times New Roman" pitchFamily="18" charset="0"/>
                <a:cs typeface="Times New Roman" pitchFamily="18" charset="0"/>
              </a:rPr>
              <a:t>К</a:t>
            </a:r>
            <a:r>
              <a:rPr lang="ru-RU" sz="1800" b="1" baseline="-25000" dirty="0" smtClean="0">
                <a:solidFill>
                  <a:srgbClr val="2F2B20"/>
                </a:solidFill>
                <a:latin typeface="Times New Roman" pitchFamily="18" charset="0"/>
                <a:cs typeface="Times New Roman" pitchFamily="18" charset="0"/>
              </a:rPr>
              <a:t>(t+1</a:t>
            </a:r>
            <a:r>
              <a:rPr lang="ru-RU" sz="1800" b="1" baseline="-25000" dirty="0">
                <a:solidFill>
                  <a:srgbClr val="2F2B20"/>
                </a:solidFill>
                <a:latin typeface="Times New Roman" pitchFamily="18" charset="0"/>
                <a:cs typeface="Times New Roman" pitchFamily="18" charset="0"/>
              </a:rPr>
              <a:t>)</a:t>
            </a:r>
            <a:r>
              <a:rPr lang="ru-RU" sz="1800" b="1" dirty="0">
                <a:solidFill>
                  <a:srgbClr val="2F2B20"/>
                </a:solidFill>
                <a:latin typeface="Times New Roman" pitchFamily="18" charset="0"/>
                <a:cs typeface="Times New Roman" pitchFamily="18" charset="0"/>
              </a:rPr>
              <a:t> – коэффициент успеха в следующем году. </a:t>
            </a:r>
          </a:p>
          <a:p>
            <a:pPr marL="0" indent="0" algn="just">
              <a:buFontTx/>
              <a:buNone/>
              <a:defRPr/>
            </a:pPr>
            <a:r>
              <a:rPr lang="ru-RU" sz="1800" b="1" dirty="0">
                <a:solidFill>
                  <a:srgbClr val="2F2B20"/>
                </a:solidFill>
                <a:latin typeface="Times New Roman" pitchFamily="18" charset="0"/>
                <a:cs typeface="Times New Roman" pitchFamily="18" charset="0"/>
              </a:rPr>
              <a:t>Экономический эффект, выраженный через коэффициент успеха, будет определять эффективность реализации новых видов ТЭО в регионе инновационными методами.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1751"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1752"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549275"/>
          </a:xfrm>
          <a:prstGeom prst="rect">
            <a:avLst/>
          </a:prstGeom>
          <a:noFill/>
        </p:spPr>
        <p:txBody>
          <a:bodyPr>
            <a:spAutoFit/>
          </a:bodyPr>
          <a:lstStyle/>
          <a:p>
            <a:pPr algn="ctr"/>
            <a:r>
              <a:rPr lang="ru-RU" b="1">
                <a:effectLst>
                  <a:outerShdw blurRad="38100" dist="38100" dir="2700000" algn="tl">
                    <a:srgbClr val="C0C0C0"/>
                  </a:outerShdw>
                </a:effectLst>
              </a:rPr>
              <a:t>Тема 2. Основные показатели работы грузовых автомобилей</a:t>
            </a:r>
          </a:p>
          <a:p>
            <a:pPr algn="ctr"/>
            <a:endParaRPr lang="ru-RU" sz="1200" b="1">
              <a:solidFill>
                <a:srgbClr val="666633"/>
              </a:solidFill>
              <a:effectLst>
                <a:outerShdw blurRad="38100" dist="38100" dir="2700000" algn="tl">
                  <a:srgbClr val="C0C0C0"/>
                </a:outerShdw>
              </a:effectLst>
              <a:latin typeface="Calibri" pitchFamily="34" charset="0"/>
            </a:endParaRPr>
          </a:p>
        </p:txBody>
      </p:sp>
      <p:grpSp>
        <p:nvGrpSpPr>
          <p:cNvPr id="14339"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8" name="Подзаголовок 2"/>
          <p:cNvSpPr txBox="1">
            <a:spLocks/>
          </p:cNvSpPr>
          <p:nvPr/>
        </p:nvSpPr>
        <p:spPr>
          <a:xfrm>
            <a:off x="827088" y="704850"/>
            <a:ext cx="11207750" cy="4105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sz="2800" b="1" dirty="0" smtClean="0">
                <a:solidFill>
                  <a:srgbClr val="B1A089">
                    <a:lumMod val="50000"/>
                  </a:srgbClr>
                </a:solidFill>
                <a:latin typeface="Franklin Gothic Medium" pitchFamily="34" charset="0"/>
                <a:cs typeface="Times New Roman" pitchFamily="18" charset="0"/>
              </a:rPr>
              <a:t>УЧЕБНЫЕ ЦЕЛИ:</a:t>
            </a:r>
          </a:p>
          <a:p>
            <a:pPr marL="514350" indent="-514350" algn="just">
              <a:buFontTx/>
              <a:buAutoNum type="arabicPeriod"/>
              <a:defRPr/>
            </a:pPr>
            <a:r>
              <a:rPr lang="ru-RU" sz="2800" b="1" dirty="0">
                <a:solidFill>
                  <a:srgbClr val="2F2B20"/>
                </a:solidFill>
                <a:latin typeface="Times New Roman" pitchFamily="18" charset="0"/>
                <a:cs typeface="Times New Roman" pitchFamily="18" charset="0"/>
              </a:rPr>
              <a:t>Изучить экономическую эффективность автомобильных перевозок, пути повышения грузоподъёмности подвижного состава.</a:t>
            </a:r>
          </a:p>
          <a:p>
            <a:pPr marL="514350" indent="-514350" algn="just">
              <a:buFontTx/>
              <a:buAutoNum type="arabicPeriod"/>
              <a:defRPr/>
            </a:pPr>
            <a:r>
              <a:rPr lang="ru-RU" sz="2800" b="1" dirty="0" smtClean="0">
                <a:solidFill>
                  <a:srgbClr val="2F2B20"/>
                </a:solidFill>
                <a:latin typeface="Times New Roman" pitchFamily="18" charset="0"/>
                <a:cs typeface="Times New Roman" pitchFamily="18" charset="0"/>
              </a:rPr>
              <a:t>Дать </a:t>
            </a:r>
            <a:r>
              <a:rPr lang="ru-RU" sz="2800" b="1" dirty="0">
                <a:solidFill>
                  <a:srgbClr val="2F2B20"/>
                </a:solidFill>
                <a:latin typeface="Times New Roman" pitchFamily="18" charset="0"/>
                <a:cs typeface="Times New Roman" pitchFamily="18" charset="0"/>
              </a:rPr>
              <a:t>практические рекомендации обучающимся по использованию в служебной деятельности зависимости производительности труда водителя от грузоподъёмности подвижного состава.</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2771"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20</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7" name="Подзаголовок 2"/>
          <p:cNvSpPr txBox="1">
            <a:spLocks/>
          </p:cNvSpPr>
          <p:nvPr/>
        </p:nvSpPr>
        <p:spPr>
          <a:xfrm>
            <a:off x="854075" y="1184275"/>
            <a:ext cx="11180763" cy="49117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ru-RU" sz="1800" b="1" dirty="0">
                <a:solidFill>
                  <a:srgbClr val="FF0000"/>
                </a:solidFill>
                <a:latin typeface="Times New Roman" pitchFamily="18" charset="0"/>
                <a:cs typeface="Times New Roman" pitchFamily="18" charset="0"/>
              </a:rPr>
              <a:t>Целью диспетчерского руководства автомобильными перевозками </a:t>
            </a:r>
            <a:r>
              <a:rPr lang="ru-RU" sz="1800" b="1" dirty="0">
                <a:solidFill>
                  <a:srgbClr val="2F2B20"/>
                </a:solidFill>
                <a:latin typeface="Times New Roman" pitchFamily="18" charset="0"/>
                <a:cs typeface="Times New Roman" pitchFamily="18" charset="0"/>
              </a:rPr>
              <a:t>является обеспечение высокопроизводительного и экономичного использования подвижного состава с выполнением установленных планов перевозок на маршрутах. </a:t>
            </a:r>
          </a:p>
          <a:p>
            <a:pPr marL="0" indent="0" algn="just">
              <a:buFontTx/>
              <a:buNone/>
              <a:defRPr/>
            </a:pPr>
            <a:r>
              <a:rPr lang="ru-RU" sz="1800" b="1" dirty="0">
                <a:solidFill>
                  <a:srgbClr val="FF0000"/>
                </a:solidFill>
                <a:latin typeface="Times New Roman" pitchFamily="18" charset="0"/>
                <a:cs typeface="Times New Roman" pitchFamily="18" charset="0"/>
              </a:rPr>
              <a:t>Диспетчерское руководство работой подвижного состава включает: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контроль за своевременным выходом автомобилей на линию и возвращением в АТП;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контроль за прохождением автомобилей через контрольные и погрузочно-разгрузочные пункты;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увеличение или уменьшение числа автомобилей на маршрутах и объектах в зависимости от </a:t>
            </a:r>
            <a:r>
              <a:rPr lang="ru-RU" sz="1800" b="1" dirty="0" smtClean="0">
                <a:solidFill>
                  <a:srgbClr val="2F2B20"/>
                </a:solidFill>
                <a:latin typeface="Times New Roman" pitchFamily="18" charset="0"/>
                <a:cs typeface="Times New Roman" pitchFamily="18" charset="0"/>
              </a:rPr>
              <a:t>напряжённости </a:t>
            </a:r>
            <a:r>
              <a:rPr lang="ru-RU" sz="1800" b="1" dirty="0">
                <a:solidFill>
                  <a:srgbClr val="2F2B20"/>
                </a:solidFill>
                <a:latin typeface="Times New Roman" pitchFamily="18" charset="0"/>
                <a:cs typeface="Times New Roman" pitchFamily="18" charset="0"/>
              </a:rPr>
              <a:t>работы, а также изменение маршрутов;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обеспечение обратной (попутной) загрузки автомобилей;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принятие необходимых мер для устранения возникающих при работе на линии срывов и неполадок;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обеспечение оперативной технической помощи автомобилям, находящимся на линии.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2775"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2776"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3795"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21</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33797"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Централизованная и децентрализованная системы диспетчерского руководства </a:t>
            </a:r>
          </a:p>
          <a:p>
            <a:pPr algn="just" eaLnBrk="0" hangingPunct="0">
              <a:spcBef>
                <a:spcPct val="20000"/>
              </a:spcBef>
            </a:pPr>
            <a:r>
              <a:rPr lang="ru-RU" b="1">
                <a:solidFill>
                  <a:srgbClr val="2F2B20"/>
                </a:solidFill>
                <a:latin typeface="Times New Roman" pitchFamily="18" charset="0"/>
                <a:cs typeface="Times New Roman" pitchFamily="18" charset="0"/>
              </a:rPr>
              <a:t>Различают две системы диспетчерского руководства работой автомобилей на линии: систему децентрализованного диспетчерского руководства, при которой отдел эксплуатации каждого АТП руководит работой автомобилей, и систему централизованной диспетчерской службы (ЦДС). Этой службе подчинено несколько АТП одного ведомства (объединения), расположенных в крупном городе. При такой системе отдел эксплуатации не руководит работой автомобилей на линии, а в задачу АТП входит подготовка подвижного состава к работе и выпуск его на линию по разнарядкам ЦДС, которая руководит работой автомобилей всех подчинённых ей предприятий. ЦДС может обеспечить более рациональные маршруты, ликвидировать встречные перевозки грузов, в результате чего повышается коэффициент использования пробега автомобилей, и добиться равномерного распределения объёма транспортной работы между АТП. В настоящее время находит применение система АСУ (автоматизированного управления), являющаяся основным комплексным направлением по совершенствованию работы автомобильного транспорта.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3799"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3800"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4819"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22</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34821"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Контроль за работой подвижного состава на линии </a:t>
            </a:r>
          </a:p>
          <a:p>
            <a:pPr algn="just" eaLnBrk="0" hangingPunct="0">
              <a:spcBef>
                <a:spcPct val="20000"/>
              </a:spcBef>
            </a:pPr>
            <a:r>
              <a:rPr lang="ru-RU" b="1">
                <a:solidFill>
                  <a:srgbClr val="2F2B20"/>
                </a:solidFill>
                <a:latin typeface="Times New Roman" pitchFamily="18" charset="0"/>
                <a:cs typeface="Times New Roman" pitchFamily="18" charset="0"/>
              </a:rPr>
              <a:t>Контроль за работой подвижного состава на линии осуществляют линейные контролёры (контролёры-ревизоры), которые проверяют работу водителей на основных грузовых потоках города и на выходах из города в отношении правильности использования подвижного состава, его загрузки, соблюдения маршрутов движения, правильности оформления путевых документов, исправности спидометров и правильности их опломбирования. </a:t>
            </a:r>
          </a:p>
          <a:p>
            <a:pPr algn="just" eaLnBrk="0" hangingPunct="0">
              <a:spcBef>
                <a:spcPct val="20000"/>
              </a:spcBef>
            </a:pPr>
            <a:r>
              <a:rPr lang="ru-RU" b="1">
                <a:solidFill>
                  <a:srgbClr val="2F2B20"/>
                </a:solidFill>
                <a:latin typeface="Times New Roman" pitchFamily="18" charset="0"/>
                <a:cs typeface="Times New Roman" pitchFamily="18" charset="0"/>
              </a:rPr>
              <a:t>Диспетчерское руководство работой грузового автомобиля на линии включает в себя формы и технические средства контроля и диспетчерской связи с водителями, работающими на линии, и клиентурой. </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4823"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24"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5843"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23</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7" name="Подзаголовок 2"/>
          <p:cNvSpPr txBox="1">
            <a:spLocks/>
          </p:cNvSpPr>
          <p:nvPr/>
        </p:nvSpPr>
        <p:spPr>
          <a:xfrm>
            <a:off x="854075" y="1130300"/>
            <a:ext cx="11180763" cy="49117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ru-RU" sz="1700" b="1" dirty="0">
                <a:solidFill>
                  <a:srgbClr val="FF0000"/>
                </a:solidFill>
                <a:latin typeface="Times New Roman" pitchFamily="18" charset="0"/>
                <a:cs typeface="Times New Roman" pitchFamily="18" charset="0"/>
              </a:rPr>
              <a:t>Состав автоматизированных функций диспетчерского контроля: </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Непрерывный автоматический сбор навигационной информации о местоположении ТС с помощью бортовых спутниковых навигационных </a:t>
            </a:r>
            <a:r>
              <a:rPr lang="ru-RU" sz="1700" b="1" dirty="0" smtClean="0">
                <a:solidFill>
                  <a:srgbClr val="2F2B20"/>
                </a:solidFill>
                <a:latin typeface="Times New Roman" pitchFamily="18" charset="0"/>
                <a:cs typeface="Times New Roman" pitchFamily="18" charset="0"/>
              </a:rPr>
              <a:t>приёмников. </a:t>
            </a:r>
            <a:endParaRPr lang="ru-RU" sz="1700" b="1" dirty="0">
              <a:solidFill>
                <a:srgbClr val="2F2B20"/>
              </a:solidFill>
              <a:latin typeface="Times New Roman" pitchFamily="18" charset="0"/>
              <a:cs typeface="Times New Roman" pitchFamily="18" charset="0"/>
            </a:endParaRP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Автоматическое обнаружение и формирование в «горячих окнах» диспетчерской программы информации о всех отклонениях в работе ТС от запланированных параметров транспортного процесса.</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Проведение управляющих воздействий диспетчера по регулированию транспортных процессов.</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Обеспечение речевой связи диспетчера с водителями ТС (бригадирами). Запись в компьютерную базу данных переговоров в эфире и воспроизведение переговоров по запросу за любой прошедший период времени. </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Визуальное отображение местоположения ТС на </a:t>
            </a:r>
            <a:r>
              <a:rPr lang="ru-RU" sz="1700" b="1" dirty="0" err="1">
                <a:solidFill>
                  <a:srgbClr val="2F2B20"/>
                </a:solidFill>
                <a:latin typeface="Times New Roman" pitchFamily="18" charset="0"/>
                <a:cs typeface="Times New Roman" pitchFamily="18" charset="0"/>
              </a:rPr>
              <a:t>видеограмме</a:t>
            </a:r>
            <a:r>
              <a:rPr lang="ru-RU" sz="1700" b="1" dirty="0">
                <a:solidFill>
                  <a:srgbClr val="2F2B20"/>
                </a:solidFill>
                <a:latin typeface="Times New Roman" pitchFamily="18" charset="0"/>
                <a:cs typeface="Times New Roman" pitchFamily="18" charset="0"/>
              </a:rPr>
              <a:t> (электронной карте) местности или на схеме маршрута движения в реальном масштабе времени. Запись информации о движении ТС в компьютерную базу данных и воспроизведение по запросу записанного движения транспортных средств за любой прошедший период времени с визуальным отображением на электронной </a:t>
            </a:r>
            <a:r>
              <a:rPr lang="ru-RU" sz="1700" b="1" dirty="0" err="1">
                <a:solidFill>
                  <a:srgbClr val="2F2B20"/>
                </a:solidFill>
                <a:latin typeface="Times New Roman" pitchFamily="18" charset="0"/>
                <a:cs typeface="Times New Roman" pitchFamily="18" charset="0"/>
              </a:rPr>
              <a:t>видеограмме</a:t>
            </a:r>
            <a:r>
              <a:rPr lang="ru-RU" sz="1700" b="1" dirty="0">
                <a:solidFill>
                  <a:srgbClr val="2F2B20"/>
                </a:solidFill>
                <a:latin typeface="Times New Roman" pitchFamily="18" charset="0"/>
                <a:cs typeface="Times New Roman" pitchFamily="18" charset="0"/>
              </a:rPr>
              <a:t>.</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Информирование специалистов, руководителей, заказчиков </a:t>
            </a:r>
            <a:r>
              <a:rPr lang="ru-RU" sz="1700" b="1" dirty="0" smtClean="0">
                <a:solidFill>
                  <a:srgbClr val="2F2B20"/>
                </a:solidFill>
                <a:latin typeface="Times New Roman" pitchFamily="18" charset="0"/>
                <a:cs typeface="Times New Roman" pitchFamily="18" charset="0"/>
              </a:rPr>
              <a:t>путём </a:t>
            </a:r>
            <a:r>
              <a:rPr lang="ru-RU" sz="1700" b="1" dirty="0">
                <a:solidFill>
                  <a:srgbClr val="2F2B20"/>
                </a:solidFill>
                <a:latin typeface="Times New Roman" pitchFamily="18" charset="0"/>
                <a:cs typeface="Times New Roman" pitchFamily="18" charset="0"/>
              </a:rPr>
              <a:t>вывода информации о движении ТС и о выполнении заданий на компьютеры, ноутбуки, коммуникаторы, сотовые телефоны – в реальном масштабе времени. </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Контроль скоростных режимов специальных ТС в реальном масштабе времени с последующим анализом. </a:t>
            </a:r>
          </a:p>
          <a:p>
            <a:pPr algn="just">
              <a:buFont typeface="Arial" panose="020B0604020202020204" pitchFamily="34" charset="0"/>
              <a:buChar char="•"/>
              <a:defRPr/>
            </a:pPr>
            <a:r>
              <a:rPr lang="ru-RU" sz="1700" b="1" dirty="0">
                <a:solidFill>
                  <a:srgbClr val="2F2B20"/>
                </a:solidFill>
                <a:latin typeface="Times New Roman" pitchFamily="18" charset="0"/>
                <a:cs typeface="Times New Roman" pitchFamily="18" charset="0"/>
              </a:rPr>
              <a:t>Автоматизированное определение критических ситуаций, эффективная организация мобилизационных мероприятий с визуализацией на электронной карте местоположения и движения отдельных или групп ТС.</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5847"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5848"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6867"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24</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6870"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6871"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graphicFrame>
        <p:nvGraphicFramePr>
          <p:cNvPr id="12" name="Таблица 11"/>
          <p:cNvGraphicFramePr>
            <a:graphicFrameLocks noGrp="1"/>
          </p:cNvGraphicFramePr>
          <p:nvPr/>
        </p:nvGraphicFramePr>
        <p:xfrm>
          <a:off x="854075" y="1157288"/>
          <a:ext cx="11180763" cy="5297487"/>
        </p:xfrm>
        <a:graphic>
          <a:graphicData uri="http://schemas.openxmlformats.org/drawingml/2006/table">
            <a:tbl>
              <a:tblPr firstRow="1" bandRow="1"/>
              <a:tblGrid>
                <a:gridCol w="8308489">
                  <a:extLst>
                    <a:ext uri="{9D8B030D-6E8A-4147-A177-3AD203B41FA5}"/>
                  </a:extLst>
                </a:gridCol>
                <a:gridCol w="2873215">
                  <a:extLst>
                    <a:ext uri="{9D8B030D-6E8A-4147-A177-3AD203B41FA5}"/>
                  </a:extLst>
                </a:gridCol>
              </a:tblGrid>
              <a:tr h="3498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ru-RU" sz="1600" b="1" dirty="0" smtClean="0">
                          <a:latin typeface="Times New Roman" panose="02020603050405020304" pitchFamily="18" charset="0"/>
                          <a:cs typeface="Times New Roman" panose="02020603050405020304" pitchFamily="18" charset="0"/>
                        </a:rPr>
                        <a:t>Уровень диспетчерского руководства</a:t>
                      </a:r>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ru-RU" sz="1600" b="1" dirty="0" smtClean="0">
                          <a:latin typeface="Times New Roman" panose="02020603050405020304" pitchFamily="18" charset="0"/>
                          <a:cs typeface="Times New Roman" panose="02020603050405020304" pitchFamily="18" charset="0"/>
                        </a:rPr>
                        <a:t>Средства руководства</a:t>
                      </a:r>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extLst>
              </a:tr>
              <a:tr h="15223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ru-RU" sz="1600" b="1" dirty="0" smtClean="0">
                          <a:latin typeface="Times New Roman" panose="02020603050405020304" pitchFamily="18" charset="0"/>
                          <a:cs typeface="Times New Roman" panose="02020603050405020304" pitchFamily="18" charset="0"/>
                        </a:rPr>
                        <a:t>УПЕ-1 (на основе использования спутниковой навигации и УКВ-радиосвязи) – передает по запросу ЦДС спутниковую навигацию о местоположении ТС в любой точке маршрута и обеспечивает возможность переговоров водителей и диспетчеров в любой точке маршрута в радиусе до 35 км, в зависимости от типа применяемой радиостанции; включает: УКВ-радиостанцию, контроллер, модем, приёмник спутниковой навигации ГЛОНАСС/GPS или GPS. </a:t>
                      </a:r>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ru-RU" sz="1600" b="1" dirty="0">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extLst>
              </a:tr>
              <a:tr h="1466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ru-RU" sz="1600" b="1" dirty="0" smtClean="0">
                          <a:latin typeface="Times New Roman" panose="02020603050405020304" pitchFamily="18" charset="0"/>
                          <a:cs typeface="Times New Roman" panose="02020603050405020304" pitchFamily="18" charset="0"/>
                        </a:rPr>
                        <a:t>УПЕ-2 (на основе использования спутниковой навигации и сотовой связи) – передаёт в диспетчерский центр спутниковую навигацию о местоположении ТС в любой точке маршрута и обеспечивает возможность переговоров водителей и диспетчеров в любой точке маршрута в зоне покрытия GSM; включает: GSM / GPRS / EDGE-терминал, контроллер, приёмник спутниковой навигации ГЛОНАСС/GPS или GPS. </a:t>
                      </a:r>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extLst>
              </a:tr>
              <a:tr h="19265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ru-RU" sz="1600" b="1" dirty="0" smtClean="0">
                          <a:latin typeface="Times New Roman" panose="02020603050405020304" pitchFamily="18" charset="0"/>
                          <a:cs typeface="Times New Roman" panose="02020603050405020304" pitchFamily="18" charset="0"/>
                        </a:rPr>
                        <a:t>УПЕ-3 (на основе использования спутниковой навигации и сотовой связи) – передаёт в диспетчерский центр спутниковую навигацию о местоположении ТС в любой точке маршрута и обеспечивает возможность переговоров водителей и диспетчеров в любой точке маршрута в зоне покрытия GSM; имеет возможности обмена текстовыми сообщениями (передача оперативных заданий для водителей); включает: GSM / GPRS / EDGE-терминал, контроллер, приёмник спутниковой навигации ГЛОНАСС/GPS или GPS, бортовой дисплей-индикатор. </a:t>
                      </a:r>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ru-RU" sz="16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extLst>
              </a:tr>
            </a:tbl>
          </a:graphicData>
        </a:graphic>
      </p:graphicFrame>
      <p:pic>
        <p:nvPicPr>
          <p:cNvPr id="36889" name="Picture 2"/>
          <p:cNvPicPr>
            <a:picLocks noChangeAspect="1" noChangeArrowheads="1"/>
          </p:cNvPicPr>
          <p:nvPr/>
        </p:nvPicPr>
        <p:blipFill>
          <a:blip r:embed="rId2"/>
          <a:srcRect/>
          <a:stretch>
            <a:fillRect/>
          </a:stretch>
        </p:blipFill>
        <p:spPr bwMode="auto">
          <a:xfrm>
            <a:off x="9261475" y="1566863"/>
            <a:ext cx="2719388" cy="1438275"/>
          </a:xfrm>
          <a:prstGeom prst="rect">
            <a:avLst/>
          </a:prstGeom>
          <a:noFill/>
          <a:ln w="9525">
            <a:noFill/>
            <a:miter lim="800000"/>
            <a:headEnd/>
            <a:tailEnd/>
          </a:ln>
        </p:spPr>
      </p:pic>
      <p:pic>
        <p:nvPicPr>
          <p:cNvPr id="36890" name="Picture 3"/>
          <p:cNvPicPr>
            <a:picLocks noChangeAspect="1" noChangeArrowheads="1"/>
          </p:cNvPicPr>
          <p:nvPr/>
        </p:nvPicPr>
        <p:blipFill>
          <a:blip r:embed="rId3"/>
          <a:srcRect/>
          <a:stretch>
            <a:fillRect/>
          </a:stretch>
        </p:blipFill>
        <p:spPr bwMode="auto">
          <a:xfrm>
            <a:off x="9990138" y="3046413"/>
            <a:ext cx="1262062" cy="1493837"/>
          </a:xfrm>
          <a:prstGeom prst="rect">
            <a:avLst/>
          </a:prstGeom>
          <a:noFill/>
          <a:ln w="9525">
            <a:noFill/>
            <a:miter lim="800000"/>
            <a:headEnd/>
            <a:tailEnd/>
          </a:ln>
        </p:spPr>
      </p:pic>
      <p:pic>
        <p:nvPicPr>
          <p:cNvPr id="36891" name="Picture 4"/>
          <p:cNvPicPr>
            <a:picLocks noChangeAspect="1" noChangeArrowheads="1"/>
          </p:cNvPicPr>
          <p:nvPr/>
        </p:nvPicPr>
        <p:blipFill>
          <a:blip r:embed="rId4"/>
          <a:srcRect/>
          <a:stretch>
            <a:fillRect/>
          </a:stretch>
        </p:blipFill>
        <p:spPr bwMode="auto">
          <a:xfrm>
            <a:off x="9482138" y="4540250"/>
            <a:ext cx="2279650"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7891"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25</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37893"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2F2B20"/>
                </a:solidFill>
                <a:latin typeface="Times New Roman" pitchFamily="18" charset="0"/>
                <a:cs typeface="Times New Roman" pitchFamily="18" charset="0"/>
              </a:rPr>
              <a:t>Хотя на сегодня более актуален уровень УПЕ-4 (по аналогии с указанными в таблице):</a:t>
            </a:r>
          </a:p>
          <a:p>
            <a:pPr algn="just" eaLnBrk="0" hangingPunct="0">
              <a:spcBef>
                <a:spcPct val="20000"/>
              </a:spcBef>
            </a:pPr>
            <a:r>
              <a:rPr lang="ru-RU" b="1">
                <a:solidFill>
                  <a:srgbClr val="2F2B20"/>
                </a:solidFill>
                <a:latin typeface="Times New Roman" pitchFamily="18" charset="0"/>
                <a:cs typeface="Times New Roman" pitchFamily="18" charset="0"/>
              </a:rPr>
              <a:t>На основе использования спутниковой связи и мобильной связи – передаёт в диспетчерский центр спутниковую навигацию о местоположении ТС в любой точке маршрута и обеспечивает возможность переговоров водителей и диспетчеров в любой точке маршрута в зоне покрытия GSM; имеет возможности обмена текстовыми сообщениями и голосом (передача оперативных заданий для водителей); включает: GSM / GPRS / EDGE-терминал, контроллер, приёмник спутниковой навигации ГЛОНАСС/GPS или GPS, бортовой дисплей-индикатор. Кроме того эти приложения позволяют клиенту определить место нахождения автомобиля.</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7895"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6"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37897" name="Picture 2"/>
          <p:cNvPicPr>
            <a:picLocks noChangeAspect="1" noChangeArrowheads="1"/>
          </p:cNvPicPr>
          <p:nvPr/>
        </p:nvPicPr>
        <p:blipFill>
          <a:blip r:embed="rId2"/>
          <a:srcRect/>
          <a:stretch>
            <a:fillRect/>
          </a:stretch>
        </p:blipFill>
        <p:spPr bwMode="auto">
          <a:xfrm>
            <a:off x="1284288" y="3611563"/>
            <a:ext cx="4703762" cy="2830512"/>
          </a:xfrm>
          <a:prstGeom prst="rect">
            <a:avLst/>
          </a:prstGeom>
          <a:noFill/>
          <a:ln w="9525">
            <a:noFill/>
            <a:miter lim="800000"/>
            <a:headEnd/>
            <a:tailEnd/>
          </a:ln>
        </p:spPr>
      </p:pic>
      <p:pic>
        <p:nvPicPr>
          <p:cNvPr id="37898" name="Picture 3"/>
          <p:cNvPicPr>
            <a:picLocks noChangeAspect="1" noChangeArrowheads="1"/>
          </p:cNvPicPr>
          <p:nvPr/>
        </p:nvPicPr>
        <p:blipFill>
          <a:blip r:embed="rId3"/>
          <a:srcRect/>
          <a:stretch>
            <a:fillRect/>
          </a:stretch>
        </p:blipFill>
        <p:spPr bwMode="auto">
          <a:xfrm>
            <a:off x="6842125" y="3611563"/>
            <a:ext cx="4905375" cy="283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8915"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26</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38917"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Оформление и сдача путевых листов и товарно-транспортных документов при возвращении с линии</a:t>
            </a:r>
          </a:p>
          <a:p>
            <a:pPr algn="just" eaLnBrk="0" hangingPunct="0">
              <a:spcBef>
                <a:spcPct val="20000"/>
              </a:spcBef>
            </a:pPr>
            <a:r>
              <a:rPr lang="ru-RU" b="1">
                <a:solidFill>
                  <a:srgbClr val="2F2B20"/>
                </a:solidFill>
                <a:latin typeface="Times New Roman" pitchFamily="18" charset="0"/>
                <a:cs typeface="Times New Roman" pitchFamily="18" charset="0"/>
              </a:rPr>
              <a:t>Обработка путевых листов может производиться автоматизированным с применением ЭВМ, механизированным с применением ПВМ и КВМ и ручным способами. </a:t>
            </a:r>
          </a:p>
          <a:p>
            <a:pPr algn="just" eaLnBrk="0" hangingPunct="0">
              <a:spcBef>
                <a:spcPct val="20000"/>
              </a:spcBef>
            </a:pPr>
            <a:r>
              <a:rPr lang="ru-RU" b="1">
                <a:solidFill>
                  <a:srgbClr val="2F2B20"/>
                </a:solidFill>
                <a:latin typeface="Times New Roman" pitchFamily="18" charset="0"/>
                <a:cs typeface="Times New Roman" pitchFamily="18" charset="0"/>
              </a:rPr>
              <a:t>Путевые листы, подлежащие автоматизированной обработке на ЭВМ, проходят предварительную обработку, которая заключается в кодировании информации (заполнении граф), подготовке и переносе информации на машинные носители.  При автоматизированной обработке путевых листов данные машинограмм, полученных с ЭВМ, могут не переноситься на бланки путевых листов. При этом машинограмма должна содержать показатели, соответствующие утверждённому разделу «Результаты работы автомобиля и прицепов». </a:t>
            </a:r>
          </a:p>
          <a:p>
            <a:pPr algn="just" eaLnBrk="0" hangingPunct="0">
              <a:spcBef>
                <a:spcPct val="20000"/>
              </a:spcBef>
            </a:pPr>
            <a:r>
              <a:rPr lang="ru-RU" b="1">
                <a:solidFill>
                  <a:srgbClr val="2F2B20"/>
                </a:solidFill>
                <a:latin typeface="Times New Roman" pitchFamily="18" charset="0"/>
                <a:cs typeface="Times New Roman" pitchFamily="18" charset="0"/>
              </a:rPr>
              <a:t>В разделе «Результаты работы автомобиля и прицепов» расход горючего определяется по общему пробегу и выполненным тонно-километрам автомобиля за день (смену) его работы. При подведении итогов работы в путевом листе указываются наряду с фактическими расходами расходы по нормам, утверждённым для отдельных марок автомобилей.</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8919"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8920"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39939"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27</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39941"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Время в наряде </a:t>
            </a:r>
            <a:r>
              <a:rPr lang="ru-RU" b="1">
                <a:solidFill>
                  <a:srgbClr val="2F2B20"/>
                </a:solidFill>
                <a:latin typeface="Times New Roman" pitchFamily="18" charset="0"/>
                <a:cs typeface="Times New Roman" pitchFamily="18" charset="0"/>
              </a:rPr>
              <a:t>в часах определяется с момента выезда автомобиля из гаража до его возвращения в гараж, за вычетом времени на обед и отдых водителя (согласно положению, существующему на автотранспорте). Целодневные простои из-за бездорожья, технических неисправностей и т.п. из часов в наряде исключаются. </a:t>
            </a:r>
          </a:p>
          <a:p>
            <a:pPr algn="just" eaLnBrk="0" hangingPunct="0">
              <a:spcBef>
                <a:spcPct val="20000"/>
              </a:spcBef>
            </a:pPr>
            <a:r>
              <a:rPr lang="ru-RU" b="1">
                <a:solidFill>
                  <a:srgbClr val="FF0000"/>
                </a:solidFill>
                <a:latin typeface="Times New Roman" pitchFamily="18" charset="0"/>
                <a:cs typeface="Times New Roman" pitchFamily="18" charset="0"/>
              </a:rPr>
              <a:t>Время в движении </a:t>
            </a:r>
            <a:r>
              <a:rPr lang="ru-RU" b="1">
                <a:solidFill>
                  <a:srgbClr val="2F2B20"/>
                </a:solidFill>
                <a:latin typeface="Times New Roman" pitchFamily="18" charset="0"/>
                <a:cs typeface="Times New Roman" pitchFamily="18" charset="0"/>
              </a:rPr>
              <a:t>составляет разницу между временем в наряде и временем в простоях. Время в простоях определяется путём суммирования времени простоев под погрузкой и разгрузкой, времени на простои, вызванные техническими неисправностями автомобиля в пути, заменой резины, непроезжим состоянием дорог и др. </a:t>
            </a:r>
          </a:p>
          <a:p>
            <a:pPr algn="just" eaLnBrk="0" hangingPunct="0">
              <a:spcBef>
                <a:spcPct val="20000"/>
              </a:spcBef>
            </a:pPr>
            <a:r>
              <a:rPr lang="ru-RU" b="1">
                <a:solidFill>
                  <a:srgbClr val="FF0000"/>
                </a:solidFill>
                <a:latin typeface="Times New Roman" pitchFamily="18" charset="0"/>
                <a:cs typeface="Times New Roman" pitchFamily="18" charset="0"/>
              </a:rPr>
              <a:t>Простои под погрузкой и разгрузкой </a:t>
            </a:r>
            <a:r>
              <a:rPr lang="ru-RU" b="1">
                <a:solidFill>
                  <a:srgbClr val="2F2B20"/>
                </a:solidFill>
                <a:latin typeface="Times New Roman" pitchFamily="18" charset="0"/>
                <a:cs typeface="Times New Roman" pitchFamily="18" charset="0"/>
              </a:rPr>
              <a:t>определяются по записям о простоях, указанных в товарно-транспортных накладных. </a:t>
            </a:r>
          </a:p>
          <a:p>
            <a:pPr algn="just" eaLnBrk="0" hangingPunct="0">
              <a:spcBef>
                <a:spcPct val="20000"/>
              </a:spcBef>
            </a:pPr>
            <a:r>
              <a:rPr lang="ru-RU" b="1">
                <a:solidFill>
                  <a:srgbClr val="FF0000"/>
                </a:solidFill>
                <a:latin typeface="Times New Roman" pitchFamily="18" charset="0"/>
                <a:cs typeface="Times New Roman" pitchFamily="18" charset="0"/>
              </a:rPr>
              <a:t>Простои по техническим неисправностям и прочим причинам </a:t>
            </a:r>
            <a:r>
              <a:rPr lang="ru-RU" b="1">
                <a:solidFill>
                  <a:srgbClr val="2F2B20"/>
                </a:solidFill>
                <a:latin typeface="Times New Roman" pitchFamily="18" charset="0"/>
                <a:cs typeface="Times New Roman" pitchFamily="18" charset="0"/>
              </a:rPr>
              <a:t>определяются по записям в разделе путевого листа «Простои на линии». Итоги по простоям даются отдельно по простоям под погрузкой и разгрузкой, сверхнормативным простоям и простоям, вызванным техническими неисправностями.  </a:t>
            </a:r>
          </a:p>
          <a:p>
            <a:pPr algn="just" eaLnBrk="0" hangingPunct="0">
              <a:spcBef>
                <a:spcPct val="20000"/>
              </a:spcBef>
            </a:pPr>
            <a:r>
              <a:rPr lang="ru-RU" b="1">
                <a:solidFill>
                  <a:srgbClr val="FF0000"/>
                </a:solidFill>
                <a:latin typeface="Times New Roman" pitchFamily="18" charset="0"/>
                <a:cs typeface="Times New Roman" pitchFamily="18" charset="0"/>
              </a:rPr>
              <a:t>Количество ездок с грузом </a:t>
            </a:r>
            <a:r>
              <a:rPr lang="ru-RU" b="1">
                <a:solidFill>
                  <a:srgbClr val="2F2B20"/>
                </a:solidFill>
                <a:latin typeface="Times New Roman" pitchFamily="18" charset="0"/>
                <a:cs typeface="Times New Roman" pitchFamily="18" charset="0"/>
              </a:rPr>
              <a:t>определяется путём подсчёта всех ездок с грузом между пунктами погрузки и пунктами разгрузки.</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39943"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9944"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40963"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28</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40965"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Общий пробег автомобиля </a:t>
            </a:r>
            <a:r>
              <a:rPr lang="ru-RU" b="1">
                <a:solidFill>
                  <a:srgbClr val="2F2B20"/>
                </a:solidFill>
                <a:latin typeface="Times New Roman" pitchFamily="18" charset="0"/>
                <a:cs typeface="Times New Roman" pitchFamily="18" charset="0"/>
              </a:rPr>
              <a:t>должен соответствовать разнице между показаниями спидометра при возвращении в гараж и при выезде из гаража. </a:t>
            </a:r>
          </a:p>
          <a:p>
            <a:pPr algn="just" eaLnBrk="0" hangingPunct="0">
              <a:spcBef>
                <a:spcPct val="20000"/>
              </a:spcBef>
            </a:pPr>
            <a:r>
              <a:rPr lang="ru-RU" b="1">
                <a:solidFill>
                  <a:srgbClr val="FF0000"/>
                </a:solidFill>
                <a:latin typeface="Times New Roman" pitchFamily="18" charset="0"/>
                <a:cs typeface="Times New Roman" pitchFamily="18" charset="0"/>
              </a:rPr>
              <a:t>Пробег с грузом </a:t>
            </a:r>
            <a:r>
              <a:rPr lang="ru-RU" b="1">
                <a:solidFill>
                  <a:srgbClr val="2F2B20"/>
                </a:solidFill>
                <a:latin typeface="Times New Roman" pitchFamily="18" charset="0"/>
                <a:cs typeface="Times New Roman" pitchFamily="18" charset="0"/>
              </a:rPr>
              <a:t>равняется сумме расстояний по всем ездкам с грузом, указанным в товарно-транспортных накладных. </a:t>
            </a:r>
          </a:p>
          <a:p>
            <a:pPr algn="just" eaLnBrk="0" hangingPunct="0">
              <a:spcBef>
                <a:spcPct val="20000"/>
              </a:spcBef>
            </a:pPr>
            <a:r>
              <a:rPr lang="ru-RU" b="1">
                <a:solidFill>
                  <a:srgbClr val="FF0000"/>
                </a:solidFill>
                <a:latin typeface="Times New Roman" pitchFamily="18" charset="0"/>
                <a:cs typeface="Times New Roman" pitchFamily="18" charset="0"/>
              </a:rPr>
              <a:t>Пробег без груза </a:t>
            </a:r>
            <a:r>
              <a:rPr lang="ru-RU" b="1">
                <a:solidFill>
                  <a:srgbClr val="2F2B20"/>
                </a:solidFill>
                <a:latin typeface="Times New Roman" pitchFamily="18" charset="0"/>
                <a:cs typeface="Times New Roman" pitchFamily="18" charset="0"/>
              </a:rPr>
              <a:t>составляет разницу между общим пробегом и пробегом с грузом.  </a:t>
            </a:r>
          </a:p>
          <a:p>
            <a:pPr algn="just" eaLnBrk="0" hangingPunct="0">
              <a:spcBef>
                <a:spcPct val="20000"/>
              </a:spcBef>
            </a:pPr>
            <a:r>
              <a:rPr lang="ru-RU" b="1">
                <a:solidFill>
                  <a:srgbClr val="FF0000"/>
                </a:solidFill>
                <a:latin typeface="Times New Roman" pitchFamily="18" charset="0"/>
                <a:cs typeface="Times New Roman" pitchFamily="18" charset="0"/>
              </a:rPr>
              <a:t>Общее количество перевезённого автомобилем груза </a:t>
            </a:r>
            <a:r>
              <a:rPr lang="ru-RU" b="1">
                <a:solidFill>
                  <a:srgbClr val="2F2B20"/>
                </a:solidFill>
                <a:latin typeface="Times New Roman" pitchFamily="18" charset="0"/>
                <a:cs typeface="Times New Roman" pitchFamily="18" charset="0"/>
              </a:rPr>
              <a:t>определяется по товарно-транспортным накладным путём подсчёта количества груза, доставленного в пункты назначения. </a:t>
            </a:r>
          </a:p>
          <a:p>
            <a:pPr algn="just" eaLnBrk="0" hangingPunct="0">
              <a:spcBef>
                <a:spcPct val="20000"/>
              </a:spcBef>
            </a:pPr>
            <a:r>
              <a:rPr lang="ru-RU" b="1">
                <a:solidFill>
                  <a:srgbClr val="FF0000"/>
                </a:solidFill>
                <a:latin typeface="Times New Roman" pitchFamily="18" charset="0"/>
                <a:cs typeface="Times New Roman" pitchFamily="18" charset="0"/>
              </a:rPr>
              <a:t>Тонно-километры</a:t>
            </a:r>
            <a:r>
              <a:rPr lang="ru-RU" b="1">
                <a:solidFill>
                  <a:srgbClr val="2F2B20"/>
                </a:solidFill>
                <a:latin typeface="Times New Roman" pitchFamily="18" charset="0"/>
                <a:cs typeface="Times New Roman" pitchFamily="18" charset="0"/>
              </a:rPr>
              <a:t> определяются путём умножения количества (массы) перевезённого груза по каждой ездке (заезду) на расстояние каждой ездки (заезда) между пунктами погрузки и разгрузки. </a:t>
            </a:r>
          </a:p>
          <a:p>
            <a:pPr algn="just" eaLnBrk="0" hangingPunct="0">
              <a:spcBef>
                <a:spcPct val="20000"/>
              </a:spcBef>
            </a:pPr>
            <a:r>
              <a:rPr lang="ru-RU" b="1">
                <a:solidFill>
                  <a:srgbClr val="FF0000"/>
                </a:solidFill>
                <a:latin typeface="Times New Roman" pitchFamily="18" charset="0"/>
                <a:cs typeface="Times New Roman" pitchFamily="18" charset="0"/>
              </a:rPr>
              <a:t>Общее количество тонно-километров</a:t>
            </a:r>
            <a:r>
              <a:rPr lang="ru-RU" b="1">
                <a:solidFill>
                  <a:srgbClr val="2F2B20"/>
                </a:solidFill>
                <a:latin typeface="Times New Roman" pitchFamily="18" charset="0"/>
                <a:cs typeface="Times New Roman" pitchFamily="18" charset="0"/>
              </a:rPr>
              <a:t>, сделанных грузовым автомобилем за день работы (смену), будет равно сумме тонно-километров по всем ездкам (заездам) с грузом.  </a:t>
            </a:r>
          </a:p>
          <a:p>
            <a:pPr algn="just" eaLnBrk="0" hangingPunct="0">
              <a:spcBef>
                <a:spcPct val="20000"/>
              </a:spcBef>
            </a:pPr>
            <a:r>
              <a:rPr lang="ru-RU" b="1">
                <a:solidFill>
                  <a:srgbClr val="FF0000"/>
                </a:solidFill>
                <a:latin typeface="Times New Roman" pitchFamily="18" charset="0"/>
                <a:cs typeface="Times New Roman" pitchFamily="18" charset="0"/>
              </a:rPr>
              <a:t>Зарплата водителю </a:t>
            </a:r>
            <a:r>
              <a:rPr lang="ru-RU" b="1">
                <a:solidFill>
                  <a:srgbClr val="2F2B20"/>
                </a:solidFill>
                <a:latin typeface="Times New Roman" pitchFamily="18" charset="0"/>
                <a:cs typeface="Times New Roman" pitchFamily="18" charset="0"/>
              </a:rPr>
              <a:t>указывается на основании данных таксировки всех товарно-транспортных накладных, приложенных к путевому листу.</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40967"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40968"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1014413"/>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2: Диспетчерская 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grpSp>
        <p:nvGrpSpPr>
          <p:cNvPr id="41987"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29</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41989" name="Подзаголовок 2"/>
          <p:cNvSpPr txBox="1">
            <a:spLocks/>
          </p:cNvSpPr>
          <p:nvPr/>
        </p:nvSpPr>
        <p:spPr bwMode="auto">
          <a:xfrm>
            <a:off x="854075" y="1184275"/>
            <a:ext cx="11180763" cy="4911725"/>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Оперативный учёт работы водителей </a:t>
            </a:r>
          </a:p>
          <a:p>
            <a:pPr algn="just" eaLnBrk="0" hangingPunct="0">
              <a:spcBef>
                <a:spcPct val="20000"/>
              </a:spcBef>
            </a:pPr>
            <a:r>
              <a:rPr lang="ru-RU" b="1">
                <a:solidFill>
                  <a:srgbClr val="2F2B20"/>
                </a:solidFill>
                <a:latin typeface="Times New Roman" pitchFamily="18" charset="0"/>
                <a:cs typeface="Times New Roman" pitchFamily="18" charset="0"/>
              </a:rPr>
              <a:t>Оперативный учёт работы водителей и автомобилей связан с обработкой и анализом технико-экономической информации, содержащейся в рассмотренных эксплуатационных документах. Обработка данных, как правило, производится в контрольной группе, куда водители сдают документы при возвращении с линии. </a:t>
            </a:r>
          </a:p>
          <a:p>
            <a:pPr algn="just" eaLnBrk="0" hangingPunct="0">
              <a:spcBef>
                <a:spcPct val="20000"/>
              </a:spcBef>
            </a:pPr>
            <a:r>
              <a:rPr lang="ru-RU" b="1">
                <a:solidFill>
                  <a:srgbClr val="2F2B20"/>
                </a:solidFill>
                <a:latin typeface="Times New Roman" pitchFamily="18" charset="0"/>
                <a:cs typeface="Times New Roman" pitchFamily="18" charset="0"/>
              </a:rPr>
              <a:t>Работы эти достаточно трудоёмки и требуют механизации и автоматизации. В связи с этим во многих таксомоторных парках внедрена вычислительная и организационная оперограмма возвращения автомобиля в сменное время с неисправностью, требующей длительного ремонта. На базе контрольных групп создаются машиносчётные станции или бюро, группы обработки эксплуатационной документации в составе Центра управления поездками и т.п., т.е. наряду с механизацией обработки первичной информации осуществляется её централизация, что ведёт к снижению трудоёмкости учётных и аналитических операций, повышает достоверность данных о результатах работы водителей, бригад, автоколонн и парка в целом. </a:t>
            </a:r>
          </a:p>
          <a:p>
            <a:pPr algn="just" eaLnBrk="0" hangingPunct="0">
              <a:spcBef>
                <a:spcPct val="20000"/>
              </a:spcBef>
            </a:pPr>
            <a:r>
              <a:rPr lang="ru-RU" b="1">
                <a:solidFill>
                  <a:srgbClr val="2F2B20"/>
                </a:solidFill>
                <a:latin typeface="Times New Roman" pitchFamily="18" charset="0"/>
                <a:cs typeface="Times New Roman" pitchFamily="18" charset="0"/>
              </a:rPr>
              <a:t>Контрольная группа предназначена для ведения оперативного учёта и контроля работы подвижного и водительского составов предприятия. Контрольная группа комплектуется диспетчерами. Возглавляется она старшим диспетчером, на должность которого назначается наиболее опытный работник, имеющий практический стаж работы в системе автомобильного транспорта не менее 2 лет.</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41991"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41992"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Тема: Основные показатели работы грузовых автомобилей. Диспетчерское руководство работой подвижного состава</a:t>
            </a:r>
          </a:p>
        </p:txBody>
      </p:sp>
      <p:grpSp>
        <p:nvGrpSpPr>
          <p:cNvPr id="15363"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3</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8" name="Подзаголовок 2"/>
          <p:cNvSpPr txBox="1">
            <a:spLocks/>
          </p:cNvSpPr>
          <p:nvPr/>
        </p:nvSpPr>
        <p:spPr>
          <a:xfrm>
            <a:off x="827088" y="704850"/>
            <a:ext cx="11207750" cy="4105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sz="2800" b="1" dirty="0" smtClean="0">
                <a:solidFill>
                  <a:srgbClr val="B1A089">
                    <a:lumMod val="50000"/>
                  </a:srgbClr>
                </a:solidFill>
                <a:latin typeface="Franklin Gothic Medium" pitchFamily="34" charset="0"/>
                <a:cs typeface="Times New Roman" pitchFamily="18" charset="0"/>
              </a:rPr>
              <a:t>УЧЕБНЫЕ ВОПРОСЫ:</a:t>
            </a:r>
          </a:p>
          <a:p>
            <a:pPr marL="514350" indent="-514350" algn="just">
              <a:buFontTx/>
              <a:buAutoNum type="arabicPeriod"/>
              <a:defRPr/>
            </a:pPr>
            <a:r>
              <a:rPr lang="ru-RU" sz="2000" b="1" dirty="0">
                <a:solidFill>
                  <a:srgbClr val="2F2B20"/>
                </a:solidFill>
                <a:latin typeface="Times New Roman" pitchFamily="18" charset="0"/>
                <a:cs typeface="Times New Roman" pitchFamily="18" charset="0"/>
              </a:rPr>
              <a:t>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a:p>
            <a:pPr marL="514350" indent="-514350" algn="just">
              <a:buFontTx/>
              <a:buAutoNum type="arabicPeriod"/>
              <a:defRPr/>
            </a:pPr>
            <a:r>
              <a:rPr lang="ru-RU" sz="2000" b="1" dirty="0" smtClean="0">
                <a:solidFill>
                  <a:srgbClr val="2F2B20"/>
                </a:solidFill>
                <a:latin typeface="Times New Roman" pitchFamily="18" charset="0"/>
                <a:cs typeface="Times New Roman" pitchFamily="18" charset="0"/>
              </a:rPr>
              <a:t>Диспетчерская </a:t>
            </a:r>
            <a:r>
              <a:rPr lang="ru-RU" sz="2000" b="1" dirty="0">
                <a:solidFill>
                  <a:srgbClr val="2F2B20"/>
                </a:solidFill>
                <a:latin typeface="Times New Roman" pitchFamily="18" charset="0"/>
                <a:cs typeface="Times New Roman" pitchFamily="18" charset="0"/>
              </a:rPr>
              <a:t>система руководства перевозками. Централизованная и децентрализованная системы диспетчерского руководства. Контроль за выполнением графиков движения и работой подвижного состава на линии. Диспетчерское руководство работой грузового автомобиля на линии. Формы и технические средства контроля и диспетчерской связи с водителями, работающими на линии, и клиентурой. Оформление и сдача путевых листов и товарно-транспортных документов при возвращении с линии. Обработка путевых листов. Оперативный учёт работы водителей. Порядок оформления документов при несвоевременном возвращении с линии.</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noChangeArrowheads="1"/>
          </p:cNvPicPr>
          <p:nvPr/>
        </p:nvPicPr>
        <p:blipFill>
          <a:blip r:embed="rId2"/>
          <a:srcRect/>
          <a:stretch>
            <a:fillRect/>
          </a:stretch>
        </p:blipFill>
        <p:spPr bwMode="auto">
          <a:xfrm>
            <a:off x="7759700" y="3201988"/>
            <a:ext cx="4221163" cy="3516312"/>
          </a:xfrm>
          <a:prstGeom prst="rect">
            <a:avLst/>
          </a:prstGeom>
          <a:noFill/>
          <a:ln w="9525">
            <a:noFill/>
            <a:miter lim="800000"/>
            <a:headEnd/>
            <a:tailEnd/>
          </a:ln>
        </p:spPr>
      </p:pic>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Тема: Основные показатели работы грузовых автомобилей. Диспетчерское руководство работой подвижного состава</a:t>
            </a:r>
          </a:p>
        </p:txBody>
      </p:sp>
      <p:grpSp>
        <p:nvGrpSpPr>
          <p:cNvPr id="43012"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30</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8" name="Подзаголовок 2"/>
          <p:cNvSpPr txBox="1">
            <a:spLocks/>
          </p:cNvSpPr>
          <p:nvPr/>
        </p:nvSpPr>
        <p:spPr>
          <a:xfrm>
            <a:off x="827088" y="704850"/>
            <a:ext cx="11207750" cy="4105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sz="2800" b="1" dirty="0" smtClean="0">
                <a:solidFill>
                  <a:srgbClr val="B1A089">
                    <a:lumMod val="50000"/>
                  </a:srgbClr>
                </a:solidFill>
                <a:latin typeface="Franklin Gothic Medium" pitchFamily="34" charset="0"/>
                <a:cs typeface="Times New Roman" pitchFamily="18" charset="0"/>
              </a:rPr>
              <a:t>ЗАДАНИЕ НА САМОСТОЯТЕЛЬНУЮ РАБОТУ:</a:t>
            </a:r>
          </a:p>
          <a:p>
            <a:pPr marL="514350" indent="-514350" algn="just">
              <a:buFontTx/>
              <a:buAutoNum type="arabicPeriod"/>
              <a:defRPr/>
            </a:pPr>
            <a:r>
              <a:rPr lang="ru-RU" sz="2800" b="1" dirty="0">
                <a:solidFill>
                  <a:srgbClr val="2F2B20"/>
                </a:solidFill>
                <a:latin typeface="Times New Roman" pitchFamily="18" charset="0"/>
                <a:cs typeface="Times New Roman" pitchFamily="18" charset="0"/>
              </a:rPr>
              <a:t>[1] </a:t>
            </a:r>
            <a:r>
              <a:rPr lang="ru-RU" sz="2800" b="1" dirty="0" smtClean="0">
                <a:solidFill>
                  <a:srgbClr val="2F2B20"/>
                </a:solidFill>
                <a:latin typeface="Times New Roman" pitchFamily="18" charset="0"/>
                <a:cs typeface="Times New Roman" pitchFamily="18" charset="0"/>
              </a:rPr>
              <a:t>Изучить и дополнить конспект лекции: Пути повышения </a:t>
            </a:r>
            <a:r>
              <a:rPr lang="ru-RU" sz="2800" b="1" dirty="0">
                <a:solidFill>
                  <a:srgbClr val="2F2B20"/>
                </a:solidFill>
                <a:latin typeface="Times New Roman" pitchFamily="18" charset="0"/>
                <a:cs typeface="Times New Roman" pitchFamily="18" charset="0"/>
              </a:rPr>
              <a:t>грузоподъёмности подвижного состава.</a:t>
            </a:r>
          </a:p>
        </p:txBody>
      </p:sp>
      <p:pic>
        <p:nvPicPr>
          <p:cNvPr id="43015" name="Рисунок 1"/>
          <p:cNvPicPr>
            <a:picLocks noChangeAspect="1"/>
          </p:cNvPicPr>
          <p:nvPr/>
        </p:nvPicPr>
        <p:blipFill>
          <a:blip r:embed="rId3"/>
          <a:srcRect/>
          <a:stretch>
            <a:fillRect/>
          </a:stretch>
        </p:blipFill>
        <p:spPr bwMode="auto">
          <a:xfrm>
            <a:off x="2698750" y="2200275"/>
            <a:ext cx="6967538" cy="1346200"/>
          </a:xfrm>
          <a:prstGeom prst="rect">
            <a:avLst/>
          </a:prstGeom>
          <a:noFill/>
          <a:ln w="9525">
            <a:noFill/>
            <a:miter lim="800000"/>
            <a:headEnd/>
            <a:tailEnd/>
          </a:ln>
        </p:spPr>
      </p:pic>
      <p:sp>
        <p:nvSpPr>
          <p:cNvPr id="17"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Тема: Основные показатели работы грузовых автомобилей. Диспетчерское руководство работой подвижного состава</a:t>
            </a:r>
          </a:p>
        </p:txBody>
      </p:sp>
      <p:grpSp>
        <p:nvGrpSpPr>
          <p:cNvPr id="16387"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4</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8" name="Подзаголовок 2"/>
          <p:cNvSpPr txBox="1">
            <a:spLocks/>
          </p:cNvSpPr>
          <p:nvPr/>
        </p:nvSpPr>
        <p:spPr>
          <a:xfrm>
            <a:off x="827088" y="704850"/>
            <a:ext cx="11207750" cy="4105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sz="2800" b="1" dirty="0" smtClean="0">
                <a:solidFill>
                  <a:srgbClr val="B1A089">
                    <a:lumMod val="50000"/>
                  </a:srgbClr>
                </a:solidFill>
                <a:latin typeface="Franklin Gothic Medium" pitchFamily="34" charset="0"/>
                <a:cs typeface="Times New Roman" pitchFamily="18" charset="0"/>
              </a:rPr>
              <a:t>ЛИТЕРАТУРА:</a:t>
            </a:r>
          </a:p>
          <a:p>
            <a:pPr marL="514350" indent="-514350" algn="just">
              <a:buFontTx/>
              <a:buAutoNum type="arabicPeriod"/>
              <a:defRPr/>
            </a:pPr>
            <a:r>
              <a:rPr lang="ru-RU" sz="2800" b="1" dirty="0" smtClean="0">
                <a:solidFill>
                  <a:srgbClr val="2F2B20"/>
                </a:solidFill>
                <a:latin typeface="Times New Roman" pitchFamily="18" charset="0"/>
                <a:cs typeface="Times New Roman" pitchFamily="18" charset="0"/>
              </a:rPr>
              <a:t>В.И. Малий, «Эксплуатация автомобилей и тракторов. Организация воинских автомобильных перевозок», </a:t>
            </a:r>
            <a:r>
              <a:rPr lang="ru-RU" sz="2800" b="1" dirty="0">
                <a:solidFill>
                  <a:srgbClr val="2F2B20"/>
                </a:solidFill>
                <a:latin typeface="Times New Roman" pitchFamily="18" charset="0"/>
                <a:cs typeface="Times New Roman" pitchFamily="18" charset="0"/>
              </a:rPr>
              <a:t>– </a:t>
            </a:r>
            <a:r>
              <a:rPr lang="ru-RU" sz="2800" b="1" dirty="0" smtClean="0">
                <a:solidFill>
                  <a:srgbClr val="2F2B20"/>
                </a:solidFill>
                <a:latin typeface="Times New Roman" pitchFamily="18" charset="0"/>
                <a:cs typeface="Times New Roman" pitchFamily="18" charset="0"/>
              </a:rPr>
              <a:t>Серпухов</a:t>
            </a:r>
            <a:r>
              <a:rPr lang="ru-RU" sz="2800" b="1" dirty="0">
                <a:solidFill>
                  <a:srgbClr val="2F2B20"/>
                </a:solidFill>
                <a:latin typeface="Times New Roman" pitchFamily="18" charset="0"/>
                <a:cs typeface="Times New Roman" pitchFamily="18" charset="0"/>
              </a:rPr>
              <a:t>: ФВА, </a:t>
            </a:r>
            <a:r>
              <a:rPr lang="ru-RU" sz="2800" b="1" dirty="0" smtClean="0">
                <a:solidFill>
                  <a:srgbClr val="2F2B20"/>
                </a:solidFill>
                <a:latin typeface="Times New Roman" pitchFamily="18" charset="0"/>
                <a:cs typeface="Times New Roman" pitchFamily="18" charset="0"/>
              </a:rPr>
              <a:t>2016.</a:t>
            </a:r>
          </a:p>
          <a:p>
            <a:pPr marL="514350" indent="-514350" algn="just">
              <a:buFontTx/>
              <a:buAutoNum type="arabicPeriod"/>
              <a:defRPr/>
            </a:pPr>
            <a:r>
              <a:rPr lang="en-US" sz="2800" b="1" dirty="0">
                <a:solidFill>
                  <a:srgbClr val="2F2B20"/>
                </a:solidFill>
                <a:latin typeface="Times New Roman" pitchFamily="18" charset="0"/>
                <a:cs typeface="Times New Roman" pitchFamily="18" charset="0"/>
              </a:rPr>
              <a:t>chrome-extension://</a:t>
            </a:r>
            <a:r>
              <a:rPr lang="en-US" sz="2800" b="1" dirty="0" err="1">
                <a:solidFill>
                  <a:srgbClr val="2F2B20"/>
                </a:solidFill>
                <a:latin typeface="Times New Roman" pitchFamily="18" charset="0"/>
                <a:cs typeface="Times New Roman" pitchFamily="18" charset="0"/>
              </a:rPr>
              <a:t>mhjfbmdgcfjbbpaeojofohoefgiehjai</a:t>
            </a:r>
            <a:r>
              <a:rPr lang="en-US" sz="2800" b="1" dirty="0">
                <a:solidFill>
                  <a:srgbClr val="2F2B20"/>
                </a:solidFill>
                <a:latin typeface="Times New Roman" pitchFamily="18" charset="0"/>
                <a:cs typeface="Times New Roman" pitchFamily="18" charset="0"/>
              </a:rPr>
              <a:t>/index.html</a:t>
            </a:r>
            <a:r>
              <a:rPr lang="ru-RU" sz="2800" b="1" dirty="0" smtClean="0">
                <a:solidFill>
                  <a:srgbClr val="2F2B20"/>
                </a:solidFill>
                <a:latin typeface="Times New Roman" pitchFamily="18" charset="0"/>
                <a:cs typeface="Times New Roman" pitchFamily="18" charset="0"/>
              </a:rPr>
              <a:t>.</a:t>
            </a:r>
            <a:endParaRPr lang="ru-RU" sz="2800" b="1" dirty="0">
              <a:solidFill>
                <a:srgbClr val="2F2B20"/>
              </a:solidFill>
              <a:latin typeface="Times New Roman" pitchFamily="18" charset="0"/>
              <a:cs typeface="Times New Roman" pitchFamily="18" charset="0"/>
            </a:endParaRP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17411"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5</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7" name="Подзаголовок 2"/>
          <p:cNvSpPr txBox="1">
            <a:spLocks/>
          </p:cNvSpPr>
          <p:nvPr/>
        </p:nvSpPr>
        <p:spPr>
          <a:xfrm>
            <a:off x="854075" y="682625"/>
            <a:ext cx="11180763" cy="49101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ru-RU" sz="1800" b="1" dirty="0">
                <a:solidFill>
                  <a:srgbClr val="2F2B20"/>
                </a:solidFill>
                <a:latin typeface="Times New Roman" pitchFamily="18" charset="0"/>
                <a:cs typeface="Times New Roman" pitchFamily="18" charset="0"/>
              </a:rPr>
              <a:t>Основными технико-эксплуатационными показателями использования подвижного состава автомобильного транспорта являются: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среднесписочное количество автомобилей; </a:t>
            </a:r>
          </a:p>
          <a:p>
            <a:pPr algn="just">
              <a:buFont typeface="Arial" panose="020B0604020202020204" pitchFamily="34" charset="0"/>
              <a:buChar char="•"/>
              <a:defRPr/>
            </a:pPr>
            <a:r>
              <a:rPr lang="ru-RU" sz="1800" b="1" dirty="0" smtClean="0">
                <a:solidFill>
                  <a:srgbClr val="2F2B20"/>
                </a:solidFill>
                <a:latin typeface="Times New Roman" pitchFamily="18" charset="0"/>
                <a:cs typeface="Times New Roman" pitchFamily="18" charset="0"/>
              </a:rPr>
              <a:t>грузоподъёмность </a:t>
            </a:r>
            <a:r>
              <a:rPr lang="ru-RU" sz="1800" b="1" dirty="0">
                <a:solidFill>
                  <a:srgbClr val="2F2B20"/>
                </a:solidFill>
                <a:latin typeface="Times New Roman" pitchFamily="18" charset="0"/>
                <a:cs typeface="Times New Roman" pitchFamily="18" charset="0"/>
              </a:rPr>
              <a:t>автомобилей;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коэффициент выпуска автомобилей на линию;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продолжительность нахождения автомобилей в наряде;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простой автомобилей под погрузкой и разгрузкой;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среднее расстояние перевозки грузов;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эксплуатационная и техническая скорость движения; </a:t>
            </a:r>
          </a:p>
          <a:p>
            <a:pPr algn="just">
              <a:buFont typeface="Arial" panose="020B0604020202020204" pitchFamily="34" charset="0"/>
              <a:buChar char="•"/>
              <a:defRPr/>
            </a:pPr>
            <a:r>
              <a:rPr lang="ru-RU" sz="1800" b="1" dirty="0">
                <a:solidFill>
                  <a:srgbClr val="2F2B20"/>
                </a:solidFill>
                <a:latin typeface="Times New Roman" pitchFamily="18" charset="0"/>
                <a:cs typeface="Times New Roman" pitchFamily="18" charset="0"/>
              </a:rPr>
              <a:t>коэффициенты использования пробега и </a:t>
            </a:r>
            <a:r>
              <a:rPr lang="ru-RU" sz="1800" b="1" dirty="0" smtClean="0">
                <a:solidFill>
                  <a:srgbClr val="2F2B20"/>
                </a:solidFill>
                <a:latin typeface="Times New Roman" pitchFamily="18" charset="0"/>
                <a:cs typeface="Times New Roman" pitchFamily="18" charset="0"/>
              </a:rPr>
              <a:t>грузоподъёмности.</a:t>
            </a:r>
            <a:endParaRPr lang="ru-RU" sz="1800" b="1" dirty="0">
              <a:solidFill>
                <a:srgbClr val="2F2B20"/>
              </a:solidFill>
              <a:latin typeface="Times New Roman" pitchFamily="18" charset="0"/>
              <a:cs typeface="Times New Roman" pitchFamily="18" charset="0"/>
            </a:endParaRPr>
          </a:p>
          <a:p>
            <a:pPr marL="0" indent="0" algn="just">
              <a:buFontTx/>
              <a:buNone/>
              <a:defRPr/>
            </a:pPr>
            <a:endParaRPr lang="ru-RU" sz="1800" b="1" dirty="0">
              <a:solidFill>
                <a:srgbClr val="2F2B20"/>
              </a:solidFill>
              <a:latin typeface="Times New Roman" pitchFamily="18" charset="0"/>
              <a:cs typeface="Times New Roman" pitchFamily="18" charset="0"/>
            </a:endParaRPr>
          </a:p>
          <a:p>
            <a:pPr marL="0" indent="0" algn="just">
              <a:buFontTx/>
              <a:buNone/>
              <a:defRPr/>
            </a:pPr>
            <a:r>
              <a:rPr lang="ru-RU" sz="1800" b="1" dirty="0">
                <a:solidFill>
                  <a:srgbClr val="FF0000"/>
                </a:solidFill>
                <a:latin typeface="Times New Roman" pitchFamily="18" charset="0"/>
                <a:cs typeface="Times New Roman" pitchFamily="18" charset="0"/>
              </a:rPr>
              <a:t>Среднесписочное количество автомобилей </a:t>
            </a:r>
            <a:r>
              <a:rPr lang="ru-RU" sz="1800" b="1" dirty="0">
                <a:solidFill>
                  <a:srgbClr val="2F2B20"/>
                </a:solidFill>
                <a:latin typeface="Times New Roman" pitchFamily="18" charset="0"/>
                <a:cs typeface="Times New Roman" pitchFamily="18" charset="0"/>
              </a:rPr>
              <a:t>является показателем мощности автотранспортного предприятия. Оно складывается из наличия автомобилей на начало </a:t>
            </a:r>
            <a:r>
              <a:rPr lang="ru-RU" sz="1800" b="1" dirty="0" smtClean="0">
                <a:solidFill>
                  <a:srgbClr val="2F2B20"/>
                </a:solidFill>
                <a:latin typeface="Times New Roman" pitchFamily="18" charset="0"/>
                <a:cs typeface="Times New Roman" pitchFamily="18" charset="0"/>
              </a:rPr>
              <a:t>отчётного </a:t>
            </a:r>
            <a:r>
              <a:rPr lang="ru-RU" sz="1800" b="1" dirty="0">
                <a:solidFill>
                  <a:srgbClr val="2F2B20"/>
                </a:solidFill>
                <a:latin typeface="Times New Roman" pitchFamily="18" charset="0"/>
                <a:cs typeface="Times New Roman" pitchFamily="18" charset="0"/>
              </a:rPr>
              <a:t>периода, пополнения и фактической их убыли за это же время из автотранспортного предприятия (списание, передача в другие организации). В списочное количество автомобилей включаются все автомобили, числящиеся на балансе автотранспортного предприятия, независимо от их технического состояния. </a:t>
            </a:r>
          </a:p>
          <a:p>
            <a:pPr marL="0" indent="0" algn="just">
              <a:buFontTx/>
              <a:buNone/>
              <a:defRPr/>
            </a:pPr>
            <a:r>
              <a:rPr lang="ru-RU" sz="1800" b="1" dirty="0">
                <a:solidFill>
                  <a:srgbClr val="2F2B20"/>
                </a:solidFill>
                <a:latin typeface="Times New Roman" pitchFamily="18" charset="0"/>
                <a:cs typeface="Times New Roman" pitchFamily="18" charset="0"/>
              </a:rPr>
              <a:t>Для определения среднесписочного количества автомобилей за </a:t>
            </a:r>
            <a:r>
              <a:rPr lang="ru-RU" sz="1800" b="1" dirty="0" smtClean="0">
                <a:solidFill>
                  <a:srgbClr val="2F2B20"/>
                </a:solidFill>
                <a:latin typeface="Times New Roman" pitchFamily="18" charset="0"/>
                <a:cs typeface="Times New Roman" pitchFamily="18" charset="0"/>
              </a:rPr>
              <a:t>отчётный </a:t>
            </a:r>
            <a:r>
              <a:rPr lang="ru-RU" sz="1800" b="1" dirty="0">
                <a:solidFill>
                  <a:srgbClr val="2F2B20"/>
                </a:solidFill>
                <a:latin typeface="Times New Roman" pitchFamily="18" charset="0"/>
                <a:cs typeface="Times New Roman" pitchFamily="18" charset="0"/>
              </a:rPr>
              <a:t>период необходимо общее число автомобиле-дней в автотранспортном предприятии разделить на количество календарных дней </a:t>
            </a:r>
            <a:r>
              <a:rPr lang="ru-RU" sz="1800" b="1" dirty="0" smtClean="0">
                <a:solidFill>
                  <a:srgbClr val="2F2B20"/>
                </a:solidFill>
                <a:latin typeface="Times New Roman" pitchFamily="18" charset="0"/>
                <a:cs typeface="Times New Roman" pitchFamily="18" charset="0"/>
              </a:rPr>
              <a:t>отчётного </a:t>
            </a:r>
            <a:r>
              <a:rPr lang="ru-RU" sz="1800" b="1" dirty="0">
                <a:solidFill>
                  <a:srgbClr val="2F2B20"/>
                </a:solidFill>
                <a:latin typeface="Times New Roman" pitchFamily="18" charset="0"/>
                <a:cs typeface="Times New Roman" pitchFamily="18" charset="0"/>
              </a:rPr>
              <a:t>периода.</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17415"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7416"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18435"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6</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8437"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2F2B20"/>
                </a:solidFill>
                <a:latin typeface="Times New Roman" pitchFamily="18" charset="0"/>
                <a:cs typeface="Times New Roman" pitchFamily="18" charset="0"/>
              </a:rPr>
              <a:t>Состав грузового автомобильного парка характеризуется </a:t>
            </a:r>
            <a:r>
              <a:rPr lang="ru-RU" b="1">
                <a:solidFill>
                  <a:srgbClr val="FF0000"/>
                </a:solidFill>
                <a:latin typeface="Times New Roman" pitchFamily="18" charset="0"/>
                <a:cs typeface="Times New Roman" pitchFamily="18" charset="0"/>
              </a:rPr>
              <a:t>номинальной грузоподъёмностью автомобилей</a:t>
            </a:r>
            <a:r>
              <a:rPr lang="ru-RU" b="1">
                <a:solidFill>
                  <a:srgbClr val="2F2B20"/>
                </a:solidFill>
                <a:latin typeface="Times New Roman" pitchFamily="18" charset="0"/>
                <a:cs typeface="Times New Roman" pitchFamily="18" charset="0"/>
              </a:rPr>
              <a:t>, которая зависит от марок и типов автомобилей и имеет большое значение для выполнения плана перевозок и себестоимости. </a:t>
            </a:r>
          </a:p>
          <a:p>
            <a:pPr algn="just" eaLnBrk="0" hangingPunct="0">
              <a:spcBef>
                <a:spcPct val="20000"/>
              </a:spcBef>
            </a:pPr>
            <a:r>
              <a:rPr lang="ru-RU" b="1">
                <a:solidFill>
                  <a:srgbClr val="2F2B20"/>
                </a:solidFill>
                <a:latin typeface="Times New Roman" pitchFamily="18" charset="0"/>
                <a:cs typeface="Times New Roman" pitchFamily="18" charset="0"/>
              </a:rPr>
              <a:t>Для плановых и аналитических расчётов применяют </a:t>
            </a:r>
            <a:r>
              <a:rPr lang="ru-RU" b="1">
                <a:solidFill>
                  <a:srgbClr val="FF0000"/>
                </a:solidFill>
                <a:latin typeface="Times New Roman" pitchFamily="18" charset="0"/>
                <a:cs typeface="Times New Roman" pitchFamily="18" charset="0"/>
              </a:rPr>
              <a:t>среднюю грузоподъёмность среднесписочного автомобиля</a:t>
            </a:r>
            <a:r>
              <a:rPr lang="ru-RU" b="1">
                <a:solidFill>
                  <a:srgbClr val="2F2B20"/>
                </a:solidFill>
                <a:latin typeface="Times New Roman" pitchFamily="18" charset="0"/>
                <a:cs typeface="Times New Roman" pitchFamily="18" charset="0"/>
              </a:rPr>
              <a:t>, которую определяют делением суммарной номинальной грузоподъёмности в тоннах всех марок автомобилей на среднесписочное количество автомобилей в автотранспортном предприятии. </a:t>
            </a:r>
          </a:p>
          <a:p>
            <a:pPr algn="just" eaLnBrk="0" hangingPunct="0">
              <a:spcBef>
                <a:spcPct val="20000"/>
              </a:spcBef>
            </a:pPr>
            <a:r>
              <a:rPr lang="ru-RU" b="1">
                <a:solidFill>
                  <a:srgbClr val="2F2B20"/>
                </a:solidFill>
                <a:latin typeface="Times New Roman" pitchFamily="18" charset="0"/>
                <a:cs typeface="Times New Roman" pitchFamily="18" charset="0"/>
              </a:rPr>
              <a:t>На использование грузоподъёмности подвижного состава оказывает влияние степень загрузки автомобилей в процессе их эксплуатации. </a:t>
            </a:r>
          </a:p>
          <a:p>
            <a:pPr algn="just" eaLnBrk="0" hangingPunct="0">
              <a:spcBef>
                <a:spcPct val="20000"/>
              </a:spcBef>
            </a:pPr>
            <a:r>
              <a:rPr lang="ru-RU" b="1">
                <a:solidFill>
                  <a:srgbClr val="FF0000"/>
                </a:solidFill>
                <a:latin typeface="Times New Roman" pitchFamily="18" charset="0"/>
                <a:cs typeface="Times New Roman" pitchFamily="18" charset="0"/>
              </a:rPr>
              <a:t>Статический коэффициент использования грузоподъёмности </a:t>
            </a:r>
            <a:r>
              <a:rPr lang="ru-RU" b="1">
                <a:solidFill>
                  <a:srgbClr val="2F2B20"/>
                </a:solidFill>
                <a:latin typeface="Times New Roman" pitchFamily="18" charset="0"/>
                <a:cs typeface="Times New Roman" pitchFamily="18" charset="0"/>
              </a:rPr>
              <a:t>определяется отношением фактически выполненного объёма работ в тоннах к возможной перевозке при полном использовании номинальной грузоподъёмности автомобилей.</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18439"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8440"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19459"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7</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19461"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Коэффициент выпуска автомобилей (прицепов) на линию </a:t>
            </a:r>
            <a:r>
              <a:rPr lang="ru-RU" b="1">
                <a:solidFill>
                  <a:srgbClr val="2F2B20"/>
                </a:solidFill>
                <a:latin typeface="Times New Roman" pitchFamily="18" charset="0"/>
                <a:cs typeface="Times New Roman" pitchFamily="18" charset="0"/>
              </a:rPr>
              <a:t>характеризует степень использования автомобилей (прицепов) для работы на линии. В этом показателе находят своё отражение как общая организация работы по эксплуатации автомобилей, так и постановка их в техническое обслуживание и ремонт. </a:t>
            </a:r>
          </a:p>
          <a:p>
            <a:pPr algn="just" eaLnBrk="0" hangingPunct="0">
              <a:spcBef>
                <a:spcPct val="20000"/>
              </a:spcBef>
            </a:pPr>
            <a:r>
              <a:rPr lang="ru-RU" b="1">
                <a:solidFill>
                  <a:srgbClr val="2F2B20"/>
                </a:solidFill>
                <a:latin typeface="Times New Roman" pitchFamily="18" charset="0"/>
                <a:cs typeface="Times New Roman" pitchFamily="18" charset="0"/>
              </a:rPr>
              <a:t>Коэффициент выпуска автомобилей на линию определяется в автотранспортном предприятии отношением автомобиле-дней в работе к автомобиле-дням в автотранспортном предприятии. </a:t>
            </a:r>
          </a:p>
          <a:p>
            <a:pPr algn="just" eaLnBrk="0" hangingPunct="0">
              <a:spcBef>
                <a:spcPct val="20000"/>
              </a:spcBef>
            </a:pPr>
            <a:endParaRPr lang="ru-RU" b="1">
              <a:solidFill>
                <a:srgbClr val="2F2B20"/>
              </a:solidFill>
              <a:latin typeface="Times New Roman" pitchFamily="18" charset="0"/>
              <a:cs typeface="Times New Roman" pitchFamily="18" charset="0"/>
            </a:endParaRPr>
          </a:p>
          <a:p>
            <a:pPr algn="just" eaLnBrk="0" hangingPunct="0">
              <a:spcBef>
                <a:spcPct val="20000"/>
              </a:spcBef>
            </a:pPr>
            <a:r>
              <a:rPr lang="ru-RU" b="1">
                <a:solidFill>
                  <a:srgbClr val="FF0000"/>
                </a:solidFill>
                <a:latin typeface="Times New Roman" pitchFamily="18" charset="0"/>
                <a:cs typeface="Times New Roman" pitchFamily="18" charset="0"/>
              </a:rPr>
              <a:t>Продолжительность нахождения автомобилей в наряде </a:t>
            </a:r>
            <a:r>
              <a:rPr lang="ru-RU" b="1">
                <a:solidFill>
                  <a:srgbClr val="2F2B20"/>
                </a:solidFill>
                <a:latin typeface="Times New Roman" pitchFamily="18" charset="0"/>
                <a:cs typeface="Times New Roman" pitchFamily="18" charset="0"/>
              </a:rPr>
              <a:t>характеризует использование подвижного состава автомобильного транспорта во времени. Для оценки работы автомобильного транспорта необходимо учитывать время работы автомобилей на линии и среднюю продолжительность пребывания автомобилей в наряде. Время работы автомобиля на линии определяется числом автомобиле-часов, занятых в течение рабочего дня для выполнения перевозки грузов, за вычетом времени на обеденный перерыв водителя. Средняя продолжительность пребывания автомобиля в наряде в целом по автотранспортному предприятию исчисляется делением количества автомобиле-часов в наряде (подсчитываются в автотранспортном предприятии суммированием всех часов нахождения автомобилей в наряде за отчётный период) на число автомобиле-дней в работе.</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19463"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9464"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0483"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8</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0485"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Время простоя автомобилей под погрузкой и разгрузкой </a:t>
            </a:r>
            <a:r>
              <a:rPr lang="ru-RU" b="1">
                <a:solidFill>
                  <a:srgbClr val="2F2B20"/>
                </a:solidFill>
                <a:latin typeface="Times New Roman" pitchFamily="18" charset="0"/>
                <a:cs typeface="Times New Roman" pitchFamily="18" charset="0"/>
              </a:rPr>
              <a:t>зависит от способа организации этих работ, степени их механизации, категории грузов, грузоподъёмности автомобиля и т.п. </a:t>
            </a:r>
          </a:p>
          <a:p>
            <a:pPr algn="just" eaLnBrk="0" hangingPunct="0">
              <a:spcBef>
                <a:spcPct val="20000"/>
              </a:spcBef>
            </a:pPr>
            <a:r>
              <a:rPr lang="ru-RU" b="1">
                <a:solidFill>
                  <a:srgbClr val="2F2B20"/>
                </a:solidFill>
                <a:latin typeface="Times New Roman" pitchFamily="18" charset="0"/>
                <a:cs typeface="Times New Roman" pitchFamily="18" charset="0"/>
              </a:rPr>
              <a:t>Действующие нормы простоя автомобилей под погрузкой и разгрузкой дифференцированы в зависимости от грузоподъёмности и типа автомобилей и учитывают характер погрузочно-разгрузочных работ (ручная, экскаватором, контейнером, опрокидыванием и т. п.). </a:t>
            </a:r>
          </a:p>
          <a:p>
            <a:pPr algn="just" eaLnBrk="0" hangingPunct="0">
              <a:spcBef>
                <a:spcPct val="20000"/>
              </a:spcBef>
            </a:pPr>
            <a:r>
              <a:rPr lang="ru-RU" b="1">
                <a:solidFill>
                  <a:srgbClr val="2F2B20"/>
                </a:solidFill>
                <a:latin typeface="Times New Roman" pitchFamily="18" charset="0"/>
                <a:cs typeface="Times New Roman" pitchFamily="18" charset="0"/>
              </a:rPr>
              <a:t>Время простоя под погрузочно-разгрузочными работами, помимо времени простоя непосредственно под погрузкой и разгрузкой, учитывает также время, затраченное на маневрирование автомобилей и оформление транспортных документов в пунктах погрузки или разгрузки. Среднее время простоя на одну гружёную ездку определяют делением автомобиле-часов простоя грузовых автомобилей на общее количество ездок с грузом (количество ездок учитывается в автотранспортном предприятии по количеству пробегов автомобилей с грузом между начальными пунктами погрузки и конечными пунктами разгрузки автомобилей).</a:t>
            </a:r>
          </a:p>
          <a:p>
            <a:pPr algn="just" eaLnBrk="0" hangingPunct="0">
              <a:spcBef>
                <a:spcPct val="20000"/>
              </a:spcBef>
            </a:pPr>
            <a:endParaRPr lang="ru-RU" b="1">
              <a:solidFill>
                <a:srgbClr val="2F2B20"/>
              </a:solidFill>
              <a:latin typeface="Times New Roman" pitchFamily="18" charset="0"/>
              <a:cs typeface="Times New Roman" pitchFamily="18" charset="0"/>
            </a:endParaRPr>
          </a:p>
          <a:p>
            <a:pPr algn="just" eaLnBrk="0" hangingPunct="0">
              <a:spcBef>
                <a:spcPct val="20000"/>
              </a:spcBef>
            </a:pPr>
            <a:r>
              <a:rPr lang="ru-RU" b="1">
                <a:solidFill>
                  <a:srgbClr val="FF0000"/>
                </a:solidFill>
                <a:latin typeface="Times New Roman" pitchFamily="18" charset="0"/>
                <a:cs typeface="Times New Roman" pitchFamily="18" charset="0"/>
              </a:rPr>
              <a:t>Среднее расстояние перевозки грузов </a:t>
            </a:r>
            <a:r>
              <a:rPr lang="ru-RU" b="1">
                <a:solidFill>
                  <a:srgbClr val="2F2B20"/>
                </a:solidFill>
                <a:latin typeface="Times New Roman" pitchFamily="18" charset="0"/>
                <a:cs typeface="Times New Roman" pitchFamily="18" charset="0"/>
              </a:rPr>
              <a:t>характеризует конкретные условия осуществления перевозок. Изменение среднего расстояния перевозки имеет практическое значение для определения среднего тарифа за перевозку грузов. Среднее расстояние перевозки грузов рассчитывается как частное от деления общего количества выполненных тонно-километров на число тонн перевезённых грузов.</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0487"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0488"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5650" cy="6858000"/>
          </a:xfrm>
          <a:prstGeom prst="rect">
            <a:avLst/>
          </a:prstGeom>
          <a:solidFill>
            <a:srgbClr val="666633"/>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854075" y="142875"/>
            <a:ext cx="10656888" cy="460375"/>
          </a:xfrm>
          <a:prstGeom prst="rect">
            <a:avLst/>
          </a:prstGeom>
          <a:noFill/>
        </p:spPr>
        <p:txBody>
          <a:bodyPr>
            <a:spAutoFit/>
          </a:bodyPr>
          <a:lstStyle/>
          <a:p>
            <a:pPr marL="630238" indent="-630238"/>
            <a:r>
              <a:rPr lang="ru-RU" sz="1200" b="1">
                <a:solidFill>
                  <a:srgbClr val="666633"/>
                </a:solidFill>
                <a:effectLst>
                  <a:outerShdw blurRad="38100" dist="38100" dir="2700000" algn="tl">
                    <a:srgbClr val="C0C0C0"/>
                  </a:outerShdw>
                </a:effectLst>
                <a:latin typeface="Calibri" pitchFamily="34" charset="0"/>
              </a:rPr>
              <a:t>Вопрос 1: Повышение грузоподъёмности подвижного состава. Зависимость производительности труда водителя от грузоподъёмности подвижного состава. Экономическая эффективность автомобильных перевозок</a:t>
            </a:r>
          </a:p>
        </p:txBody>
      </p:sp>
      <p:grpSp>
        <p:nvGrpSpPr>
          <p:cNvPr id="21507" name="Группа 12"/>
          <p:cNvGrpSpPr>
            <a:grpSpLocks/>
          </p:cNvGrpSpPr>
          <p:nvPr/>
        </p:nvGrpSpPr>
        <p:grpSpPr bwMode="auto">
          <a:xfrm>
            <a:off x="11369675" y="142875"/>
            <a:ext cx="665163" cy="539750"/>
            <a:chOff x="8298384" y="116872"/>
            <a:chExt cx="666104" cy="540000"/>
          </a:xfrm>
        </p:grpSpPr>
        <p:sp>
          <p:nvSpPr>
            <p:cNvPr id="14" name="Овал 13"/>
            <p:cNvSpPr/>
            <p:nvPr/>
          </p:nvSpPr>
          <p:spPr>
            <a:xfrm>
              <a:off x="8369923" y="116872"/>
              <a:ext cx="540514" cy="540000"/>
            </a:xfrm>
            <a:prstGeom prst="ellipse">
              <a:avLst/>
            </a:prstGeom>
            <a:solidFill>
              <a:srgbClr val="A9A57C"/>
            </a:solidFill>
            <a:ln w="15875" cap="flat" cmpd="sng" algn="ctr">
              <a:solidFill>
                <a:srgbClr val="A9A57C">
                  <a:shade val="50000"/>
                </a:srgbClr>
              </a:solidFill>
              <a:prstDash val="solid"/>
            </a:ln>
            <a:effectLst/>
          </p:spPr>
          <p:txBody>
            <a:bodyPr anchor="ctr"/>
            <a:lstStyle/>
            <a:p>
              <a:pPr algn="ctr" fontAlgn="auto">
                <a:spcBef>
                  <a:spcPts val="0"/>
                </a:spcBef>
                <a:spcAft>
                  <a:spcPts val="0"/>
                </a:spcAft>
                <a:defRPr/>
              </a:pPr>
              <a:endParaRPr lang="ru-RU" kern="0">
                <a:solidFill>
                  <a:srgbClr val="FFFFFF"/>
                </a:solidFill>
                <a:latin typeface="Calibri"/>
                <a:cs typeface="+mn-cs"/>
              </a:endParaRPr>
            </a:p>
          </p:txBody>
        </p:sp>
        <p:sp>
          <p:nvSpPr>
            <p:cNvPr id="15" name="TextBox 14"/>
            <p:cNvSpPr txBox="1"/>
            <p:nvPr/>
          </p:nvSpPr>
          <p:spPr>
            <a:xfrm>
              <a:off x="8298384" y="188343"/>
              <a:ext cx="666104" cy="400235"/>
            </a:xfrm>
            <a:prstGeom prst="rect">
              <a:avLst/>
            </a:prstGeom>
            <a:noFill/>
          </p:spPr>
          <p:txBody>
            <a:bodyPr>
              <a:spAutoFit/>
            </a:bodyPr>
            <a:lstStyle/>
            <a:p>
              <a:pPr algn="ctr" fontAlgn="auto">
                <a:spcBef>
                  <a:spcPts val="0"/>
                </a:spcBef>
                <a:spcAft>
                  <a:spcPts val="0"/>
                </a:spcAft>
                <a:defRPr/>
              </a:pPr>
              <a:r>
                <a:rPr lang="ru-RU" sz="2000" b="1" kern="0" dirty="0">
                  <a:solidFill>
                    <a:srgbClr val="2F2B20"/>
                  </a:solidFill>
                  <a:effectLst>
                    <a:outerShdw blurRad="38100" dist="38100" dir="2700000" algn="tl">
                      <a:srgbClr val="000000">
                        <a:alpha val="43137"/>
                      </a:srgbClr>
                    </a:outerShdw>
                  </a:effectLst>
                  <a:latin typeface="+mn-lt"/>
                  <a:cs typeface="+mn-cs"/>
                </a:rPr>
                <a:t>9</a:t>
              </a:r>
              <a:endParaRPr lang="ru-RU" sz="2000" b="1" kern="0" dirty="0">
                <a:solidFill>
                  <a:srgbClr val="2F2B20"/>
                </a:solidFill>
                <a:effectLst>
                  <a:outerShdw blurRad="38100" dist="38100" dir="2700000" algn="tl">
                    <a:srgbClr val="000000">
                      <a:alpha val="43137"/>
                    </a:srgbClr>
                  </a:outerShdw>
                </a:effectLst>
                <a:latin typeface="+mn-lt"/>
                <a:cs typeface="+mn-cs"/>
              </a:endParaRPr>
            </a:p>
          </p:txBody>
        </p:sp>
      </p:grpSp>
      <p:sp>
        <p:nvSpPr>
          <p:cNvPr id="16" name="TextBox 15"/>
          <p:cNvSpPr txBox="1"/>
          <p:nvPr/>
        </p:nvSpPr>
        <p:spPr>
          <a:xfrm>
            <a:off x="854075" y="6442075"/>
            <a:ext cx="10656888" cy="276225"/>
          </a:xfrm>
          <a:prstGeom prst="rect">
            <a:avLst/>
          </a:prstGeom>
          <a:noFill/>
        </p:spPr>
        <p:txBody>
          <a:bodyPr>
            <a:spAutoFit/>
          </a:bodyPr>
          <a:lstStyle/>
          <a:p>
            <a:r>
              <a:rPr lang="ru-RU" sz="1200" b="1">
                <a:solidFill>
                  <a:srgbClr val="666633"/>
                </a:solidFill>
                <a:effectLst>
                  <a:outerShdw blurRad="38100" dist="38100" dir="2700000" algn="tl">
                    <a:srgbClr val="C0C0C0"/>
                  </a:outerShdw>
                </a:effectLst>
                <a:latin typeface="Calibri" pitchFamily="34" charset="0"/>
              </a:rPr>
              <a:t>ЗАНЯТИЕ: Технико-эксплуатационные показатели работы грузовых автомобилей</a:t>
            </a:r>
          </a:p>
        </p:txBody>
      </p:sp>
      <p:sp>
        <p:nvSpPr>
          <p:cNvPr id="21509" name="Подзаголовок 2"/>
          <p:cNvSpPr txBox="1">
            <a:spLocks/>
          </p:cNvSpPr>
          <p:nvPr/>
        </p:nvSpPr>
        <p:spPr bwMode="auto">
          <a:xfrm>
            <a:off x="854075" y="682625"/>
            <a:ext cx="11180763" cy="4910138"/>
          </a:xfrm>
          <a:prstGeom prst="rect">
            <a:avLst/>
          </a:prstGeom>
          <a:noFill/>
          <a:ln w="9525">
            <a:noFill/>
            <a:miter lim="800000"/>
            <a:headEnd/>
            <a:tailEnd/>
          </a:ln>
        </p:spPr>
        <p:txBody>
          <a:bodyPr/>
          <a:lstStyle/>
          <a:p>
            <a:pPr algn="just" eaLnBrk="0" hangingPunct="0">
              <a:spcBef>
                <a:spcPct val="20000"/>
              </a:spcBef>
            </a:pPr>
            <a:r>
              <a:rPr lang="ru-RU" b="1">
                <a:solidFill>
                  <a:srgbClr val="FF0000"/>
                </a:solidFill>
                <a:latin typeface="Times New Roman" pitchFamily="18" charset="0"/>
                <a:cs typeface="Times New Roman" pitchFamily="18" charset="0"/>
              </a:rPr>
              <a:t>Скорости движения автомобилей </a:t>
            </a:r>
            <a:r>
              <a:rPr lang="ru-RU" b="1">
                <a:solidFill>
                  <a:srgbClr val="2F2B20"/>
                </a:solidFill>
                <a:latin typeface="Times New Roman" pitchFamily="18" charset="0"/>
                <a:cs typeface="Times New Roman" pitchFamily="18" charset="0"/>
              </a:rPr>
              <a:t>характеризуются двумя показателями – </a:t>
            </a:r>
            <a:r>
              <a:rPr lang="ru-RU" b="1">
                <a:solidFill>
                  <a:srgbClr val="FF0000"/>
                </a:solidFill>
                <a:latin typeface="Times New Roman" pitchFamily="18" charset="0"/>
                <a:cs typeface="Times New Roman" pitchFamily="18" charset="0"/>
              </a:rPr>
              <a:t>технической и эксплуатационной скоростями движения</a:t>
            </a:r>
            <a:r>
              <a:rPr lang="ru-RU" b="1">
                <a:solidFill>
                  <a:srgbClr val="2F2B20"/>
                </a:solidFill>
                <a:latin typeface="Times New Roman" pitchFamily="18" charset="0"/>
                <a:cs typeface="Times New Roman" pitchFamily="18" charset="0"/>
              </a:rPr>
              <a:t>. </a:t>
            </a:r>
          </a:p>
          <a:p>
            <a:pPr algn="just" eaLnBrk="0" hangingPunct="0">
              <a:spcBef>
                <a:spcPct val="20000"/>
              </a:spcBef>
            </a:pPr>
            <a:r>
              <a:rPr lang="ru-RU" b="1">
                <a:solidFill>
                  <a:srgbClr val="2F2B20"/>
                </a:solidFill>
                <a:latin typeface="Times New Roman" pitchFamily="18" charset="0"/>
                <a:cs typeface="Times New Roman" pitchFamily="18" charset="0"/>
              </a:rPr>
              <a:t>При определении технической скорости учитывают только простои автомобилей, связанные с регулированием движения (остановки у светофоров, переездов и перекрёстков). Величина этой скорости зависит прежде всего от грузоподъёмности автомобиля, а также дорожных условий. Техническую скорость определяют в автотранспортном предприятии делением общего пробега автомобилей на суммарное количество автомобиле-часов в движении. Техническая скорость не учитывает простоев автомобилей под погрузкой и разгрузкой. </a:t>
            </a:r>
          </a:p>
          <a:p>
            <a:pPr algn="just" eaLnBrk="0" hangingPunct="0">
              <a:spcBef>
                <a:spcPct val="20000"/>
              </a:spcBef>
            </a:pPr>
            <a:r>
              <a:rPr lang="ru-RU" b="1">
                <a:solidFill>
                  <a:srgbClr val="2F2B20"/>
                </a:solidFill>
                <a:latin typeface="Times New Roman" pitchFamily="18" charset="0"/>
                <a:cs typeface="Times New Roman" pitchFamily="18" charset="0"/>
              </a:rPr>
              <a:t>В связи с этим для анализа использования автомобилей важное значение приобретает эксплуатационная скорость. Важным условием повышения эксплуатационной скорости является сокращение времени простоев под погрузкой и разгрузкой, а также простоев автомобилей на линии по технической неисправности. Эксплуатационную скорость определяют делением общего пробега автомобилей за отчётный период на суммарное количество автомобиле-часов в наряде.</a:t>
            </a:r>
          </a:p>
        </p:txBody>
      </p:sp>
      <p:sp>
        <p:nvSpPr>
          <p:cNvPr id="10" name="Подзаголовок 2"/>
          <p:cNvSpPr txBox="1">
            <a:spLocks/>
          </p:cNvSpPr>
          <p:nvPr/>
        </p:nvSpPr>
        <p:spPr>
          <a:xfrm rot="16200000">
            <a:off x="-2882106" y="3253581"/>
            <a:ext cx="6567488" cy="377825"/>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fontAlgn="auto">
              <a:spcAft>
                <a:spcPts val="0"/>
              </a:spcAft>
              <a:defRPr/>
            </a:pPr>
            <a:r>
              <a:rPr lang="ru-RU" sz="2000" b="1" dirty="0">
                <a:solidFill>
                  <a:schemeClr val="bg1"/>
                </a:solidFill>
              </a:rPr>
              <a:t>Основы </a:t>
            </a:r>
            <a:r>
              <a:rPr lang="ru-RU" sz="2000" b="1" dirty="0" smtClean="0">
                <a:solidFill>
                  <a:schemeClr val="bg1"/>
                </a:solidFill>
              </a:rPr>
              <a:t>организации перевозок</a:t>
            </a:r>
            <a:endParaRPr lang="ru-RU" sz="2000" b="1" dirty="0">
              <a:solidFill>
                <a:schemeClr val="bg1"/>
              </a:solidFill>
            </a:endParaRPr>
          </a:p>
        </p:txBody>
      </p:sp>
      <p:sp>
        <p:nvSpPr>
          <p:cNvPr id="21511" name="AutoShape 2" descr="ÐÐ°ÑÑÐ¸Ð½ÐºÐ¸ Ð¿Ð¾ Ð·Ð°Ð¿ÑÐ¾ÑÑ Ð¿ÐµÑÐµÐ²Ð¾Ð·ÐºÐ° Ð¾Ð¿Ð°ÑÐ½ÑÑ Ð³ÑÑÐ·Ð¾Ð² Ð°Ð²ÑÐ¾ÑÑÐ°Ð½ÑÐ¿Ð¾ÑÑÐ¾Ð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1512" name="AutoShape 4" descr="ÐÐ°ÑÑÐ¸Ð½ÐºÐ¸ Ð¿Ð¾ Ð·Ð°Ð¿ÑÐ¾ÑÑ Ð¿ÐµÑÐµÐ²Ð¾Ð·ÐºÐ° Ð¾Ð¿Ð°ÑÐ½ÑÑ Ð³ÑÑÐ·Ð¾Ð² Ð°Ð²ÑÐ¾ÑÑÐ°Ð½ÑÐ¿Ð¾ÑÑÐ¾Ð¼"/>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9_ПЕРЕВОЗКИ_2019">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5EB5CA78-289E-438A-B3FB-451B4CDA5CC6}" vid="{9511C844-D36D-4458-B57C-2BD69E18E2C1}"/>
    </a:ext>
  </a:extLst>
</a:theme>
</file>

<file path=docProps/app.xml><?xml version="1.0" encoding="utf-8"?>
<Properties xmlns="http://schemas.openxmlformats.org/officeDocument/2006/extended-properties" xmlns:vt="http://schemas.openxmlformats.org/officeDocument/2006/docPropsVTypes">
  <Template>Л-9_ПЕРЕВОЗКИ_2019</Template>
  <TotalTime>60</TotalTime>
  <Words>4321</Words>
  <Application>Microsoft Office PowerPoint</Application>
  <PresentationFormat>Произвольный</PresentationFormat>
  <Paragraphs>254</Paragraphs>
  <Slides>30</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30</vt:i4>
      </vt:variant>
    </vt:vector>
  </HeadingPairs>
  <TitlesOfParts>
    <vt:vector size="36" baseType="lpstr">
      <vt:lpstr>Calibri</vt:lpstr>
      <vt:lpstr>Arial</vt:lpstr>
      <vt:lpstr>Calibri Light</vt:lpstr>
      <vt:lpstr>Franklin Gothic Medium</vt:lpstr>
      <vt:lpstr>Times New Roman</vt:lpstr>
      <vt:lpstr>Л-9_ПЕРЕВОЗКИ_2019</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Диспетчерское руководство</dc:title>
  <dc:creator>МВИ</dc:creator>
  <cp:keywords>Перевозки</cp:keywords>
  <cp:lastModifiedBy>user</cp:lastModifiedBy>
  <cp:revision>8</cp:revision>
  <dcterms:created xsi:type="dcterms:W3CDTF">2019-05-12T17:57:11Z</dcterms:created>
  <dcterms:modified xsi:type="dcterms:W3CDTF">2020-05-14T19:18:12Z</dcterms:modified>
</cp:coreProperties>
</file>