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1F1D-9F9D-46B7-B000-C1EBF36B1B3B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1360-C327-4520-B308-89B669492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F4BB-CA92-48DC-87EA-AF2C9AAD87C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9466-EA38-479F-A033-2A51FC6AB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62BB-09A3-4F0E-93EF-DABD890F89A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F461-727B-4696-88AC-A08BF9C46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1C5A-D45B-4203-A0FC-BDAF3295A14B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D3AD-9F80-40D3-B3F3-B3E84E09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0BC6-C9C1-4E63-8E2A-9947275BAF1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23A4-2D32-4A18-9646-E64643064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0826-4E79-4A22-8DD2-78DA95E0641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BEED-921B-49DF-95B8-291158559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84C1-775E-4C82-8879-B20EE8CA8F9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8B7A-5DFC-4A76-9DF2-9362E4CE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C4D1-91F7-4AE5-AAA7-B1A2A2701E0D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0D14-4D53-4B99-8182-820E445FF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C5D1-4A98-4C9E-98E9-23832790DD3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591F-E334-4BF7-835A-6F16C0DD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1CDA-48B6-49C0-A714-834CEE22EE8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B284-9EA2-43C0-BD13-22E3E23AC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58E7-6A53-4AF5-B303-C874E619BBD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934C-4752-417E-A732-540D3D99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3A2E1-3656-4BE4-BF43-F8771DFD226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1AE58A-1CEB-40CA-ACD8-8BF77882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.yandex.ru/model.xml?hid=91112&amp;modelid=1002171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images.yandex.ru/search?p=6&amp;ed=1&amp;text=%D1%80%D1%83%D1%87%D0%BD%D0%BE%D0%B9%20%D1%81%D0%BA%D0%B0%D0%BD%D0%B5%D1%80&amp;spsite=fake-027-1510050.ru&amp;img_url=www.best.shop.by/pics/items/Symbol-LS-2208.gif&amp;rpt=simage" TargetMode="Externa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images.yandex.ru/search?p=1&amp;ed=1&amp;text=%D1%86%D0%B8%D1%84%D1%80%D0%BE%D0%B2%D0%B0%D1%8F%20%D0%BA%D0%B0%D0%BC%D0%B5%D1%80%D1%8B&amp;spsite=fake-026-3648407.ru&amp;img_url=aziashop.ru/images/chinavasion-CVA-DC610-7-faceb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search?p=14&amp;ed=1&amp;text=web-%D0%BA%D0%B0%D0%BC%D0%B5%D1%80%D1%8B&amp;spsite=fake-025-3207190.ru&amp;img_url=www.ydivi.ru/img/big/mpc_007.jpg&amp;rpt=simage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search?p=3&amp;ed=1&amp;text=web-%D0%BA%D0%B0%D0%BC%D0%B5%D1%80%D1%8B&amp;spsite=fake-016-5646494.ru&amp;img_url=www.elmir.ua/img/?pid=10090&amp;width=600&amp;height=600&amp;constrain=1&amp;file.jpg&amp;rpt=simage" TargetMode="Externa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SI_K7T266_motherboard.jpg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images.yandex.ru/search?p=14&amp;ed=1&amp;text=%D0%BC%D0%B0%D1%82%D0%B5%D1%80%D0%B8%D0%BD%D1%81%D0%BA%D0%B0%D1%8F%20%D0%BF%D0%BB%D0%B0%D1%82%D0%B0&amp;spsite=fake-029-128459.ru&amp;img_url=www.gigabyte.co.jp/FileList/Image/motherboard_productimage_ga-p35-ds3p_2.1_big.jpg&amp;rpt=simage&amp;nl=1" TargetMode="Externa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Eprom.jpg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images.yandex.ru/search?p=0&amp;ed=1&amp;text=%D0%BF%D0%B7%D1%83&amp;spsite=fake-002-954872.ru&amp;img_url=ra.foto.radikal.ru/0707/e9/f93f69a8ee17.jpg&amp;rpt=simage" TargetMode="Externa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slide" Target="slide2.xml"/><Relationship Id="rId2" Type="http://schemas.openxmlformats.org/officeDocument/2006/relationships/hyperlink" Target="http://images.yandex.ru/search?p=11&amp;ed=1&amp;text=%D0%BE%D0%BF%D0%B5%D1%80%D0%B0%D1%82%D0%B8%D0%B2%D0%BD%D0%B0%D1%8F%20%D0%BF%D0%B0%D0%BC%D1%8F%D1%82%D1%8C&amp;spsite=fake-002-385444.ru&amp;img_url=mou140.omsk.edu.ru/projects/comp/img/pam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yandex.ru/search?p=8&amp;ed=1&amp;text=%D0%BE%D0%BF%D0%B5%D1%80%D0%B0%D1%82%D0%B8%D0%B2%D0%BD%D0%B0%D1%8F%20%D0%BF%D0%B0%D0%BC%D1%8F%D1%82%D1%8C&amp;spsite=fake-018-452722.ru&amp;img_url=s61.radikal.ru/i172/0905/c4/660c450fe2ac.jpg&amp;rpt=simage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yandex.ru/search?p=0&amp;ed=1&amp;text=%D0%BA%D1%8D%D1%88-%D0%BF%D0%B0%D0%BC%D1%8F%D1%82%D1%8C&amp;spsite=www.ferra.ru&amp;img_url=pda.terralab.ru/pubimages/54630.jpg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ru.wikipedia.org/wiki/%D0%A4%D0%B0%D0%B9%D0%BB:Intel_80486DX2_bottom.jpg" TargetMode="External"/><Relationship Id="rId7" Type="http://schemas.openxmlformats.org/officeDocument/2006/relationships/hyperlink" Target="http://images.yandex.ru/search?p=6&amp;ed=1&amp;text=%D0%BF%D1%80%D0%BE%D1%86%D0%B5%D1%81%D1%81%D0%BE%D1%80&amp;spsite=fake-007-344639.ru&amp;img_url=regmedia.co.uk/2006/11/01/core2extreme_quad_cpu.jpg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slide" Target="slide2.xml"/><Relationship Id="rId5" Type="http://schemas.openxmlformats.org/officeDocument/2006/relationships/hyperlink" Target="http://ru.wikipedia.org/wiki/%D0%A4%D0%B0%D0%B9%D0%BB:DownSL5ZE.JPG" TargetMode="External"/><Relationship Id="rId10" Type="http://schemas.openxmlformats.org/officeDocument/2006/relationships/image" Target="../media/image55.jpeg"/><Relationship Id="rId4" Type="http://schemas.openxmlformats.org/officeDocument/2006/relationships/image" Target="../media/image52.jpeg"/><Relationship Id="rId9" Type="http://schemas.openxmlformats.org/officeDocument/2006/relationships/hyperlink" Target="http://images.yandex.ru/search?p=13&amp;ed=1&amp;text=%D0%BF%D1%80%D0%BE%D1%86%D0%B5%D1%81%D1%81%D0%BE%D1%80&amp;spsite=fake-020-47125.ru&amp;img_url=bestcomp.in.ua/images/product_images/popup_images/215_0.jpg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5&amp;ed=1&amp;text=%D0%B4%D0%B8%D1%81%D0%BA%D0%B5%D1%82%D0%B0&amp;spsite=fake-007-12385411.ru&amp;img_url=img.merlion.ru/items/514944_v01_b.jpg&amp;rpt=simage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images.yandex.ru/search?p=1&amp;ed=1&amp;text=%D0%B4%D0%B8%D1%81%D0%BA%D0%B5%D1%82%D0%B0&amp;spsite=fake-023-3534756.ru&amp;img_url=www.zabvetlab.chita.ru/images/disk.jpg&amp;rpt=simage" TargetMode="Externa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4&amp;ed=1&amp;text=%D0%B6%D0%B5%D1%81%D1%82%D0%BA%D0%B8%D0%B9%20%D0%B4%D0%B8%D1%81%D0%BA&amp;spsite=fake-015-394409.ru&amp;img_url=maddoginthecity.files.wordpress.com/2007/11/hard-drive.jpg&amp;rpt=simage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hyperlink" Target="http://images.yandex.ru/search?p=14&amp;ed=1&amp;text=%D0%B6%D0%B5%D1%81%D1%82%D0%BA%D0%B8%D0%B9%20%D0%B4%D0%B8%D1%81%D0%BA&amp;spsite=fake-028-605182.ru&amp;img_url=www.samag.ru/art/09.2005/80-87+hdd-rep-rec.files/image001.gif&amp;rpt=simage" TargetMode="Externa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5&amp;ed=1&amp;text=%D0%BB%D0%B0%D0%B7%D0%B5%D1%80%D0%BD%D1%8B%D0%B9%20%D0%B4%D0%B8%D1%81%D0%BA&amp;spsite=fake-027-623027.ru&amp;img_url=img.ria.ua/photos/ria/news_common/12/1291/129136/129136m.jpg&amp;rpt=simage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hyperlink" Target="http://images.yandex.ru/search?p=7&amp;ed=1&amp;text=%D0%BB%D0%B0%D0%B7%D0%B5%D1%80%D0%BD%D1%8B%D0%B9%20%D0%B4%D0%B8%D1%81%D0%BA&amp;spsite=fake-006-2013159.ru&amp;img_url=img.ferra.ru/pubimages/75173.jpg&amp;rpt=simage" TargetMode="Externa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18" Type="http://schemas.openxmlformats.org/officeDocument/2006/relationships/image" Target="../media/image9.png"/><Relationship Id="rId26" Type="http://schemas.openxmlformats.org/officeDocument/2006/relationships/slide" Target="slide14.xml"/><Relationship Id="rId39" Type="http://schemas.openxmlformats.org/officeDocument/2006/relationships/image" Target="../media/image1.png"/><Relationship Id="rId3" Type="http://schemas.openxmlformats.org/officeDocument/2006/relationships/slide" Target="slide13.xml"/><Relationship Id="rId21" Type="http://schemas.openxmlformats.org/officeDocument/2006/relationships/slide" Target="slide22.xml"/><Relationship Id="rId34" Type="http://schemas.openxmlformats.org/officeDocument/2006/relationships/image" Target="../media/image16.png"/><Relationship Id="rId42" Type="http://schemas.openxmlformats.org/officeDocument/2006/relationships/slide" Target="slide21.xml"/><Relationship Id="rId7" Type="http://schemas.openxmlformats.org/officeDocument/2006/relationships/image" Target="../media/image4.png"/><Relationship Id="rId12" Type="http://schemas.openxmlformats.org/officeDocument/2006/relationships/slide" Target="slide9.xml"/><Relationship Id="rId17" Type="http://schemas.openxmlformats.org/officeDocument/2006/relationships/image" Target="../media/image8.png"/><Relationship Id="rId25" Type="http://schemas.openxmlformats.org/officeDocument/2006/relationships/slide" Target="slide16.xml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7.png"/><Relationship Id="rId20" Type="http://schemas.openxmlformats.org/officeDocument/2006/relationships/slide" Target="slide24.xml"/><Relationship Id="rId29" Type="http://schemas.openxmlformats.org/officeDocument/2006/relationships/image" Target="../media/image13.png"/><Relationship Id="rId41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32" Type="http://schemas.openxmlformats.org/officeDocument/2006/relationships/slide" Target="slide18.xml"/><Relationship Id="rId37" Type="http://schemas.openxmlformats.org/officeDocument/2006/relationships/image" Target="../media/image19.png"/><Relationship Id="rId40" Type="http://schemas.openxmlformats.org/officeDocument/2006/relationships/slide" Target="slide19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slide" Target="slide10.xml"/><Relationship Id="rId23" Type="http://schemas.openxmlformats.org/officeDocument/2006/relationships/slide" Target="slide11.xml"/><Relationship Id="rId28" Type="http://schemas.openxmlformats.org/officeDocument/2006/relationships/image" Target="../media/image12.png"/><Relationship Id="rId36" Type="http://schemas.openxmlformats.org/officeDocument/2006/relationships/image" Target="../media/image18.png"/><Relationship Id="rId10" Type="http://schemas.openxmlformats.org/officeDocument/2006/relationships/slide" Target="slide4.xml"/><Relationship Id="rId19" Type="http://schemas.openxmlformats.org/officeDocument/2006/relationships/image" Target="../media/image10.png"/><Relationship Id="rId31" Type="http://schemas.openxmlformats.org/officeDocument/2006/relationships/slide" Target="slide17.xml"/><Relationship Id="rId44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slide" Target="slide8.xml"/><Relationship Id="rId22" Type="http://schemas.openxmlformats.org/officeDocument/2006/relationships/slide" Target="slide23.xml"/><Relationship Id="rId27" Type="http://schemas.openxmlformats.org/officeDocument/2006/relationships/slide" Target="slide15.xml"/><Relationship Id="rId30" Type="http://schemas.openxmlformats.org/officeDocument/2006/relationships/image" Target="../media/image14.png"/><Relationship Id="rId35" Type="http://schemas.openxmlformats.org/officeDocument/2006/relationships/image" Target="../media/image17.png"/><Relationship Id="rId43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9&amp;text=%D1%84%D0%BB%D0%B5%D1%88-%D0%BF%D0%B0%D0%BC%D1%8F%D1%82%D1%8C&amp;spsite=www.slipperybrick.com&amp;img_url=www.slipperybrick.com/wp-content/uploads/2006/12/traveldrive-25in1.jpg&amp;rpt=simage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hyperlink" Target="http://images.yandex.ru/search?p=16&amp;text=%D1%84%D0%BB%D0%B5%D1%88-%D0%BF%D0%B0%D0%BC%D1%8F%D1%82%D1%8C&amp;spsite=www.inpro.org&amp;img_url=www.inpro.org/upload/iblock/15c/logo0.jpg&amp;rpt=simage" TargetMode="Externa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4.jpeg"/><Relationship Id="rId7" Type="http://schemas.openxmlformats.org/officeDocument/2006/relationships/hyperlink" Target="http://images.yandex.ru/search?p=5&amp;ed=1&amp;text=%D1%81%D1%82%D1%80%D1%83%D0%B9%D0%BD%D1%8B%D0%B9%20%D0%BF%D1%80%D0%B8%D0%BD%D1%82%D0%B5%D1%80&amp;spsite=fake-017-547679.ru&amp;img_url=printmaster.ucoz.ru/R220/l.jpg&amp;rpt=simage" TargetMode="External"/><Relationship Id="rId2" Type="http://schemas.openxmlformats.org/officeDocument/2006/relationships/hyperlink" Target="http://images.yandex.ru/search?p=4&amp;ed=1&amp;text=%D0%BB%D0%B0%D0%B7%D0%B5%D1%80%D0%BD%D1%8B%D0%B9%20%D0%BF%D1%80%D0%B8%D0%BD%D1%82%D0%B5%D1%80&amp;spsite=fake-021-3739.ru&amp;img_url=www.larga.ru/files/catalog_categories/255423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images.yandex.ru/search?p=7&amp;ed=1&amp;text=%D0%BC%D0%B0%D1%82%D1%80%D0%B8%D1%87%D0%BD%D1%8B%D0%B9%20%D0%BF%D1%80%D0%B8%D0%BD%D1%82%D0%B5%D1%80&amp;spsite=fake-008-2984888.ru&amp;img_url=www.itbox.in.ua/published/publicdata/ITBOX/attachments/SC/products_pictures/K0005266_big.jpg&amp;rpt=simag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images.yandex.ru/search?p=7&amp;ed=1&amp;text=%D0%BF%D0%BB%D0%BE%D1%82%D1%82%D0%B5%D1%80&amp;spsite=fake-007-1728941.ru&amp;img_url=polygraph-master.ru/info/plottery/foto/1.jpg&amp;rpt=simage" TargetMode="External"/><Relationship Id="rId7" Type="http://schemas.openxmlformats.org/officeDocument/2006/relationships/hyperlink" Target="http://images.yandex.ru/search?p=11&amp;ed=1&amp;text=%D0%BF%D0%BB%D0%BE%D1%82%D1%82%D0%B5%D1%80&amp;spsite=fake-015-1909995.ru&amp;img_url=www.metdetektor.ru/media/carn?f=goods/1255495460-3d77c3eafb0a20a6bd5d84670cbcd5b1.jpg&amp;t=rz&amp;s=ext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hyperlink" Target="http://images.yandex.ru/search?p=10&amp;ed=1&amp;text=%D0%BF%D0%BB%D0%BE%D1%82%D1%82%D0%B5%D1%80&amp;spsite=fake-029-122540.ru&amp;img_url=megadoski.ru/s_images/12551548477121.jpg&amp;rpt=simage" TargetMode="External"/><Relationship Id="rId4" Type="http://schemas.openxmlformats.org/officeDocument/2006/relationships/image" Target="../media/image67.jpeg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://images.yandex.ru/search?p=6&amp;ed=1&amp;text=%D0%BC%D0%BE%D0%BD%D0%B8%D1%82%D0%BE%D1%80%D1%8B&amp;spsite=fake-012-225598.ru&amp;img_url=img.merlion.ru/items/551998_v01_b.jpg&amp;rpt=simage" TargetMode="External"/><Relationship Id="rId7" Type="http://schemas.openxmlformats.org/officeDocument/2006/relationships/hyperlink" Target="http://images.yandex.ru/search?p=5&amp;ed=1&amp;text=%D1%8D%D0%BB%D0%B5%D0%BA%D1%82%D1%80%D0%BE%D0%BD%D0%BD%D0%BE-%D0%BB%D1%83%D1%87%D0%B5%D0%B2%D0%B0%D1%8F%20%D1%82%D1%80%D1%83%D0%B1%D0%BA%D0%B0%20%D0%BC%D0%BE%D0%BD%D0%B8%D1%82%D0%BE%D1%80%D1%8B&amp;spsite=vova.v3v.ru&amp;img_url=chernykh.net/images/stories/fruit/two13.jpg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images.yandex.ru/search?p=1&amp;ed=1&amp;text=%D1%8D%D0%BB%D0%B5%D0%BA%D1%82%D1%80%D0%BE%D0%BD%D0%BD%D0%BE-%D0%BB%D1%83%D1%87%D0%B5%D0%B2%D0%B0%D1%8F%20%D1%82%D1%80%D1%83%D0%B1%D0%BA%D0%B0%20%D0%BC%D0%BE%D0%BD%D0%B8%D1%82%D0%BE%D1%80%D1%8B&amp;spsite=fake-015-5342214.ru&amp;img_url=www.compulog.ru/img/monitor_4.jpg&amp;rpt=simage" TargetMode="External"/><Relationship Id="rId4" Type="http://schemas.openxmlformats.org/officeDocument/2006/relationships/image" Target="../media/image70.jpeg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slide" Target="slide2.xml"/><Relationship Id="rId3" Type="http://schemas.openxmlformats.org/officeDocument/2006/relationships/hyperlink" Target="http://images.yandex.ru/search?p=6&amp;ed=1&amp;text=%D0%BA%D0%BE%D0%BB%D0%BE%D0%BD%D0%BA%D0%B8&amp;spsite=fake-017-4364310.ru&amp;img_url=www.e1.ru/fun/photo/view_pic.php/p/9acb09361709528b0f508d51ae76aff0/view.pic&amp;rpt=simage" TargetMode="External"/><Relationship Id="rId7" Type="http://schemas.openxmlformats.org/officeDocument/2006/relationships/hyperlink" Target="http://images.yandex.ru/search?p=1&amp;ed=1&amp;text=%D0%BD%D0%B0%D1%83%D1%88%D0%BD%D0%B8%D0%BA%D0%B8&amp;spsite=fake-005-303257.ru&amp;img_url=itcity.com.ua/images/item_big/112780.jpg&amp;rpt=simage" TargetMode="External"/><Relationship Id="rId12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hyperlink" Target="http://images.yandex.ru/search?p=11&amp;ed=1&amp;text=%D0%BD%D0%B0%D1%83%D1%88%D0%BD%D0%B8%D0%BA%D0%B8&amp;spsite=fake-019-670834.ru&amp;img_url=fotos.cdn.promodeejay.net/labeled/00/00/29/52/83/62_ff9138.jpg&amp;rpt=simage" TargetMode="External"/><Relationship Id="rId5" Type="http://schemas.openxmlformats.org/officeDocument/2006/relationships/hyperlink" Target="http://images.yandex.ru/search?p=3&amp;ed=1&amp;text=%D0%BD%D0%B0%D1%83%D1%88%D0%BD%D0%B8%D0%BA%D0%B8&amp;spsite=fake-004-1268131.ru&amp;img_url=www.klamas.ru/catalog/images/mmedia/Sennheiser/sennheiser_mx460.jpg&amp;rpt=simage" TargetMode="External"/><Relationship Id="rId10" Type="http://schemas.openxmlformats.org/officeDocument/2006/relationships/image" Target="../media/image76.jpeg"/><Relationship Id="rId4" Type="http://schemas.openxmlformats.org/officeDocument/2006/relationships/image" Target="../media/image73.jpeg"/><Relationship Id="rId9" Type="http://schemas.openxmlformats.org/officeDocument/2006/relationships/hyperlink" Target="http://images.yandex.ru/search?p=15&amp;ed=1&amp;text=%D0%BA%D0%BE%D0%BB%D0%BE%D0%BD%D0%BA%D0%B8&amp;spsite=fake-003-1403528.ru&amp;img_url=www.iiikt.narod.ru/osnov/mat3/comp/akkust.jpg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hyperlink" Target="http://images.yandex.ru/search?p=1&amp;ed=1&amp;text=%D0%BC%D0%B0%D0%BD%D0%B8%D0%BF%D1%83%D0%BB%D1%8F%D1%82%D0%BE%D1%80%D1%8B%20%D0%BC%D1%8B%D1%88%D1%8C&amp;spsite=fake-000-969075.ru&amp;img_url=www.ret.ru/getmpictov.jsp?gid=502411&amp;rpt=simage" TargetMode="External"/><Relationship Id="rId2" Type="http://schemas.openxmlformats.org/officeDocument/2006/relationships/hyperlink" Target="http://images.yandex.ru/search?p=12&amp;ed=1&amp;text=%D0%BC%D0%B0%D0%BD%D0%B8%D0%BF%D1%83%D0%BB%D1%8F%D1%82%D0%BE%D1%80%D1%8B%20%D0%BC%D1%8B%D1%88%D1%8C&amp;spsite=fake-028-399364.ru&amp;img_url=netmag.msk.su/components/com_virtuemart/shop_image/product/x128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images.yandex.ru/search?p=16&amp;ed=1&amp;text=%D0%BC%D0%B0%D0%BD%D0%B8%D0%BF%D1%83%D0%BB%D1%8F%D1%82%D0%BE%D1%80%D1%8B%20%D0%BC%D1%8B%D1%88%D1%8C&amp;spsite=fake-001-295846.ru&amp;img_url=img.merlion.ru/items/88475_v01_b.jpg&amp;rpt=simag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slide" Target="slide2.xml"/><Relationship Id="rId2" Type="http://schemas.openxmlformats.org/officeDocument/2006/relationships/hyperlink" Target="http://images.yandex.ru/search?p=3&amp;text=%D0%BC%D0%B0%D0%BD%D0%B8%D0%BF%D1%83%D0%BB%D1%8F%D1%82%D0%BE%D1%80%D1%8B%20%D1%82%D1%80%D0%B5%D0%BA%D0%B1%D0%BE%D0%BB&amp;spsite=www.xmemory.ru&amp;img_url=www.xmemory.ru/upload/iblock/4af/26-104-108-05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images.yandex.ru/search?p=7&amp;text=%D0%BC%D0%B0%D0%BD%D0%B8%D0%BF%D1%83%D0%BB%D1%8F%D1%82%D0%BE%D1%80%D1%8B%20%D1%82%D1%80%D0%B5%D0%BA%D0%B1%D0%BE%D0%BB&amp;spsite=fake-031-568408.ru&amp;img_url=news.ferra.ru/images/201/201230.jpg&amp;rpt=simage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hyperlink" Target="http://images.yandex.ru/search?p=14&amp;ed=1&amp;text=%D0%BC%D0%B0%D0%BD%D0%B8%D0%BF%D1%83%D0%BB%D1%8F%D1%82%D0%BE%D1%80%D1%8B%20%D0%B4%D0%B6%D0%BE%D0%B9%D1%81%D1%82%D0%B8%D0%BA&amp;spsite=fake-020-379283.ru&amp;img_url=bazarit.com.ua/magento/media/catalog/product/cache/1/image/5e06319eda06f020e43594a9c230972d/23670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images.yandex.ru/search?p=5&amp;ed=1&amp;text=%D0%BC%D0%B0%D0%BD%D0%B8%D0%BF%D1%83%D0%BB%D1%8F%D1%82%D0%BE%D1%80%D1%8B%20%D0%B4%D0%B6%D0%BE%D0%B9%D1%81%D1%82%D0%B8%D0%BA&amp;spsite=fake-004-180185.ru&amp;img_url=www.gameland.ru/post/34995/img/Frc3DPro_3qt_lef_hr.jpg&amp;rpt=simage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hyperlink" Target="http://images.yandex.ru/search?p=1&amp;ed=1&amp;text=%D0%B3%D1%80%D0%B0%D1%84%D0%B8%D1%87%D0%B5%D1%81%D0%BA%D0%B8%D0%B9%20%D0%BF%D0%BB%D0%B0%D0%BD%D1%88%D0%B5%D1%82&amp;spsite=fake-014-17626.ru&amp;img_url=static.catalog.onliner.by/img/catalog/devices/gallery/wacom_intuos3a5_37819.jpg&amp;rpt=simage&amp;nl=1" TargetMode="External"/><Relationship Id="rId2" Type="http://schemas.openxmlformats.org/officeDocument/2006/relationships/hyperlink" Target="http://ru.wikipedia.org/wiki/%D0%A4%D0%B0%D0%B9%D0%BB:Wacom_Pen-table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images.yandex.ru/search?p=2&amp;ed=1&amp;text=%D0%B3%D1%80%D0%B0%D1%84%D0%B8%D1%87%D0%B5%D1%81%D0%BA%D0%B8%D0%B9%20%D0%BF%D0%BB%D0%B0%D0%BD%D1%88%D0%B5%D1%82&amp;spsite=fake-014-574581.ru&amp;img_url=www.lapidus.ru/catalog/tablets/33584_main.jpg&amp;rpt=simage&amp;nl=1" TargetMode="External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7&amp;ed=1&amp;text=%D1%81%D0%B2%D0%B5%D1%82%D0%BE%D0%B2%D0%BE%D0%B5%20%D0%BF%D0%B5%D1%80%D0%BE&amp;spsite=fake-031-3142756.ru&amp;img_url=www.digimedia.ru/UserFiles/image/materials/2009/May/mouse_anatomy/lightpen.jpg&amp;rpt=simage&amp;nl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6&amp;ed=1&amp;text=%D0%BC%D0%B0%D0%BD%D0%B8%D0%BF%D1%83%D0%BB%D1%8F%D1%82%D0%BE%D1%80%D1%8B%20%D1%82%D0%B0%D1%87%D0%BF%D0%B0%D0%B4&amp;spsite=fake-025-2451993.ru&amp;img_url=static.onliner.by/content/test/notebooks/amilo_si_1520/017536.jpg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72400" cy="33575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Аппаратное обеспечение компьютера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5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0" y="4505325"/>
            <a:ext cx="309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309562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093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Сканер</a:t>
            </a: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11188" y="2205038"/>
            <a:ext cx="77771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33413"/>
            <a:r>
              <a:rPr lang="ru-RU" sz="2000" b="1">
                <a:latin typeface="Times New Roman" pitchFamily="18" charset="0"/>
              </a:rPr>
              <a:t>Сканер</a:t>
            </a:r>
            <a:r>
              <a:rPr lang="ru-RU" sz="2000">
                <a:latin typeface="Times New Roman" pitchFamily="18" charset="0"/>
              </a:rPr>
              <a:t> – устройство, которое, анализируя какой-либо объект (обычно изображение, текст), создаёт цифровую копию изображения объекта. Процесс получения этой копии называется </a:t>
            </a:r>
            <a:r>
              <a:rPr lang="ru-RU" sz="2000" b="1" i="1">
                <a:latin typeface="Times New Roman" pitchFamily="18" charset="0"/>
              </a:rPr>
              <a:t>сканированием</a:t>
            </a:r>
            <a:r>
              <a:rPr lang="ru-RU" sz="2000">
                <a:latin typeface="Times New Roman" pitchFamily="18" charset="0"/>
              </a:rPr>
              <a:t>. В большинстве сканеров для преобразования изображения в цифровую форму применяются светочувствительные элементы на основе приборов с зарядовой связью. По способу перемещения считывающей головки и изображения относительно друг друга сканеры подразделяются на </a:t>
            </a:r>
            <a:r>
              <a:rPr lang="ru-RU" sz="2000" b="1" i="1">
                <a:latin typeface="Times New Roman" pitchFamily="18" charset="0"/>
              </a:rPr>
              <a:t>ручные, рулонные, 	           планшетные</a:t>
            </a:r>
            <a:r>
              <a:rPr lang="ru-RU" sz="2000">
                <a:latin typeface="Times New Roman" pitchFamily="18" charset="0"/>
              </a:rPr>
              <a:t> и </a:t>
            </a:r>
            <a:r>
              <a:rPr lang="ru-RU" sz="2000" b="1" i="1">
                <a:latin typeface="Times New Roman" pitchFamily="18" charset="0"/>
              </a:rPr>
              <a:t>проекционные</a:t>
            </a:r>
            <a:r>
              <a:rPr lang="ru-RU" sz="2000">
                <a:latin typeface="Times New Roman" pitchFamily="18" charset="0"/>
              </a:rPr>
              <a:t>. Разновидностью              проекционных сканеров являются слайд-сканеры,     предназначенные для сканирования фотопленок. </a:t>
            </a:r>
          </a:p>
        </p:txBody>
      </p:sp>
      <p:pic>
        <p:nvPicPr>
          <p:cNvPr id="22531" name="Рисунок 1" descr="http://mdata.yandex.ru/i?path=b0305140915__1240.jpg&amp;size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49275"/>
            <a:ext cx="14414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http://im0-tub.yandex.net/i?id=102743916&amp;tov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437063"/>
            <a:ext cx="1343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41" descr="http://im2-tub.yandex.net/i?id=46824474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15843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129" descr="http://im3-tub.yandex.net/i?id=59734627&amp;tov=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49275"/>
            <a:ext cx="15128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32" descr="http://im0-tub.yandex.net/i?id=43270585&amp;tov=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1125538"/>
            <a:ext cx="1349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3671888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Камеры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76342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/>
            <a:r>
              <a:rPr lang="ru-RU" sz="2000" b="1">
                <a:latin typeface="Times New Roman" pitchFamily="18" charset="0"/>
              </a:rPr>
              <a:t>		</a:t>
            </a:r>
            <a:r>
              <a:rPr lang="en-US" sz="2000" b="1">
                <a:latin typeface="Times New Roman" pitchFamily="18" charset="0"/>
              </a:rPr>
              <a:t>Web</a:t>
            </a:r>
            <a:r>
              <a:rPr lang="ru-RU" sz="2000" b="1">
                <a:latin typeface="Times New Roman" pitchFamily="18" charset="0"/>
              </a:rPr>
              <a:t>-камера</a:t>
            </a:r>
            <a:r>
              <a:rPr lang="ru-RU" sz="2000">
                <a:latin typeface="Times New Roman" pitchFamily="18" charset="0"/>
              </a:rPr>
              <a:t> – цифровая видео или фотокамера, 			способная реальном времени фиксировать 			изображения, предназначенные для дальнейшей 	передачи по сети </a:t>
            </a:r>
            <a:r>
              <a:rPr lang="en-US" sz="2000" i="1">
                <a:latin typeface="Times New Roman" pitchFamily="18" charset="0"/>
              </a:rPr>
              <a:t>Internet</a:t>
            </a:r>
            <a:r>
              <a:rPr lang="ru-RU" sz="2000">
                <a:latin typeface="Times New Roman" pitchFamily="18" charset="0"/>
              </a:rPr>
              <a:t>.</a:t>
            </a:r>
          </a:p>
          <a:p>
            <a:pPr indent="450850"/>
            <a:r>
              <a:rPr lang="en-US" sz="2000" i="1">
                <a:latin typeface="Times New Roman" pitchFamily="18" charset="0"/>
              </a:rPr>
              <a:t>Web</a:t>
            </a:r>
            <a:r>
              <a:rPr lang="ru-RU" sz="2000" i="1">
                <a:latin typeface="Times New Roman" pitchFamily="18" charset="0"/>
              </a:rPr>
              <a:t>-камеры</a:t>
            </a:r>
            <a:r>
              <a:rPr lang="ru-RU" sz="2000">
                <a:latin typeface="Times New Roman" pitchFamily="18" charset="0"/>
              </a:rPr>
              <a:t>, доставляющие изображения через </a:t>
            </a:r>
            <a:r>
              <a:rPr lang="en-US" sz="2000">
                <a:latin typeface="Times New Roman" pitchFamily="18" charset="0"/>
              </a:rPr>
              <a:t>Internet</a:t>
            </a:r>
            <a:r>
              <a:rPr lang="ru-RU" sz="2000">
                <a:latin typeface="Times New Roman" pitchFamily="18" charset="0"/>
              </a:rPr>
              <a:t>, закачивают изображения на </a:t>
            </a:r>
            <a:r>
              <a:rPr lang="en-US" sz="2000">
                <a:latin typeface="Times New Roman" pitchFamily="18" charset="0"/>
              </a:rPr>
              <a:t>Web-</a:t>
            </a:r>
            <a:r>
              <a:rPr lang="ru-RU" sz="2000">
                <a:latin typeface="Times New Roman" pitchFamily="18" charset="0"/>
              </a:rPr>
              <a:t>сервер либо по запросу, либо непрерывно, либо через регулярные промежутки времени. Это достигается путём подключения камеры к компьютеру или благодаря возможностям самой камеры. Некоторые       современные модели обладают аппаратным и                программным обеспечением, которое позволяет                        камере самостоятельно работать в качестве                                   </a:t>
            </a:r>
            <a:r>
              <a:rPr lang="en-US" sz="2000">
                <a:latin typeface="Times New Roman" pitchFamily="18" charset="0"/>
              </a:rPr>
              <a:t>Web</a:t>
            </a:r>
            <a:r>
              <a:rPr lang="ru-RU" sz="2000">
                <a:latin typeface="Times New Roman" pitchFamily="18" charset="0"/>
              </a:rPr>
              <a:t>-сервера и (или) отсылать изображения                      электронной почтой.</a:t>
            </a:r>
          </a:p>
          <a:p>
            <a:pPr indent="450850"/>
            <a:endParaRPr lang="ru-RU" sz="2000">
              <a:latin typeface="Times New Roman" pitchFamily="18" charset="0"/>
            </a:endParaRPr>
          </a:p>
        </p:txBody>
      </p:sp>
      <p:sp>
        <p:nvSpPr>
          <p:cNvPr id="23558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92825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4006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Системная плата</a:t>
            </a: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611188" y="1989138"/>
            <a:ext cx="56880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3413" algn="just"/>
            <a:r>
              <a:rPr lang="ru-RU" sz="2200" b="1">
                <a:latin typeface="Times New Roman" pitchFamily="18" charset="0"/>
              </a:rPr>
              <a:t>Системная (материнская)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плата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</a:rPr>
              <a:t>–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это сложная многослойная </a:t>
            </a:r>
            <a:r>
              <a:rPr lang="ru-RU" sz="2200">
                <a:latin typeface="Times New Roman" pitchFamily="18" charset="0"/>
              </a:rPr>
              <a:t>печатная плата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, на которой устанавливаются основные компоненты </a:t>
            </a:r>
            <a:r>
              <a:rPr lang="ru-RU" sz="2200">
                <a:latin typeface="Times New Roman" pitchFamily="18" charset="0"/>
              </a:rPr>
              <a:t>персонального компьютера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(центральный процессор, контроллер ОЗУ и собственно </a:t>
            </a:r>
            <a:r>
              <a:rPr lang="ru-RU" sz="2200">
                <a:latin typeface="Times New Roman" pitchFamily="18" charset="0"/>
              </a:rPr>
              <a:t>ОЗУ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, загрузочное</a:t>
            </a:r>
            <a:r>
              <a:rPr lang="ru-RU" sz="2200">
                <a:latin typeface="Times New Roman" pitchFamily="18" charset="0"/>
              </a:rPr>
              <a:t> ПЗУ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, контроллеры базовых интерфейсов ввода-вывода). Как правило, материнская плата содержит разъёмы (слоты) для подключения дополнительных </a:t>
            </a:r>
            <a:r>
              <a:rPr lang="ru-RU" sz="2200">
                <a:latin typeface="Times New Roman" pitchFamily="18" charset="0"/>
              </a:rPr>
              <a:t>контролеров.</a:t>
            </a:r>
          </a:p>
          <a:p>
            <a:pPr indent="633413" algn="just" eaLnBrk="0" hangingPunct="0"/>
            <a:endParaRPr lang="ru-RU" sz="2200">
              <a:latin typeface="Times New Roman" pitchFamily="18" charset="0"/>
            </a:endParaRPr>
          </a:p>
        </p:txBody>
      </p:sp>
      <p:pic>
        <p:nvPicPr>
          <p:cNvPr id="24579" name="Рисунок 19" descr="http://upload.wikimedia.org/wikipedia/commons/thumb/0/0c/MSI_K7T266_motherboard.jpg/180px-MSI_K7T266_motherbo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989138"/>
            <a:ext cx="18002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219" descr="http://im5-tub.yandex.net/i?id=49620294&amp;tov=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644900"/>
            <a:ext cx="18732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1908175" y="620713"/>
            <a:ext cx="54006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Постоянная память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7634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Долговременная память ( </a:t>
            </a:r>
            <a:r>
              <a:rPr lang="ru-RU" sz="2000">
                <a:latin typeface="Times New Roman" pitchFamily="18" charset="0"/>
              </a:rPr>
              <a:t>также </a:t>
            </a:r>
            <a:r>
              <a:rPr lang="ru-RU" sz="2000" b="1">
                <a:latin typeface="Times New Roman" pitchFamily="18" charset="0"/>
              </a:rPr>
              <a:t>постоянное запоминающее устройство</a:t>
            </a:r>
            <a:r>
              <a:rPr lang="ru-RU" sz="2000">
                <a:latin typeface="Times New Roman" pitchFamily="18" charset="0"/>
              </a:rPr>
              <a:t> – </a:t>
            </a:r>
            <a:r>
              <a:rPr lang="ru-RU" sz="2000" b="1">
                <a:latin typeface="Times New Roman" pitchFamily="18" charset="0"/>
              </a:rPr>
              <a:t>ПЗУ</a:t>
            </a:r>
            <a:r>
              <a:rPr lang="ru-RU" sz="2000">
                <a:latin typeface="Times New Roman" pitchFamily="18" charset="0"/>
              </a:rPr>
              <a:t>) – энергонезависимая память, используется для хранения массива неизменяемых данных.</a:t>
            </a:r>
          </a:p>
        </p:txBody>
      </p:sp>
      <p:pic>
        <p:nvPicPr>
          <p:cNvPr id="25603" name="Рисунок 22" descr="http://upload.wikimedia.org/wikipedia/commons/thumb/1/16/Eprom.jpg/150px-Epro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573463"/>
            <a:ext cx="403383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62" descr="http://im7-tub.yandex.net/i?id=27116777&amp;tov=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573463"/>
            <a:ext cx="280828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68" descr="http://im8-tub.yandex.net/i?id=1853651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1835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54006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Оперативная память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827088" y="1628775"/>
            <a:ext cx="75612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01688"/>
            <a:r>
              <a:rPr lang="ru-RU" sz="2000" b="1">
                <a:latin typeface="Times New Roman" pitchFamily="18" charset="0"/>
              </a:rPr>
              <a:t>		Оперативная память</a:t>
            </a:r>
            <a:r>
              <a:rPr lang="ru-RU" sz="2000">
                <a:latin typeface="Times New Roman" pitchFamily="18" charset="0"/>
              </a:rPr>
              <a:t> (также </a:t>
            </a:r>
            <a:r>
              <a:rPr lang="ru-RU" sz="2000" b="1">
                <a:latin typeface="Times New Roman" pitchFamily="18" charset="0"/>
              </a:rPr>
              <a:t>оперативное 			запоминающее устройство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ru-RU" sz="2000" b="1">
                <a:latin typeface="Times New Roman" pitchFamily="18" charset="0"/>
              </a:rPr>
              <a:t>ОЗУ</a:t>
            </a:r>
            <a:r>
              <a:rPr lang="ru-RU" sz="2000">
                <a:latin typeface="Times New Roman" pitchFamily="18" charset="0"/>
              </a:rPr>
              <a:t>) – в  				информатике – память, часть системы памяти 			ЭВМ, в которую процессор может обратиться за 			одну операцию. Предназначена для временного хранения данных и команд, необходимых процессору для выполнения им операций. Оперативная память передаёт процессору данные непосредственно, либо через </a:t>
            </a:r>
            <a:r>
              <a:rPr lang="ru-RU" sz="2000" i="1">
                <a:latin typeface="Times New Roman" pitchFamily="18" charset="0"/>
              </a:rPr>
              <a:t>кэш-память</a:t>
            </a:r>
            <a:r>
              <a:rPr lang="ru-RU" sz="2000">
                <a:latin typeface="Times New Roman" pitchFamily="18" charset="0"/>
              </a:rPr>
              <a:t>. Каждая ячейка оперативной памяти имеет свой индивидуальный адрес.</a:t>
            </a:r>
          </a:p>
          <a:p>
            <a:pPr indent="801688"/>
            <a:r>
              <a:rPr lang="ru-RU" sz="2000">
                <a:latin typeface="Times New Roman" pitchFamily="18" charset="0"/>
              </a:rPr>
              <a:t>ОЗУ может изготавливаться как отдельный 	         блок или входить в конструкцию однокристальной                     </a:t>
            </a:r>
            <a:r>
              <a:rPr lang="ru-RU">
                <a:latin typeface="Calibri" pitchFamily="34" charset="0"/>
              </a:rPr>
              <a:t>ЭВМ</a:t>
            </a:r>
            <a:r>
              <a:rPr lang="ru-RU" sz="2000">
                <a:latin typeface="Times New Roman" pitchFamily="18" charset="0"/>
              </a:rPr>
              <a:t> или микроконтроллера.</a:t>
            </a:r>
          </a:p>
        </p:txBody>
      </p:sp>
      <p:pic>
        <p:nvPicPr>
          <p:cNvPr id="26628" name="Рисунок 171" descr="http://im8-tub.yandex.net/i?id=157342090&amp;tov=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581525"/>
            <a:ext cx="18716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13" descr="http://im3-tub.yandex.net/i?id=5870204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500438"/>
            <a:ext cx="23764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2627313" y="549275"/>
            <a:ext cx="40322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Кэш-память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74898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Кэш-память</a:t>
            </a:r>
            <a:r>
              <a:rPr lang="ru-RU" sz="2400">
                <a:latin typeface="Times New Roman" pitchFamily="18" charset="0"/>
              </a:rPr>
              <a:t> – промежуточный буфер с быстрым доступом, содержащий копию той информации, которая хранится в оперативной памяти с менее быстрым доступом, но с наибольшей вероятностью может быть оттуда запрошена. Доступ к 	           данным в </a:t>
            </a:r>
            <a:r>
              <a:rPr lang="ru-RU" sz="2400" i="1">
                <a:latin typeface="Times New Roman" pitchFamily="18" charset="0"/>
              </a:rPr>
              <a:t>кэше</a:t>
            </a:r>
            <a:r>
              <a:rPr lang="ru-RU" sz="2400">
                <a:latin typeface="Times New Roman" pitchFamily="18" charset="0"/>
              </a:rPr>
              <a:t> идёт быстрее, чем 		          выборка исходных данных из медленной 	            памяти или их перевычисление, 			          за счёт чего уменьшается среднее время 	          доступа. </a:t>
            </a:r>
          </a:p>
        </p:txBody>
      </p:sp>
      <p:sp>
        <p:nvSpPr>
          <p:cNvPr id="27652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40322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Процессор</a:t>
            </a:r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76342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/>
            <a:r>
              <a:rPr lang="ru-RU" sz="2000" b="1">
                <a:latin typeface="Times New Roman" pitchFamily="18" charset="0"/>
              </a:rPr>
              <a:t>Центральный процессор</a:t>
            </a:r>
            <a:r>
              <a:rPr lang="ru-RU" sz="2000">
                <a:latin typeface="Times New Roman" pitchFamily="18" charset="0"/>
              </a:rPr>
              <a:t> – исполнитель машинных инструкций, часть аппаратного обеспечения компьютера или программируемого логического контроллера, отвечающий за выполнение операций, заданных программами.</a:t>
            </a:r>
          </a:p>
          <a:p>
            <a:pPr indent="534988"/>
            <a:r>
              <a:rPr lang="ru-RU" sz="2000">
                <a:latin typeface="Times New Roman" pitchFamily="18" charset="0"/>
              </a:rPr>
              <a:t>Современные ЦП, выполняемые в виде отдельных микросхем (чипов), реализующих все особенности, присущие данного рода устройствам, называют микропроцессорами. </a:t>
            </a:r>
          </a:p>
        </p:txBody>
      </p:sp>
      <p:pic>
        <p:nvPicPr>
          <p:cNvPr id="28675" name="Рисунок 28" descr="http://upload.wikimedia.org/wikipedia/commons/thumb/e/e7/Intel_80486DX2_bottom.jpg/250px-Intel_80486DX2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149725"/>
            <a:ext cx="22320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1" descr="http://upload.wikimedia.org/wikipedia/commons/thumb/a/a2/DownSL5ZE.JPG/250px-DownSL5Z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149725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53" descr="http://im5-tub.yandex.net/i?id=19025033&amp;tov=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476250"/>
            <a:ext cx="14398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56" descr="http://im0-tub.yandex.net/i?id=28128601&amp;tov=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4149725"/>
            <a:ext cx="18002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65532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Гибкий магнитный диск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79216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/>
            <a:r>
              <a:rPr lang="ru-RU" sz="2000" b="1">
                <a:latin typeface="Times New Roman" pitchFamily="18" charset="0"/>
              </a:rPr>
              <a:t>Гибкий магнитный диск (дискета) –</a:t>
            </a:r>
            <a:r>
              <a:rPr lang="ru-RU" sz="2000">
                <a:latin typeface="Times New Roman" pitchFamily="18" charset="0"/>
              </a:rPr>
              <a:t> портативный магнитный носитель информации, используемый для многократной записи и хранения данных сравнительно небольшого объема. Этот вид носителя был особенно распространён в 1970-х – конце 1990-х годов. Запись и считывание дискет осуществляется с помощью специального устройства — дисковода гибких дисков (флоппи-дисковода).</a:t>
            </a:r>
          </a:p>
          <a:p>
            <a:pPr indent="534988"/>
            <a:r>
              <a:rPr lang="ru-RU" sz="2000">
                <a:latin typeface="Times New Roman" pitchFamily="18" charset="0"/>
              </a:rPr>
              <a:t>Дискеты обычно имеют функцию защиты от записи, посредством которой можно предоставить доступ к данным только в режиме чтения.</a:t>
            </a:r>
          </a:p>
        </p:txBody>
      </p:sp>
      <p:pic>
        <p:nvPicPr>
          <p:cNvPr id="29699" name="Рисунок 186" descr="http://im7-tub.yandex.net/i?id=110932994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652963"/>
            <a:ext cx="1460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89" descr="http://im0-tub.yandex.net/i?id=77371987&amp;tov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652963"/>
            <a:ext cx="15843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6192838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Жесткий магнитный диск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78501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/>
            <a:r>
              <a:rPr lang="ru-RU" sz="2000" b="1">
                <a:latin typeface="Times New Roman" pitchFamily="18" charset="0"/>
              </a:rPr>
              <a:t>		Жесткий диск</a:t>
            </a:r>
            <a:r>
              <a:rPr lang="ru-RU" sz="2000">
                <a:latin typeface="Times New Roman" pitchFamily="18" charset="0"/>
              </a:rPr>
              <a:t> (</a:t>
            </a:r>
            <a:r>
              <a:rPr lang="ru-RU" sz="2000" i="1">
                <a:latin typeface="Times New Roman" pitchFamily="18" charset="0"/>
              </a:rPr>
              <a:t>винчестер</a:t>
            </a:r>
            <a:r>
              <a:rPr lang="ru-RU" sz="2000">
                <a:latin typeface="Times New Roman" pitchFamily="18" charset="0"/>
              </a:rPr>
              <a:t>) – устройство 				хранения информации, основанное на принципе 			магнитной записи. Является основным 				накопителем данных в большинстве 				компьютеров.</a:t>
            </a:r>
          </a:p>
          <a:p>
            <a:pPr indent="534988"/>
            <a:r>
              <a:rPr lang="ru-RU" sz="2000">
                <a:latin typeface="Times New Roman" pitchFamily="18" charset="0"/>
              </a:rPr>
              <a:t>		В отличие от «гибкого» диска (дискеты), 				информация записывается на жёсткие (алюминиевые, керамические или стеклянные)		      пластины, покрытые слоем ферримагнитного 		   материала, чаще всего двуокиси хрома. </a:t>
            </a:r>
          </a:p>
        </p:txBody>
      </p:sp>
      <p:pic>
        <p:nvPicPr>
          <p:cNvPr id="30723" name="Рисунок 174" descr="http://im4-tub.yandex.net/i?id=16815307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076700"/>
            <a:ext cx="17795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83" descr="http://im6-tub.yandex.net/i?id=2966163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060575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1143000" y="500063"/>
            <a:ext cx="46799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Оптические диски</a:t>
            </a:r>
          </a:p>
        </p:txBody>
      </p:sp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827088" y="1916113"/>
            <a:ext cx="75612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		Оптический диск</a:t>
            </a:r>
            <a:r>
              <a:rPr lang="ru-RU" sz="2000">
                <a:latin typeface="Times New Roman" pitchFamily="18" charset="0"/>
              </a:rPr>
              <a:t> – собирательное название 	для носителей информации, выполненных в виде 	дисков, 	чтение с которых ведётся с помощью 	оптического 	излучения. Диск обычно плоский, его основа сделана из поликарбоната, на который нанесён специальный слой, который и служит для хранения информации. Для считывания информации используется обычно луч лазера, который направляется на 	        специальный слой и отражается от него. При                     отражении луч модулируется мельчайшими                        выемками на специальном слое, на основании            декодирования этих изменений устройством                             чтения восстанавливается записанная на диск                     информация.</a:t>
            </a:r>
          </a:p>
        </p:txBody>
      </p:sp>
      <p:pic>
        <p:nvPicPr>
          <p:cNvPr id="31747" name="Рисунок 192" descr="http://im2-tub.yandex.net/i?id=69868424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7513" y="0"/>
            <a:ext cx="23764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95" descr="http://im3-tub.yandex.net/i?id=15162158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989138"/>
            <a:ext cx="1095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684213" y="2708275"/>
            <a:ext cx="3529012" cy="1296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Аппаратное обеспечение </a:t>
            </a:r>
          </a:p>
          <a:p>
            <a:pPr algn="ctr"/>
            <a:r>
              <a:rPr lang="ru-RU" sz="24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компьютера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187450" y="22050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chemeClr val="bg1"/>
                </a:solidFill>
                <a:latin typeface="Calibri" pitchFamily="34" charset="0"/>
              </a:rPr>
              <a:t>Устройства ввода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285875" y="4286250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chemeClr val="bg1"/>
                </a:solidFill>
                <a:latin typeface="Calibri" pitchFamily="34" charset="0"/>
              </a:rPr>
              <a:t>Устройства вывода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148263" y="3644900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latin typeface="Calibri" pitchFamily="34" charset="0"/>
                <a:hlinkClick r:id="rId3" action="ppaction://hlinksldjump"/>
              </a:rPr>
              <a:t>Системная плата</a:t>
            </a:r>
            <a:endParaRPr lang="ru-RU" sz="1600" b="1" i="1">
              <a:latin typeface="Calibri" pitchFamily="34" charset="0"/>
            </a:endParaRPr>
          </a:p>
        </p:txBody>
      </p:sp>
      <p:pic>
        <p:nvPicPr>
          <p:cNvPr id="14341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7972">
            <a:off x="517525" y="1322388"/>
            <a:ext cx="1016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5000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38" y="500063"/>
            <a:ext cx="6429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549275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2000250" y="150018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alibri" pitchFamily="34" charset="0"/>
              </a:rPr>
              <a:t>Манипуляторы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1042988" y="1052513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10" action="ppaction://hlinksldjump"/>
              </a:rPr>
              <a:t>Мышь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2786063" y="1071563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6" action="ppaction://hlinksldjump"/>
              </a:rPr>
              <a:t>Трекбол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1714500" y="1071563"/>
            <a:ext cx="91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8" action="ppaction://hlinksldjump"/>
              </a:rPr>
              <a:t>Джойстик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49" name="Text Box 18"/>
          <p:cNvSpPr txBox="1">
            <a:spLocks noChangeArrowheads="1"/>
          </p:cNvSpPr>
          <p:nvPr/>
        </p:nvSpPr>
        <p:spPr bwMode="auto">
          <a:xfrm>
            <a:off x="468313" y="1844675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4" action="ppaction://hlinksldjump"/>
              </a:rPr>
              <a:t>Клавиатура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14350" name="Text Box 19"/>
          <p:cNvSpPr txBox="1">
            <a:spLocks noChangeArrowheads="1"/>
          </p:cNvSpPr>
          <p:nvPr/>
        </p:nvSpPr>
        <p:spPr bwMode="auto">
          <a:xfrm>
            <a:off x="3276600" y="1557338"/>
            <a:ext cx="998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Сенсорные устройства</a:t>
            </a:r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4572000" y="11430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12" action="ppaction://hlinksldjump"/>
              </a:rPr>
              <a:t>Сенсорный экран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4500563" y="157162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13" action="ppaction://hlinksldjump"/>
              </a:rPr>
              <a:t>Графический планшет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>
            <a:off x="3429000" y="1143000"/>
            <a:ext cx="1214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14" action="ppaction://hlinksldjump"/>
              </a:rPr>
              <a:t>Световое перо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54" name="Text Box 24"/>
          <p:cNvSpPr txBox="1">
            <a:spLocks noChangeArrowheads="1"/>
          </p:cNvSpPr>
          <p:nvPr/>
        </p:nvSpPr>
        <p:spPr bwMode="auto">
          <a:xfrm>
            <a:off x="4357688" y="207168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15" action="ppaction://hlinksldjump"/>
              </a:rPr>
              <a:t>Сканер</a:t>
            </a:r>
            <a:endParaRPr lang="ru-RU" sz="1200" b="1">
              <a:latin typeface="Calibri" pitchFamily="34" charset="0"/>
            </a:endParaRPr>
          </a:p>
        </p:txBody>
      </p:sp>
      <p:pic>
        <p:nvPicPr>
          <p:cNvPr id="14355" name="Picture 2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86375" y="2000250"/>
            <a:ext cx="736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0" y="1357313"/>
            <a:ext cx="752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7625" y="642938"/>
            <a:ext cx="503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43438" y="571500"/>
            <a:ext cx="7826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Text Box 30"/>
          <p:cNvSpPr txBox="1">
            <a:spLocks noChangeArrowheads="1"/>
          </p:cNvSpPr>
          <p:nvPr/>
        </p:nvSpPr>
        <p:spPr bwMode="auto">
          <a:xfrm>
            <a:off x="1785938" y="5143500"/>
            <a:ext cx="865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20" action="ppaction://hlinksldjump"/>
              </a:rPr>
              <a:t>Монитор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14360" name="Text Box 31"/>
          <p:cNvSpPr txBox="1">
            <a:spLocks noChangeArrowheads="1"/>
          </p:cNvSpPr>
          <p:nvPr/>
        </p:nvSpPr>
        <p:spPr bwMode="auto">
          <a:xfrm>
            <a:off x="642938" y="4786313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21" action="ppaction://hlinksldjump"/>
              </a:rPr>
              <a:t>Принтер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14361" name="Text Box 32"/>
          <p:cNvSpPr txBox="1">
            <a:spLocks noChangeArrowheads="1"/>
          </p:cNvSpPr>
          <p:nvPr/>
        </p:nvSpPr>
        <p:spPr bwMode="auto">
          <a:xfrm>
            <a:off x="4000500" y="4357688"/>
            <a:ext cx="931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22" action="ppaction://hlinksldjump"/>
              </a:rPr>
              <a:t>Плоттер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14362" name="Text Box 33"/>
          <p:cNvSpPr txBox="1">
            <a:spLocks noChangeArrowheads="1"/>
          </p:cNvSpPr>
          <p:nvPr/>
        </p:nvSpPr>
        <p:spPr bwMode="auto">
          <a:xfrm>
            <a:off x="4071938" y="2643188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23" action="ppaction://hlinksldjump"/>
              </a:rPr>
              <a:t>Камеры</a:t>
            </a:r>
            <a:endParaRPr lang="ru-RU" sz="1200" b="1">
              <a:latin typeface="Calibri" pitchFamily="34" charset="0"/>
            </a:endParaRPr>
          </a:p>
        </p:txBody>
      </p:sp>
      <p:pic>
        <p:nvPicPr>
          <p:cNvPr id="14363" name="Picture 3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929188" y="2714625"/>
            <a:ext cx="5683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3000375" y="4786313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Устройства вывода звука</a:t>
            </a:r>
          </a:p>
        </p:txBody>
      </p:sp>
      <p:sp>
        <p:nvSpPr>
          <p:cNvPr id="14365" name="Text Box 36"/>
          <p:cNvSpPr txBox="1">
            <a:spLocks noChangeArrowheads="1"/>
          </p:cNvSpPr>
          <p:nvPr/>
        </p:nvSpPr>
        <p:spPr bwMode="auto">
          <a:xfrm>
            <a:off x="6500813" y="30003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alibri" pitchFamily="34" charset="0"/>
              </a:rPr>
              <a:t>Внутренняя память</a:t>
            </a:r>
          </a:p>
        </p:txBody>
      </p:sp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7500938" y="2286000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25" action="ppaction://hlinksldjump"/>
              </a:rPr>
              <a:t>Кэш-память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67" name="Text Box 38"/>
          <p:cNvSpPr txBox="1">
            <a:spLocks noChangeArrowheads="1"/>
          </p:cNvSpPr>
          <p:nvPr/>
        </p:nvSpPr>
        <p:spPr bwMode="auto">
          <a:xfrm>
            <a:off x="7429500" y="5000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26" action="ppaction://hlinksldjump"/>
              </a:rPr>
              <a:t>Постоянная память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68" name="Text Box 39"/>
          <p:cNvSpPr txBox="1">
            <a:spLocks noChangeArrowheads="1"/>
          </p:cNvSpPr>
          <p:nvPr/>
        </p:nvSpPr>
        <p:spPr bwMode="auto">
          <a:xfrm>
            <a:off x="7358063" y="1428750"/>
            <a:ext cx="117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27" action="ppaction://hlinksldjump"/>
              </a:rPr>
              <a:t>Оперативная память</a:t>
            </a:r>
            <a:endParaRPr lang="ru-RU" sz="1000" b="1">
              <a:latin typeface="Calibri" pitchFamily="34" charset="0"/>
            </a:endParaRPr>
          </a:p>
        </p:txBody>
      </p:sp>
      <p:pic>
        <p:nvPicPr>
          <p:cNvPr id="14369" name="Picture 41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572375" y="928688"/>
            <a:ext cx="654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4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596188" y="1773238"/>
            <a:ext cx="720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43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643813" y="2571750"/>
            <a:ext cx="7191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Text Box 44"/>
          <p:cNvSpPr txBox="1">
            <a:spLocks noChangeArrowheads="1"/>
          </p:cNvSpPr>
          <p:nvPr/>
        </p:nvSpPr>
        <p:spPr bwMode="auto">
          <a:xfrm>
            <a:off x="5435600" y="4508500"/>
            <a:ext cx="166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alibri" pitchFamily="34" charset="0"/>
              </a:rPr>
              <a:t>Внешняя память</a:t>
            </a:r>
          </a:p>
        </p:txBody>
      </p:sp>
      <p:sp>
        <p:nvSpPr>
          <p:cNvPr id="14373" name="Text Box 45"/>
          <p:cNvSpPr txBox="1">
            <a:spLocks noChangeArrowheads="1"/>
          </p:cNvSpPr>
          <p:nvPr/>
        </p:nvSpPr>
        <p:spPr bwMode="auto">
          <a:xfrm>
            <a:off x="7596188" y="3933825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  <a:hlinkClick r:id="rId31" action="ppaction://hlinksldjump"/>
              </a:rPr>
              <a:t>Процессор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14374" name="Text Box 46"/>
          <p:cNvSpPr txBox="1">
            <a:spLocks noChangeArrowheads="1"/>
          </p:cNvSpPr>
          <p:nvPr/>
        </p:nvSpPr>
        <p:spPr bwMode="auto">
          <a:xfrm>
            <a:off x="4929188" y="5143500"/>
            <a:ext cx="938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32" action="ppaction://hlinksldjump"/>
              </a:rPr>
              <a:t>Гибкий</a:t>
            </a:r>
            <a:r>
              <a:rPr lang="ru-RU" sz="1000">
                <a:latin typeface="Calibri" pitchFamily="34" charset="0"/>
                <a:hlinkClick r:id="rId32" action="ppaction://hlinksldjump"/>
              </a:rPr>
              <a:t> </a:t>
            </a:r>
            <a:r>
              <a:rPr lang="ru-RU" sz="1000" b="1">
                <a:latin typeface="Calibri" pitchFamily="34" charset="0"/>
                <a:hlinkClick r:id="rId32" action="ppaction://hlinksldjump"/>
              </a:rPr>
              <a:t>магнитный</a:t>
            </a:r>
            <a:r>
              <a:rPr lang="ru-RU" sz="1000">
                <a:latin typeface="Calibri" pitchFamily="34" charset="0"/>
                <a:hlinkClick r:id="rId32" action="ppaction://hlinksldjump"/>
              </a:rPr>
              <a:t> </a:t>
            </a:r>
            <a:r>
              <a:rPr lang="ru-RU" sz="1000" b="1">
                <a:latin typeface="Calibri" pitchFamily="34" charset="0"/>
                <a:hlinkClick r:id="rId32" action="ppaction://hlinksldjump"/>
              </a:rPr>
              <a:t>диск</a:t>
            </a:r>
            <a:endParaRPr lang="ru-RU" sz="1000" b="1">
              <a:latin typeface="Calibri" pitchFamily="34" charset="0"/>
            </a:endParaRPr>
          </a:p>
        </p:txBody>
      </p:sp>
      <p:pic>
        <p:nvPicPr>
          <p:cNvPr id="14375" name="Picture 4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3929063" y="3571875"/>
            <a:ext cx="958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49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143500" y="5715000"/>
            <a:ext cx="4953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Picture 50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812088" y="3213100"/>
            <a:ext cx="7207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8" name="Text Box 51"/>
          <p:cNvSpPr txBox="1">
            <a:spLocks noChangeArrowheads="1"/>
          </p:cNvSpPr>
          <p:nvPr/>
        </p:nvSpPr>
        <p:spPr bwMode="auto">
          <a:xfrm>
            <a:off x="2786063" y="5357813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Колонки</a:t>
            </a:r>
          </a:p>
        </p:txBody>
      </p:sp>
      <p:sp>
        <p:nvSpPr>
          <p:cNvPr id="14379" name="Text Box 52"/>
          <p:cNvSpPr txBox="1">
            <a:spLocks noChangeArrowheads="1"/>
          </p:cNvSpPr>
          <p:nvPr/>
        </p:nvSpPr>
        <p:spPr bwMode="auto">
          <a:xfrm>
            <a:off x="3857625" y="5357813"/>
            <a:ext cx="93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Наушники</a:t>
            </a:r>
          </a:p>
        </p:txBody>
      </p:sp>
      <p:pic>
        <p:nvPicPr>
          <p:cNvPr id="14380" name="Picture 5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000500" y="5643563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54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857500" y="5572125"/>
            <a:ext cx="6429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56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96900" y="5143500"/>
            <a:ext cx="946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58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689100" y="5500688"/>
            <a:ext cx="10350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Text Box 59"/>
          <p:cNvSpPr txBox="1">
            <a:spLocks noChangeArrowheads="1"/>
          </p:cNvSpPr>
          <p:nvPr/>
        </p:nvSpPr>
        <p:spPr bwMode="auto">
          <a:xfrm>
            <a:off x="5786438" y="5143500"/>
            <a:ext cx="94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40" action="ppaction://hlinksldjump"/>
              </a:rPr>
              <a:t>Жесткий магнитный диск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85" name="Text Box 60"/>
          <p:cNvSpPr txBox="1">
            <a:spLocks noChangeArrowheads="1"/>
          </p:cNvSpPr>
          <p:nvPr/>
        </p:nvSpPr>
        <p:spPr bwMode="auto">
          <a:xfrm>
            <a:off x="7500938" y="435768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41" action="ppaction://hlinksldjump"/>
              </a:rPr>
              <a:t>Оптические диски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14386" name="Text Box 61"/>
          <p:cNvSpPr txBox="1">
            <a:spLocks noChangeArrowheads="1"/>
          </p:cNvSpPr>
          <p:nvPr/>
        </p:nvSpPr>
        <p:spPr bwMode="auto">
          <a:xfrm>
            <a:off x="6715125" y="5286375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Calibri" pitchFamily="34" charset="0"/>
                <a:hlinkClick r:id="rId42" action="ppaction://hlinksldjump"/>
              </a:rPr>
              <a:t>Флэш-память</a:t>
            </a:r>
            <a:endParaRPr lang="ru-RU" sz="1000" b="1">
              <a:latin typeface="Calibri" pitchFamily="34" charset="0"/>
            </a:endParaRPr>
          </a:p>
        </p:txBody>
      </p:sp>
      <p:pic>
        <p:nvPicPr>
          <p:cNvPr id="14387" name="Picture 62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929313" y="5715000"/>
            <a:ext cx="635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Picture 63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678738" y="4786313"/>
            <a:ext cx="685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9" name="Picture 64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858000" y="55721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0" name="Line 65"/>
          <p:cNvSpPr>
            <a:spLocks noChangeShapeType="1"/>
          </p:cNvSpPr>
          <p:nvPr/>
        </p:nvSpPr>
        <p:spPr bwMode="auto">
          <a:xfrm>
            <a:off x="2286000" y="3929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1" name="Line 66"/>
          <p:cNvSpPr>
            <a:spLocks noChangeShapeType="1"/>
          </p:cNvSpPr>
          <p:nvPr/>
        </p:nvSpPr>
        <p:spPr bwMode="auto">
          <a:xfrm flipH="1">
            <a:off x="1428750" y="4643438"/>
            <a:ext cx="6492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2" name="Line 67"/>
          <p:cNvSpPr>
            <a:spLocks noChangeShapeType="1"/>
          </p:cNvSpPr>
          <p:nvPr/>
        </p:nvSpPr>
        <p:spPr bwMode="auto">
          <a:xfrm>
            <a:off x="2286000" y="4643438"/>
            <a:ext cx="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3" name="Line 70"/>
          <p:cNvSpPr>
            <a:spLocks noChangeShapeType="1"/>
          </p:cNvSpPr>
          <p:nvPr/>
        </p:nvSpPr>
        <p:spPr bwMode="auto">
          <a:xfrm>
            <a:off x="2643188" y="4643438"/>
            <a:ext cx="500062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4" name="Line 73"/>
          <p:cNvSpPr>
            <a:spLocks noChangeShapeType="1"/>
          </p:cNvSpPr>
          <p:nvPr/>
        </p:nvSpPr>
        <p:spPr bwMode="auto">
          <a:xfrm>
            <a:off x="3643313" y="45005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5" name="Line 74"/>
          <p:cNvSpPr>
            <a:spLocks noChangeShapeType="1"/>
          </p:cNvSpPr>
          <p:nvPr/>
        </p:nvSpPr>
        <p:spPr bwMode="auto">
          <a:xfrm flipH="1">
            <a:off x="3143250" y="52149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6" name="Line 75"/>
          <p:cNvSpPr>
            <a:spLocks noChangeShapeType="1"/>
          </p:cNvSpPr>
          <p:nvPr/>
        </p:nvSpPr>
        <p:spPr bwMode="auto">
          <a:xfrm>
            <a:off x="3857625" y="52149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7" name="Line 79"/>
          <p:cNvSpPr>
            <a:spLocks noChangeShapeType="1"/>
          </p:cNvSpPr>
          <p:nvPr/>
        </p:nvSpPr>
        <p:spPr bwMode="auto">
          <a:xfrm>
            <a:off x="4140200" y="3213100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8" name="Line 80"/>
          <p:cNvSpPr>
            <a:spLocks noChangeShapeType="1"/>
          </p:cNvSpPr>
          <p:nvPr/>
        </p:nvSpPr>
        <p:spPr bwMode="auto">
          <a:xfrm flipV="1">
            <a:off x="6286500" y="3286125"/>
            <a:ext cx="4286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9" name="Line 81"/>
          <p:cNvSpPr>
            <a:spLocks noChangeShapeType="1"/>
          </p:cNvSpPr>
          <p:nvPr/>
        </p:nvSpPr>
        <p:spPr bwMode="auto">
          <a:xfrm>
            <a:off x="7143750" y="3857625"/>
            <a:ext cx="5715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0" name="Line 82"/>
          <p:cNvSpPr>
            <a:spLocks noChangeShapeType="1"/>
          </p:cNvSpPr>
          <p:nvPr/>
        </p:nvSpPr>
        <p:spPr bwMode="auto">
          <a:xfrm>
            <a:off x="6286500" y="40005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1" name="Line 83"/>
          <p:cNvSpPr>
            <a:spLocks noChangeShapeType="1"/>
          </p:cNvSpPr>
          <p:nvPr/>
        </p:nvSpPr>
        <p:spPr bwMode="auto">
          <a:xfrm flipH="1">
            <a:off x="5357813" y="478631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2" name="Line 84"/>
          <p:cNvSpPr>
            <a:spLocks noChangeShapeType="1"/>
          </p:cNvSpPr>
          <p:nvPr/>
        </p:nvSpPr>
        <p:spPr bwMode="auto">
          <a:xfrm>
            <a:off x="6143625" y="4857750"/>
            <a:ext cx="13335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3" name="Line 85"/>
          <p:cNvSpPr>
            <a:spLocks noChangeShapeType="1"/>
          </p:cNvSpPr>
          <p:nvPr/>
        </p:nvSpPr>
        <p:spPr bwMode="auto">
          <a:xfrm>
            <a:off x="6500813" y="4786313"/>
            <a:ext cx="703262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4" name="Line 86"/>
          <p:cNvSpPr>
            <a:spLocks noChangeShapeType="1"/>
          </p:cNvSpPr>
          <p:nvPr/>
        </p:nvSpPr>
        <p:spPr bwMode="auto">
          <a:xfrm flipV="1">
            <a:off x="6929438" y="4500563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4405" name="Группа 87"/>
          <p:cNvGrpSpPr>
            <a:grpSpLocks/>
          </p:cNvGrpSpPr>
          <p:nvPr/>
        </p:nvGrpSpPr>
        <p:grpSpPr bwMode="auto">
          <a:xfrm>
            <a:off x="7000875" y="642938"/>
            <a:ext cx="431800" cy="2376487"/>
            <a:chOff x="6588125" y="260350"/>
            <a:chExt cx="431800" cy="2376488"/>
          </a:xfrm>
        </p:grpSpPr>
        <p:sp>
          <p:nvSpPr>
            <p:cNvPr id="14420" name="Line 87"/>
            <p:cNvSpPr>
              <a:spLocks noChangeShapeType="1"/>
            </p:cNvSpPr>
            <p:nvPr/>
          </p:nvSpPr>
          <p:spPr bwMode="auto">
            <a:xfrm flipV="1">
              <a:off x="6588125" y="260350"/>
              <a:ext cx="0" cy="2376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1" name="Line 88"/>
            <p:cNvSpPr>
              <a:spLocks noChangeShapeType="1"/>
            </p:cNvSpPr>
            <p:nvPr/>
          </p:nvSpPr>
          <p:spPr bwMode="auto">
            <a:xfrm>
              <a:off x="6588125" y="26035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Line 89"/>
            <p:cNvSpPr>
              <a:spLocks noChangeShapeType="1"/>
            </p:cNvSpPr>
            <p:nvPr/>
          </p:nvSpPr>
          <p:spPr bwMode="auto">
            <a:xfrm>
              <a:off x="6588125" y="1268413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Line 90"/>
            <p:cNvSpPr>
              <a:spLocks noChangeShapeType="1"/>
            </p:cNvSpPr>
            <p:nvPr/>
          </p:nvSpPr>
          <p:spPr bwMode="auto">
            <a:xfrm>
              <a:off x="6588125" y="20605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06" name="Line 91"/>
          <p:cNvSpPr>
            <a:spLocks noChangeShapeType="1"/>
          </p:cNvSpPr>
          <p:nvPr/>
        </p:nvSpPr>
        <p:spPr bwMode="auto">
          <a:xfrm flipV="1">
            <a:off x="2286000" y="2500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7" name="Line 92"/>
          <p:cNvSpPr>
            <a:spLocks noChangeShapeType="1"/>
          </p:cNvSpPr>
          <p:nvPr/>
        </p:nvSpPr>
        <p:spPr bwMode="auto">
          <a:xfrm flipH="1" flipV="1">
            <a:off x="1500188" y="2000250"/>
            <a:ext cx="647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8" name="Line 93"/>
          <p:cNvSpPr>
            <a:spLocks noChangeShapeType="1"/>
          </p:cNvSpPr>
          <p:nvPr/>
        </p:nvSpPr>
        <p:spPr bwMode="auto">
          <a:xfrm flipV="1">
            <a:off x="2571750" y="1785938"/>
            <a:ext cx="0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09" name="Line 94"/>
          <p:cNvSpPr>
            <a:spLocks noChangeShapeType="1"/>
          </p:cNvSpPr>
          <p:nvPr/>
        </p:nvSpPr>
        <p:spPr bwMode="auto">
          <a:xfrm flipV="1">
            <a:off x="3286125" y="1928813"/>
            <a:ext cx="428625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0" name="Line 95"/>
          <p:cNvSpPr>
            <a:spLocks noChangeShapeType="1"/>
          </p:cNvSpPr>
          <p:nvPr/>
        </p:nvSpPr>
        <p:spPr bwMode="auto">
          <a:xfrm flipV="1">
            <a:off x="3357563" y="2214563"/>
            <a:ext cx="10715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1" name="Line 96"/>
          <p:cNvSpPr>
            <a:spLocks noChangeShapeType="1"/>
          </p:cNvSpPr>
          <p:nvPr/>
        </p:nvSpPr>
        <p:spPr bwMode="auto">
          <a:xfrm>
            <a:off x="3357563" y="2428875"/>
            <a:ext cx="785812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2" name="Line 97"/>
          <p:cNvSpPr>
            <a:spLocks noChangeShapeType="1"/>
          </p:cNvSpPr>
          <p:nvPr/>
        </p:nvSpPr>
        <p:spPr bwMode="auto">
          <a:xfrm flipV="1">
            <a:off x="2195513" y="12684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3" name="Line 98"/>
          <p:cNvSpPr>
            <a:spLocks noChangeShapeType="1"/>
          </p:cNvSpPr>
          <p:nvPr/>
        </p:nvSpPr>
        <p:spPr bwMode="auto">
          <a:xfrm flipH="1" flipV="1">
            <a:off x="1571625" y="1285875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4" name="Line 99"/>
          <p:cNvSpPr>
            <a:spLocks noChangeShapeType="1"/>
          </p:cNvSpPr>
          <p:nvPr/>
        </p:nvSpPr>
        <p:spPr bwMode="auto">
          <a:xfrm flipV="1">
            <a:off x="2286000" y="1285875"/>
            <a:ext cx="7191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5" name="Line 100"/>
          <p:cNvSpPr>
            <a:spLocks noChangeShapeType="1"/>
          </p:cNvSpPr>
          <p:nvPr/>
        </p:nvSpPr>
        <p:spPr bwMode="auto">
          <a:xfrm flipV="1">
            <a:off x="4000500" y="1357313"/>
            <a:ext cx="71438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6" name="Line 101"/>
          <p:cNvSpPr>
            <a:spLocks noChangeShapeType="1"/>
          </p:cNvSpPr>
          <p:nvPr/>
        </p:nvSpPr>
        <p:spPr bwMode="auto">
          <a:xfrm flipV="1">
            <a:off x="4071938" y="1385888"/>
            <a:ext cx="642937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7" name="Line 102"/>
          <p:cNvSpPr>
            <a:spLocks noChangeShapeType="1"/>
          </p:cNvSpPr>
          <p:nvPr/>
        </p:nvSpPr>
        <p:spPr bwMode="auto">
          <a:xfrm>
            <a:off x="4143375" y="1714500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18" name="AutoShape 10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6092825"/>
            <a:ext cx="576263" cy="290513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419" name="AutoShape 10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612775" cy="260350"/>
          </a:xfrm>
          <a:prstGeom prst="actionButtonEnd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4640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Флэш-память</a:t>
            </a: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827088" y="1773238"/>
            <a:ext cx="75612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		</a:t>
            </a:r>
            <a:r>
              <a:rPr lang="en-US" sz="2000" b="1">
                <a:latin typeface="Times New Roman" pitchFamily="18" charset="0"/>
              </a:rPr>
              <a:t>Flash</a:t>
            </a:r>
            <a:r>
              <a:rPr lang="ru-RU" sz="2000" b="1">
                <a:latin typeface="Times New Roman" pitchFamily="18" charset="0"/>
              </a:rPr>
              <a:t>-память</a:t>
            </a:r>
            <a:r>
              <a:rPr lang="ru-RU" sz="2000">
                <a:latin typeface="Times New Roman" pitchFamily="18" charset="0"/>
              </a:rPr>
              <a:t> применяется для долговременного 			хранения информации и не требует подключения 			источника электрического напряжения. Такая 			память не имеет движущихся частей, поэтому обеспечивает высокую сохранность данных при использовании в мобильных устройствах (портативных компьютерах, цифровых камерах и т.д.). В настоящее время информационная ёмкость </a:t>
            </a:r>
            <a:r>
              <a:rPr lang="en-US" sz="2000">
                <a:latin typeface="Times New Roman" pitchFamily="18" charset="0"/>
              </a:rPr>
              <a:t>flash</a:t>
            </a:r>
            <a:r>
              <a:rPr lang="ru-RU" sz="2000">
                <a:latin typeface="Times New Roman" pitchFamily="18" charset="0"/>
              </a:rPr>
              <a:t>-памяти может достигать 32 Гбайт. </a:t>
            </a:r>
            <a:r>
              <a:rPr lang="en-US" sz="2000" b="1">
                <a:latin typeface="Times New Roman" pitchFamily="18" charset="0"/>
              </a:rPr>
              <a:t>Flash-</a:t>
            </a:r>
            <a:r>
              <a:rPr lang="ru-RU" sz="2000" b="1">
                <a:latin typeface="Times New Roman" pitchFamily="18" charset="0"/>
              </a:rPr>
              <a:t>диск</a:t>
            </a:r>
            <a:r>
              <a:rPr lang="ru-RU" sz="2000">
                <a:latin typeface="Times New Roman" pitchFamily="18" charset="0"/>
              </a:rPr>
              <a:t> 	        представляет собой большую интегральную 		       схему памяти, помещенную в миниатюрный 		    корпус. </a:t>
            </a:r>
            <a:r>
              <a:rPr lang="en-US" sz="2000">
                <a:latin typeface="Times New Roman" pitchFamily="18" charset="0"/>
              </a:rPr>
              <a:t>Flash-</a:t>
            </a:r>
            <a:r>
              <a:rPr lang="ru-RU" sz="2000">
                <a:latin typeface="Times New Roman" pitchFamily="18" charset="0"/>
              </a:rPr>
              <a:t>диск подключается к 			       </a:t>
            </a:r>
            <a:r>
              <a:rPr lang="en-US" sz="2000">
                <a:latin typeface="Times New Roman" pitchFamily="18" charset="0"/>
              </a:rPr>
              <a:t>USB-</a:t>
            </a:r>
            <a:r>
              <a:rPr lang="ru-RU" sz="2000">
                <a:latin typeface="Times New Roman" pitchFamily="18" charset="0"/>
              </a:rPr>
              <a:t>разъему компьютера.</a:t>
            </a:r>
          </a:p>
        </p:txBody>
      </p:sp>
      <p:pic>
        <p:nvPicPr>
          <p:cNvPr id="32771" name="Рисунок 207" descr="http://im2-tub.yandex.net/i?id=178895887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700213"/>
            <a:ext cx="17637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210" descr="http://im0-tub.yandex.net/i?id=121142942&amp;tov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005263"/>
            <a:ext cx="1800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5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1" descr="http://im4-tub.yandex.net/i?id=39600236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5353050"/>
            <a:ext cx="1800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2700338" y="549275"/>
            <a:ext cx="3455987" cy="7921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Принтеры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684213" y="1341438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Принтеры</a:t>
            </a:r>
            <a:r>
              <a:rPr lang="ru-RU">
                <a:latin typeface="Times New Roman" pitchFamily="18" charset="0"/>
              </a:rPr>
              <a:t> предназначены для вывода на бумагу числовой, текстовой и графической информации. По своему принципу действия принтеры делятся на </a:t>
            </a:r>
            <a:r>
              <a:rPr lang="ru-RU" b="1" i="1">
                <a:latin typeface="Times New Roman" pitchFamily="18" charset="0"/>
              </a:rPr>
              <a:t>матричные, струйные и лазерные</a:t>
            </a:r>
            <a:r>
              <a:rPr lang="ru-RU">
                <a:latin typeface="Times New Roman" pitchFamily="18" charset="0"/>
              </a:rPr>
              <a:t>. </a:t>
            </a:r>
            <a:r>
              <a:rPr lang="ru-RU" b="1">
                <a:latin typeface="Times New Roman" pitchFamily="18" charset="0"/>
              </a:rPr>
              <a:t>Матричные принтеры</a:t>
            </a:r>
            <a:r>
              <a:rPr lang="ru-RU">
                <a:latin typeface="Times New Roman" pitchFamily="18" charset="0"/>
              </a:rPr>
              <a:t> – это принтеры ударного действия, формирующий изображения символов 	     с помощью отдельных маленьких точек. </a:t>
            </a:r>
            <a:r>
              <a:rPr lang="ru-RU" b="1" i="1">
                <a:latin typeface="Times New Roman" pitchFamily="18" charset="0"/>
              </a:rPr>
              <a:t>Недостаток</a:t>
            </a:r>
            <a:r>
              <a:rPr lang="ru-RU">
                <a:latin typeface="Times New Roman" pitchFamily="18" charset="0"/>
              </a:rPr>
              <a:t> – медленно    печатают, производят много шума, низкое качество печати. В </a:t>
            </a:r>
            <a:r>
              <a:rPr lang="ru-RU" b="1">
                <a:latin typeface="Times New Roman" pitchFamily="18" charset="0"/>
              </a:rPr>
              <a:t>струйных 	принтерах</a:t>
            </a:r>
            <a:r>
              <a:rPr lang="ru-RU">
                <a:latin typeface="Times New Roman" pitchFamily="18" charset="0"/>
              </a:rPr>
              <a:t> используются чернильные печатающие головки, 	которые под давлением выбрасывают на бумагу из ряда 	мельчайших отверстий капельки чернил различных цветов. 		  Последнее время они широко используются в цифровой фотографии для печати цветных изображений высокого качества. </a:t>
            </a:r>
            <a:r>
              <a:rPr lang="ru-RU" b="1" i="1">
                <a:latin typeface="Times New Roman" pitchFamily="18" charset="0"/>
              </a:rPr>
              <a:t>Недостаток</a:t>
            </a:r>
            <a:r>
              <a:rPr lang="ru-RU">
                <a:latin typeface="Times New Roman" pitchFamily="18" charset="0"/>
              </a:rPr>
              <a:t> – большой расход чернил при их высокой стоимости. </a:t>
            </a:r>
            <a:r>
              <a:rPr lang="ru-RU" b="1">
                <a:latin typeface="Times New Roman" pitchFamily="18" charset="0"/>
              </a:rPr>
              <a:t>Лазерные принтеры</a:t>
            </a:r>
            <a:r>
              <a:rPr lang="ru-RU">
                <a:latin typeface="Times New Roman" pitchFamily="18" charset="0"/>
              </a:rPr>
              <a:t> обеспечивают типографское качество печати и 	       высокую скорость печати. Современные лазерные принтеры 	             могут обеспечивать также высококачественную цветную 	           печать при меньших затратах на расходные материалы по 	     сравнению со струйными принтерами.</a:t>
            </a:r>
          </a:p>
        </p:txBody>
      </p:sp>
      <p:pic>
        <p:nvPicPr>
          <p:cNvPr id="33796" name="Рисунок 48" descr="http://im7-tub.yandex.net/i?id=139496064&amp;tov=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428625"/>
            <a:ext cx="9255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27" descr="http://im0-tub.yandex.net/i?id=167226730&amp;tov=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5429250"/>
            <a:ext cx="10906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92825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44640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Плоттеры</a:t>
            </a: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827088" y="2205038"/>
            <a:ext cx="7632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/>
            <a:r>
              <a:rPr lang="ru-RU" sz="2000" b="1">
                <a:latin typeface="Times New Roman" pitchFamily="18" charset="0"/>
              </a:rPr>
              <a:t>Плоттер (графопостроитель)</a:t>
            </a:r>
            <a:r>
              <a:rPr lang="ru-RU" sz="2000">
                <a:latin typeface="Times New Roman" pitchFamily="18" charset="0"/>
              </a:rPr>
              <a:t> - устройство для автоматического вычерчивания с большой точностью рисунков, схем, сложных чертежей, карт и другой графической информации на бумаге размером до A0 или кальке.</a:t>
            </a:r>
          </a:p>
          <a:p>
            <a:pPr indent="534988"/>
            <a:r>
              <a:rPr lang="ru-RU" sz="2000">
                <a:latin typeface="Times New Roman" pitchFamily="18" charset="0"/>
              </a:rPr>
              <a:t>Плоттеры рисуют изображения с помощью 	        	         пера (пишущего блока).</a:t>
            </a:r>
          </a:p>
          <a:p>
            <a:pPr indent="534988"/>
            <a:r>
              <a:rPr lang="ru-RU" sz="2000">
                <a:latin typeface="Times New Roman" pitchFamily="18" charset="0"/>
              </a:rPr>
              <a:t>С широким распространением струйных и лазерных принтеров 		с высокой разрешающей способностью, 				удешевлением компьютерной памяти и скоростью 		обработки растровых цветных изображений, 			плоттеры с пером практически исчезли из обихода.</a:t>
            </a:r>
          </a:p>
        </p:txBody>
      </p:sp>
      <p:pic>
        <p:nvPicPr>
          <p:cNvPr id="34819" name="Рисунок 39" descr="http://im4-tub.yandex.net/i?id=9830630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20713"/>
            <a:ext cx="20161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33" descr="http://im6-tub.yandex.net/i?id=56005313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3141663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36" descr="http://im6-tub.yandex.net/i?id=206312037&amp;tov=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4437063"/>
            <a:ext cx="18097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2627313" y="549275"/>
            <a:ext cx="44640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Мониторы</a:t>
            </a:r>
          </a:p>
        </p:txBody>
      </p:sp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684213" y="1700213"/>
            <a:ext cx="7848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		Монитор </a:t>
            </a:r>
            <a:r>
              <a:rPr lang="ru-RU" sz="2000">
                <a:latin typeface="Times New Roman" pitchFamily="18" charset="0"/>
              </a:rPr>
              <a:t>является универсальным 	устройством вывода информации. В настольных компьютерах до сих пор используются </a:t>
            </a:r>
            <a:r>
              <a:rPr lang="ru-RU" sz="2000" b="1" i="1">
                <a:latin typeface="Times New Roman" pitchFamily="18" charset="0"/>
              </a:rPr>
              <a:t>мониторы на электронно-лучевой трубке</a:t>
            </a:r>
            <a:r>
              <a:rPr lang="ru-RU" sz="2000">
                <a:latin typeface="Times New Roman" pitchFamily="18" charset="0"/>
              </a:rPr>
              <a:t>. Но такие мониторы могут являться источником вредных для человека излучения. Современные мониторы соответствуют санитарно-гигиеническим требованиям. В современных настольных, портативных и карманных компьютерах применяют </a:t>
            </a:r>
            <a:r>
              <a:rPr lang="ru-RU" sz="2000" b="1" i="1">
                <a:latin typeface="Times New Roman" pitchFamily="18" charset="0"/>
              </a:rPr>
              <a:t>плоские мониторы на жидких кристаллах</a:t>
            </a:r>
            <a:r>
              <a:rPr lang="ru-RU" sz="2000">
                <a:latin typeface="Times New Roman" pitchFamily="18" charset="0"/>
              </a:rPr>
              <a:t>, 				преимущество которых состоит в отсутствии 			излучений и компактности. 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 b="1" i="1">
                <a:latin typeface="Times New Roman" pitchFamily="18" charset="0"/>
              </a:rPr>
              <a:t>		LCD TFT монитор</a:t>
            </a:r>
            <a:r>
              <a:rPr lang="ru-RU" sz="2000">
                <a:latin typeface="Times New Roman" pitchFamily="18" charset="0"/>
              </a:rPr>
              <a:t> (англ. </a:t>
            </a:r>
            <a:r>
              <a:rPr lang="ru-RU" sz="2000" i="1">
                <a:latin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</a:rPr>
              <a:t> тонкоплёночный 			транзистор) — разновидность жидкокристаллического дисплея, в котором используется активная матрица, управляемая тонкоплёночными транзисторами. </a:t>
            </a:r>
          </a:p>
        </p:txBody>
      </p:sp>
      <p:pic>
        <p:nvPicPr>
          <p:cNvPr id="35843" name="Рисунок 72" descr="http://im6-tub.yandex.net/i?id=78117166&amp;tov=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221163"/>
            <a:ext cx="16192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78" descr="http://im4-tub.yandex.net/i?id=214410968&amp;tov=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341438"/>
            <a:ext cx="11811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84" descr="http://im4-tub.yandex.net/i?id=44487442&amp;tov=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052513"/>
            <a:ext cx="1511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08737" cy="1079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8384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Устройства вывода звука</a:t>
            </a: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323850" y="14128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ndalus" pitchFamily="18" charset="-78"/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900113" y="1700213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Для прослушивания звука используются </a:t>
            </a:r>
            <a:r>
              <a:rPr lang="ru-RU" sz="2000" b="1">
                <a:latin typeface="Times New Roman" pitchFamily="18" charset="0"/>
              </a:rPr>
              <a:t>акустические колонки</a:t>
            </a:r>
            <a:r>
              <a:rPr lang="ru-RU" sz="2000">
                <a:latin typeface="Times New Roman" pitchFamily="18" charset="0"/>
              </a:rPr>
              <a:t> или </a:t>
            </a:r>
            <a:r>
              <a:rPr lang="ru-RU" sz="2000" b="1">
                <a:latin typeface="Times New Roman" pitchFamily="18" charset="0"/>
              </a:rPr>
              <a:t>наушники</a:t>
            </a:r>
            <a:r>
              <a:rPr lang="ru-RU" sz="2000">
                <a:latin typeface="Times New Roman" pitchFamily="18" charset="0"/>
              </a:rPr>
              <a:t>, которые подключаются к выходу звуковой платы.</a:t>
            </a:r>
          </a:p>
        </p:txBody>
      </p:sp>
      <p:pic>
        <p:nvPicPr>
          <p:cNvPr id="36868" name="Рисунок 51" descr="http://im8-tub.yandex.net/i?id=67678104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724400"/>
            <a:ext cx="18002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63" descr="http://im6-tub.yandex.net/i?id=34037919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852738"/>
            <a:ext cx="154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6" descr="http://im7-tub.yandex.net/i?id=117760441&amp;tov=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2924175"/>
            <a:ext cx="17065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57" descr="http://im4-tub.yandex.net/i?id=43833468&amp;tov=4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4652963"/>
            <a:ext cx="17287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69" descr="http://im3-tub.yandex.net/i?id=14055268&amp;tov=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2924175"/>
            <a:ext cx="1571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AutoShape 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2160587" cy="1112838"/>
          </a:xfrm>
        </p:spPr>
      </p:pic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789363"/>
            <a:ext cx="2305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971550" y="1773238"/>
            <a:ext cx="69135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Для ввода числовой и текстовой информации используется клавиатура. Стандартная клавиатура имеет 104 клавиши и 3 световых индикатора в правом верхнем углу, информирующих о режимах работы.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Любая клавиатура имеет следующие группы клавиш: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latin typeface="Times New Roman" pitchFamily="18" charset="0"/>
              </a:rPr>
              <a:t> алфавитно-цифровые клавиши;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latin typeface="Times New Roman" pitchFamily="18" charset="0"/>
              </a:rPr>
              <a:t> управляющие клавиши;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latin typeface="Times New Roman" pitchFamily="18" charset="0"/>
              </a:rPr>
              <a:t> функциональные клавиши;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latin typeface="Times New Roman" pitchFamily="18" charset="0"/>
              </a:rPr>
              <a:t> клавиши управления курсором;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latin typeface="Times New Roman" pitchFamily="18" charset="0"/>
              </a:rPr>
              <a:t> специальные клавиши;</a:t>
            </a:r>
          </a:p>
          <a:p>
            <a:pPr indent="265113">
              <a:lnSpc>
                <a:spcPct val="7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latin typeface="Times New Roman" pitchFamily="18" charset="0"/>
              </a:rPr>
              <a:t> дополнительная клавиатура.</a:t>
            </a:r>
          </a:p>
          <a:p>
            <a:pPr indent="265113">
              <a:spcBef>
                <a:spcPct val="50000"/>
              </a:spcBef>
              <a:buFontTx/>
              <a:buBlip>
                <a:blip r:embed="rId5"/>
              </a:buBlip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15364" name="WordArt 7" descr="Папирус"/>
          <p:cNvSpPr>
            <a:spLocks noChangeArrowheads="1" noChangeShapeType="1" noTextEdit="1"/>
          </p:cNvSpPr>
          <p:nvPr/>
        </p:nvSpPr>
        <p:spPr bwMode="auto">
          <a:xfrm>
            <a:off x="3348038" y="476250"/>
            <a:ext cx="40322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Клавиатура</a:t>
            </a:r>
          </a:p>
        </p:txBody>
      </p:sp>
      <p:sp>
        <p:nvSpPr>
          <p:cNvPr id="15365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90" descr="http://im0-tub.yandex.net/i?id=34304294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357563"/>
            <a:ext cx="20177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408737" cy="1512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Манипуляторы: мышь</a:t>
            </a:r>
          </a:p>
        </p:txBody>
      </p:sp>
      <p:pic>
        <p:nvPicPr>
          <p:cNvPr id="16387" name="Рисунок 93" descr="http://im3-tub.yandex.net/i?id=43221675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357563"/>
            <a:ext cx="22320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1116013" y="2060575"/>
            <a:ext cx="6624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Мышь –</a:t>
            </a:r>
            <a:r>
              <a:rPr lang="ru-RU" sz="2400">
                <a:latin typeface="Times New Roman" pitchFamily="18" charset="0"/>
              </a:rPr>
              <a:t> одно из указательных устройств ввода, обеспечивающих интерфейс пользователя с компьютером. </a:t>
            </a:r>
          </a:p>
        </p:txBody>
      </p:sp>
      <p:pic>
        <p:nvPicPr>
          <p:cNvPr id="16389" name="Рисунок 87" descr="http://im4-tub.yandex.net/i?id=60968601&amp;tov=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3357563"/>
            <a:ext cx="21796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08" descr="http://im7-tub.yandex.net/i?id=75220172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214938"/>
            <a:ext cx="19446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624637" cy="172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Манипуляторы: трекбол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11188" y="2060575"/>
            <a:ext cx="85328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0225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Трекбол</a:t>
            </a:r>
            <a:r>
              <a:rPr lang="ru-RU" sz="2000">
                <a:latin typeface="Times New Roman" pitchFamily="18" charset="0"/>
              </a:rPr>
              <a:t> – указательное устройство ввода 			информации об относительном перемещении для 			компьютера. Аналогично мыши по принципу 			действия и по функциям. Трекбол функционально представляет собой перевернутую механическую (шариковую) мышь. Шар находится сверху или сбоку и пользователь может вращать его ладонью или пальцами, при этом не перемещая корпус устройства. Несмотря на внешние различия, трекбол                         и мышь конструктивно похожи – при движении шар               приводит во вращение пару валиков или, в более          современном варианте, его сканируют оптические                   датчики перемещения (как в оптической мыши).</a:t>
            </a:r>
          </a:p>
        </p:txBody>
      </p:sp>
      <p:pic>
        <p:nvPicPr>
          <p:cNvPr id="17412" name="Рисунок 105" descr="http://im6-tub.yandex.net/i?id=15621305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5286375"/>
            <a:ext cx="157321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96" descr="http://im5-tub.yandex.net/i?id=32643100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223202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696075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Манипуляторы: джойстик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00113" y="2349500"/>
            <a:ext cx="72723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152650"/>
            <a:r>
              <a:rPr lang="ru-RU" sz="2000" b="1">
                <a:latin typeface="Times New Roman" pitchFamily="18" charset="0"/>
              </a:rPr>
              <a:t>Джойстик</a:t>
            </a:r>
            <a:r>
              <a:rPr lang="ru-RU" sz="2000">
                <a:latin typeface="Times New Roman" pitchFamily="18" charset="0"/>
              </a:rPr>
              <a:t> – манипулятор, посредством 		     которого можно задавать экранные 			     координаты графического объекта; также 		     может выполняет функции клавиатуры. 		     Джойстики предназначены для более удобного управления ходом компьютерных игр. Обычно они представляют собой рукоятку с кнопками на 	        подставке. Многие звуковые карты имеют 	   специальный игровой порт, к которому 	               подключаются джойстики. </a:t>
            </a:r>
          </a:p>
        </p:txBody>
      </p:sp>
      <p:pic>
        <p:nvPicPr>
          <p:cNvPr id="18436" name="Рисунок 99" descr="http://im4-tub.yandex.net/i?id=33792969&amp;tov=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292600"/>
            <a:ext cx="1860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http://upload.wikimedia.org/wikipedia/commons/thumb/1/16/Wacom_Pen-tablet.jpg/300px-Wacom_Pen-tabl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557338"/>
            <a:ext cx="2879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5" descr="Папирус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345362" cy="981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Сенсорные устройства: графический планшет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76238" y="1360488"/>
            <a:ext cx="750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11188" y="1557338"/>
            <a:ext cx="4679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Графический планшет</a:t>
            </a:r>
            <a:r>
              <a:rPr lang="ru-RU" sz="2000">
                <a:latin typeface="Times New Roman" pitchFamily="18" charset="0"/>
              </a:rPr>
              <a:t> (</a:t>
            </a:r>
            <a:r>
              <a:rPr lang="ru-RU" sz="2000" i="1">
                <a:latin typeface="Times New Roman" pitchFamily="18" charset="0"/>
              </a:rPr>
              <a:t>дигитайзер</a:t>
            </a:r>
            <a:r>
              <a:rPr lang="ru-RU" sz="2000">
                <a:latin typeface="Times New Roman" pitchFamily="18" charset="0"/>
              </a:rPr>
              <a:t>) — это устройство для ввода рисунков от руки непосредственно в компьютер. Состоит из пера и плоского планшета, чувствительного к нажатию или близости пера. Также может прилагаться специальная мышь. </a:t>
            </a:r>
          </a:p>
        </p:txBody>
      </p:sp>
      <p:pic>
        <p:nvPicPr>
          <p:cNvPr id="19461" name="Рисунок 123" descr="http://im7-tub.yandex.net/i?id=155353942&amp;tov=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005263"/>
            <a:ext cx="300196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20" descr="http://im8-tub.yandex.net/i?id=156087398&amp;tov=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3933825"/>
            <a:ext cx="31686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805737" cy="989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Сенсорные устройства: световое перо</a:t>
            </a:r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48958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7550" algn="just"/>
            <a:r>
              <a:rPr lang="ru-RU" sz="2000" b="1">
                <a:latin typeface="Times New Roman" pitchFamily="18" charset="0"/>
              </a:rPr>
              <a:t>Световое перо́</a:t>
            </a:r>
            <a:r>
              <a:rPr lang="ru-RU" sz="2000">
                <a:latin typeface="Times New Roman" pitchFamily="18" charset="0"/>
              </a:rPr>
              <a:t> – один из инструментов ввода графических данных в компьютер. Ввод данных с помощью светового пера заключается в прикосновениях или проведении линий пером по поверхности экрана монитора. Световое перо невозможно использовать с обычными жидкокристаллическими мониторами. Также световое перо может быть элементом дигитайзера (графического планшета). В этом случае пером пишут или рисуют не по экрану монитора, а по поверхности планшета.</a:t>
            </a:r>
          </a:p>
        </p:txBody>
      </p:sp>
      <p:pic>
        <p:nvPicPr>
          <p:cNvPr id="20483" name="Рисунок 126" descr="http://im3-tub.yandex.net/i?id=88122007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349500"/>
            <a:ext cx="27368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4" descr="Папирус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704137" cy="981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Сенсорные устройства: сенсорный экран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827088" y="1773238"/>
            <a:ext cx="4679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Сенсорный экран</a:t>
            </a:r>
            <a:r>
              <a:rPr lang="ru-RU" sz="2000">
                <a:latin typeface="Times New Roman" pitchFamily="18" charset="0"/>
              </a:rPr>
              <a:t> — устройство ввода информации; представляет собой экран, реагирующий на прикосновения к нему. </a:t>
            </a:r>
          </a:p>
        </p:txBody>
      </p:sp>
      <p:pic>
        <p:nvPicPr>
          <p:cNvPr id="21507" name="Рисунок 114" descr="http://im0-tub.yandex.net/i?id=13172134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700213"/>
            <a:ext cx="244951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042988" y="3789363"/>
            <a:ext cx="6985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В портативных компьютерах вместо манипуляторов используется сенсорная панель, перемещение пальца по поверхности которой преобразуется в перемещение курсора на экране монитора. Нажатие на поверхность сенсорной панели эквивалентно нажатию кнопки мыши.</a:t>
            </a:r>
          </a:p>
          <a:p>
            <a:pPr indent="534988"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2150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021388"/>
            <a:ext cx="647700" cy="361950"/>
          </a:xfrm>
          <a:prstGeom prst="actionButtonBackPrevious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1204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Arial</vt:lpstr>
      <vt:lpstr>Times New Roman</vt:lpstr>
      <vt:lpstr>Andalus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2015-10-09T17:05:50Z</dcterms:created>
  <dcterms:modified xsi:type="dcterms:W3CDTF">2020-05-19T12:35:11Z</dcterms:modified>
</cp:coreProperties>
</file>