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66" autoAdjust="0"/>
  </p:normalViewPr>
  <p:slideViewPr>
    <p:cSldViewPr>
      <p:cViewPr>
        <p:scale>
          <a:sx n="75" d="100"/>
          <a:sy n="7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ED7444-0BF7-4C4E-861F-41ADF8350D7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2A8BFE2-E708-4F7E-94F5-BA0019499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47A4B-9E05-46B3-8616-78BEDDD50D88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0F170-70D6-4772-9438-FF6844368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C2D8F-8571-4EC4-BF97-5708972B8321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7C1F-1D1E-449A-980D-516B7497D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6B5E2-2F5F-47BC-BC37-DFC6CBCB7EF1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2A2CA-6132-40FE-8531-FAFFD7B444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E4C22-6C83-4A4A-A3DA-98DB6596DBC6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74885-8AB8-4EE4-9DC6-6A67DBEF5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00F9B-0249-4E03-A580-C8EFA56C71EC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1777D-51C2-47B0-A2B0-DF66D4D29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1709B-3105-4C4A-A2AD-77C16B8E7EA1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FE606-709F-4F8A-9D07-E8B2A701C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28208-E28D-4AD5-9D57-814840232AC4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58DE8-87B0-4B11-A11D-F70E7BD6A9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65BD7-C08B-483E-867C-062675EC8EC0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F5B74-4E78-422F-8841-B568DF72B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78A0F-1787-4AAF-9F82-DF7EF8229747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D4926-B292-4884-924C-04D8EE181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CEA6C-BEB2-4FC8-B59F-C797B69D6311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C30C7-CC27-46FF-AE5D-D2B8DFC86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E4238-D4A2-4D73-A002-65DBD1827A99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B5D40-D168-49E8-9F9A-96BE7F746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5286B8-5BFB-4007-96B3-F51F1C72E467}" type="datetime1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E6B960-32C1-46DE-8978-7B826BA4F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25" y="765175"/>
            <a:ext cx="9109075" cy="151130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ru-RU" smtClean="0">
                <a:solidFill>
                  <a:schemeClr val="tx1"/>
                </a:solidFill>
                <a:latin typeface="Arial Black" pitchFamily="34" charset="0"/>
              </a:rPr>
              <a:t>«Профессиональная этика</a:t>
            </a:r>
            <a:r>
              <a:rPr lang="en-US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Arial Black" pitchFamily="34" charset="0"/>
              </a:rPr>
              <a:t>оператора ЭВМ»</a:t>
            </a:r>
            <a:endParaRPr lang="en-US" b="1" smtClean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5362" name="Picture 6" descr="Картинки по запросу сверхчелове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57425"/>
            <a:ext cx="91440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F78B9-1084-41B5-B1D8-D1BC91F32B24}" type="slidenum">
              <a:rPr lang="ru-RU"/>
              <a:pPr>
                <a:defRPr/>
              </a:pPr>
              <a:t>1</a:t>
            </a:fld>
            <a:r>
              <a:rPr lang="en-US" dirty="0"/>
              <a:t>/1</a:t>
            </a:r>
            <a:r>
              <a:rPr lang="ru-RU" dirty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Acm logot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127125"/>
            <a:ext cx="1214437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15835-62EF-4938-9958-FB4AFA246A3F}" type="slidenum">
              <a:rPr lang="ru-RU"/>
              <a:pPr>
                <a:defRPr/>
              </a:pPr>
              <a:t>2</a:t>
            </a:fld>
            <a:r>
              <a:rPr lang="en-US" dirty="0"/>
              <a:t> /11</a:t>
            </a:r>
            <a:endParaRPr lang="ru-RU" dirty="0"/>
          </a:p>
        </p:txBody>
      </p:sp>
      <p:sp>
        <p:nvSpPr>
          <p:cNvPr id="20484" name="Прямоугольник 5"/>
          <p:cNvSpPr>
            <a:spLocks noChangeArrowheads="1"/>
          </p:cNvSpPr>
          <p:nvPr/>
        </p:nvSpPr>
        <p:spPr bwMode="auto">
          <a:xfrm>
            <a:off x="34925" y="1470025"/>
            <a:ext cx="4860925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Ассоциация вычислительной техники</a:t>
            </a:r>
            <a:r>
              <a:rPr lang="ru-RU">
                <a:latin typeface="Calibri" pitchFamily="34" charset="0"/>
              </a:rPr>
              <a:t> (англ. </a:t>
            </a:r>
            <a:r>
              <a:rPr lang="ru-RU" i="1">
                <a:latin typeface="Calibri" pitchFamily="34" charset="0"/>
              </a:rPr>
              <a:t>Association for Computing Machinery</a:t>
            </a:r>
            <a:r>
              <a:rPr lang="ru-RU">
                <a:latin typeface="Calibri" pitchFamily="34" charset="0"/>
              </a:rPr>
              <a:t>, ACM) — старейшая и наиболее крупная международная организация в компьютерной области. Объединяет около 83 000 специалистов. Штаб-квартира находится в Нью-Йорке.</a:t>
            </a:r>
          </a:p>
        </p:txBody>
      </p:sp>
      <p:sp>
        <p:nvSpPr>
          <p:cNvPr id="20485" name="Прямоугольник 6"/>
          <p:cNvSpPr>
            <a:spLocks noChangeArrowheads="1"/>
          </p:cNvSpPr>
          <p:nvPr/>
        </p:nvSpPr>
        <p:spPr bwMode="auto">
          <a:xfrm>
            <a:off x="34925" y="3579813"/>
            <a:ext cx="4968875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Институт инженеров электротехники и электроники</a:t>
            </a:r>
            <a:r>
              <a:rPr lang="ru-RU">
                <a:latin typeface="Calibri" pitchFamily="34" charset="0"/>
              </a:rPr>
              <a:t> — </a:t>
            </a:r>
            <a:r>
              <a:rPr lang="ru-RU" b="1">
                <a:latin typeface="Calibri" pitchFamily="34" charset="0"/>
              </a:rPr>
              <a:t>IEEE</a:t>
            </a:r>
            <a:r>
              <a:rPr lang="ru-RU">
                <a:latin typeface="Calibri" pitchFamily="34" charset="0"/>
              </a:rPr>
              <a:t> (англ. </a:t>
            </a:r>
            <a:r>
              <a:rPr lang="ru-RU" i="1">
                <a:latin typeface="Calibri" pitchFamily="34" charset="0"/>
              </a:rPr>
              <a:t>Institute of Electrical and Electronics Engineers</a:t>
            </a:r>
            <a:r>
              <a:rPr lang="ru-RU">
                <a:latin typeface="Calibri" pitchFamily="34" charset="0"/>
              </a:rPr>
              <a:t>) (I triple E — «Ай трипл и») —международная некоммерческая ассоциация специалистов в области техники, мировой лидер в области разработки стандартов по радиоэлектронике, электротехнике и аппаратному обеспечению вычислительных систем и сетей.</a:t>
            </a:r>
          </a:p>
        </p:txBody>
      </p:sp>
      <p:pic>
        <p:nvPicPr>
          <p:cNvPr id="20486" name="Picture 2" descr="IEEE лого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6025" y="1268413"/>
            <a:ext cx="2847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7" name="Заголовок 1"/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b="1" smtClean="0"/>
              <a:t>Этический кодекс </a:t>
            </a:r>
            <a:r>
              <a:rPr lang="en-US" b="1" smtClean="0"/>
              <a:t>ACM/IEEE</a:t>
            </a:r>
            <a:endParaRPr lang="ru-RU" smtClean="0"/>
          </a:p>
        </p:txBody>
      </p:sp>
      <p:sp>
        <p:nvSpPr>
          <p:cNvPr id="20488" name="Прямоугольник 8"/>
          <p:cNvSpPr>
            <a:spLocks noChangeArrowheads="1"/>
          </p:cNvSpPr>
          <p:nvPr/>
        </p:nvSpPr>
        <p:spPr bwMode="auto">
          <a:xfrm>
            <a:off x="5040313" y="2622550"/>
            <a:ext cx="3924300" cy="2030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alibri" pitchFamily="34" charset="0"/>
              </a:rPr>
              <a:t>Кодекс содержит восемь принципов, связанных с поведением и решениями, принимаемыми профессиональными программистами, включая практиков, преподавателей, менеджеров и руководителей высшего звена.</a:t>
            </a:r>
          </a:p>
        </p:txBody>
      </p:sp>
      <p:sp>
        <p:nvSpPr>
          <p:cNvPr id="20489" name="Прямоугольник 9"/>
          <p:cNvSpPr>
            <a:spLocks noChangeArrowheads="1"/>
          </p:cNvSpPr>
          <p:nvPr/>
        </p:nvSpPr>
        <p:spPr bwMode="auto">
          <a:xfrm>
            <a:off x="5003800" y="5157788"/>
            <a:ext cx="3995738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Calibri" pitchFamily="34" charset="0"/>
              </a:rPr>
              <a:t>Кодекс распространяется также на студентов и «подмастерьев», изучающих данную профессию.</a:t>
            </a:r>
          </a:p>
          <a:p>
            <a:pPr algn="just"/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55920-2D5E-48DB-87C1-A9D6741C4D76}" type="slidenum">
              <a:rPr lang="ru-RU"/>
              <a:pPr>
                <a:defRPr/>
              </a:pPr>
              <a:t>3</a:t>
            </a:fld>
            <a:r>
              <a:rPr lang="en-US" dirty="0"/>
              <a:t> /11</a:t>
            </a:r>
            <a:endParaRPr lang="ru-RU" dirty="0"/>
          </a:p>
        </p:txBody>
      </p:sp>
      <p:pic>
        <p:nvPicPr>
          <p:cNvPr id="21507" name="Picture 4" descr="Acm logoti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" y="115888"/>
            <a:ext cx="76041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2" descr="IEEE лого.sv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260350"/>
            <a:ext cx="1547812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230188" y="44450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atin typeface="+mj-lt"/>
                <a:ea typeface="+mj-ea"/>
                <a:cs typeface="+mj-cs"/>
              </a:rPr>
              <a:t>Этический кодекс </a:t>
            </a:r>
            <a:r>
              <a:rPr lang="en-US" sz="4400" b="1" dirty="0">
                <a:latin typeface="+mj-lt"/>
                <a:ea typeface="+mj-ea"/>
                <a:cs typeface="+mj-cs"/>
              </a:rPr>
              <a:t>ACM/IEEE</a:t>
            </a:r>
            <a:r>
              <a:rPr lang="ru-RU" sz="4400" b="1" dirty="0">
                <a:latin typeface="+mj-lt"/>
                <a:ea typeface="+mj-ea"/>
                <a:cs typeface="+mj-cs"/>
              </a:rPr>
              <a:t>. Принципы.</a:t>
            </a:r>
            <a:endParaRPr lang="ru-RU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1510" name="Прямоугольник 15"/>
          <p:cNvSpPr>
            <a:spLocks noChangeArrowheads="1"/>
          </p:cNvSpPr>
          <p:nvPr/>
        </p:nvSpPr>
        <p:spPr bwMode="auto">
          <a:xfrm>
            <a:off x="0" y="1009650"/>
            <a:ext cx="9144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ОБЩЕСТВО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действовать неукоснительно в интересах общества.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КЛИЕНТ И РАБОТОДАТЕЛЬ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действовать согласно интересам клиента и </a:t>
            </a:r>
            <a:br>
              <a:rPr lang="ru-RU" sz="1600">
                <a:latin typeface="Calibri" pitchFamily="34" charset="0"/>
              </a:rPr>
            </a:br>
            <a:r>
              <a:rPr lang="ru-RU" sz="1600">
                <a:latin typeface="Calibri" pitchFamily="34" charset="0"/>
              </a:rPr>
              <a:t>работодателя, если они не противоречат интересам общества.</a:t>
            </a: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ПРОДУКТ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>
                <a:latin typeface="Calibri" pitchFamily="34" charset="0"/>
              </a:rPr>
              <a:t>Программисты </a:t>
            </a:r>
            <a:r>
              <a:rPr lang="ru-RU" sz="1600">
                <a:latin typeface="Calibri" pitchFamily="34" charset="0"/>
              </a:rPr>
              <a:t>должны обеспечивать соответствие качества своих </a:t>
            </a:r>
            <a:br>
              <a:rPr lang="ru-RU" sz="1600">
                <a:latin typeface="Calibri" pitchFamily="34" charset="0"/>
              </a:rPr>
            </a:br>
            <a:r>
              <a:rPr lang="ru-RU" sz="1600">
                <a:latin typeface="Calibri" pitchFamily="34" charset="0"/>
              </a:rPr>
              <a:t>продуктов и их модификаций наивысшим возможным профессиональным стандартам.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ОЦЕНКИ </a:t>
            </a:r>
            <a:endParaRPr lang="ru-RU" sz="1600" b="1">
              <a:latin typeface="Calibri" pitchFamily="34" charset="0"/>
            </a:endParaRP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поддерживать целостность и независимость своих </a:t>
            </a:r>
            <a:br>
              <a:rPr lang="ru-RU" sz="1600">
                <a:latin typeface="Calibri" pitchFamily="34" charset="0"/>
              </a:rPr>
            </a:br>
            <a:r>
              <a:rPr lang="ru-RU" sz="1600">
                <a:latin typeface="Calibri" pitchFamily="34" charset="0"/>
              </a:rPr>
              <a:t>профессиональных оценок. 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МЕНЕДЖМЕНТ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придерживаться этических подходов к управлению разработкой и </a:t>
            </a:r>
            <a:br>
              <a:rPr lang="ru-RU" sz="1600">
                <a:latin typeface="Calibri" pitchFamily="34" charset="0"/>
              </a:rPr>
            </a:br>
            <a:r>
              <a:rPr lang="ru-RU" sz="1600">
                <a:latin typeface="Calibri" pitchFamily="34" charset="0"/>
              </a:rPr>
              <a:t>поддержкой программного обеспечения и продвигать эти подходы. 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ПРОФЕССИЯ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поднимать престиж и репутацию своей профессии в интересах общества.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КОЛЛЕГИ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быть справедливы по отношению к своим коллегам, помогать им и поддерживать.</a:t>
            </a:r>
            <a:endParaRPr lang="ru-RU" sz="1600" b="1">
              <a:latin typeface="Calibri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b="1">
                <a:latin typeface="Calibri" pitchFamily="34" charset="0"/>
              </a:rPr>
              <a:t>ЛИЧНАЯ ОТВЕТСТВЕННОСТЬ</a:t>
            </a:r>
          </a:p>
          <a:p>
            <a:pPr marL="358775" lvl="1" indent="-179388">
              <a:buFont typeface="Arial" charset="0"/>
              <a:buChar char="•"/>
            </a:pPr>
            <a:r>
              <a:rPr lang="ru-RU" sz="1600">
                <a:latin typeface="Calibri" pitchFamily="34" charset="0"/>
              </a:rPr>
              <a:t>Программисты должны постоянно учиться навыкам своей профессии и способствовать продвижению этического подхода к своей деятельности.</a:t>
            </a:r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229600" cy="1143001"/>
          </a:xfrm>
        </p:spPr>
        <p:txBody>
          <a:bodyPr/>
          <a:lstStyle/>
          <a:p>
            <a:r>
              <a:rPr lang="ru-RU" sz="3200" smtClean="0"/>
              <a:t>Национальный кодекс деятельности в области информатики и телекоммуникаций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9C371-DBAB-47D9-BF7E-C9AF55316039}" type="slidenum">
              <a:rPr lang="ru-RU"/>
              <a:pPr>
                <a:defRPr/>
              </a:pPr>
              <a:t>4</a:t>
            </a:fld>
            <a:r>
              <a:rPr lang="en-US" dirty="0"/>
              <a:t> /11</a:t>
            </a:r>
            <a:endParaRPr lang="ru-RU" dirty="0"/>
          </a:p>
        </p:txBody>
      </p:sp>
      <p:sp>
        <p:nvSpPr>
          <p:cNvPr id="22532" name="Прямоугольник 5"/>
          <p:cNvSpPr>
            <a:spLocks noChangeArrowheads="1"/>
          </p:cNvSpPr>
          <p:nvPr/>
        </p:nvSpPr>
        <p:spPr bwMode="auto">
          <a:xfrm>
            <a:off x="0" y="1125538"/>
            <a:ext cx="87487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27 мая 1996 года в России был принят Национальный кодекс деятельности в области информатики и телекоммуникаций.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388" y="2349500"/>
            <a:ext cx="4752975" cy="922338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Любая деятельность в области информатики и телекоммуникаций должна быть законной, пристойной, честной и правдивой.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388" y="3475038"/>
            <a:ext cx="4752975" cy="1754187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Каждое техническое и программное средство должно разрабатываться с чувством ответственности перед обществом и должно соответствовать принципам добросовестной конкуренции, общепринятым в коммерческой деятельности.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388" y="5397500"/>
            <a:ext cx="4752975" cy="1200150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Никакая деятельность не должна оказывать отрицательного влияния на доверие общественности к средствам информатики и телекоммуникаций.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22536" name="Прямоугольник 12"/>
          <p:cNvSpPr>
            <a:spLocks noChangeArrowheads="1"/>
          </p:cNvSpPr>
          <p:nvPr/>
        </p:nvSpPr>
        <p:spPr bwMode="auto">
          <a:xfrm>
            <a:off x="5148263" y="1700213"/>
            <a:ext cx="23034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Обязательства:</a:t>
            </a:r>
          </a:p>
        </p:txBody>
      </p:sp>
      <p:sp>
        <p:nvSpPr>
          <p:cNvPr id="22537" name="Прямоугольник 13"/>
          <p:cNvSpPr>
            <a:spLocks noChangeArrowheads="1"/>
          </p:cNvSpPr>
          <p:nvPr/>
        </p:nvSpPr>
        <p:spPr bwMode="auto">
          <a:xfrm>
            <a:off x="5148263" y="4173538"/>
            <a:ext cx="3600450" cy="120015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Не нарушать тайны передачи сообщения, не практиковать вскрытие информационных систем и сетей передачи данных.</a:t>
            </a:r>
          </a:p>
        </p:txBody>
      </p:sp>
      <p:sp>
        <p:nvSpPr>
          <p:cNvPr id="22538" name="Прямоугольник 15"/>
          <p:cNvSpPr>
            <a:spLocks noChangeArrowheads="1"/>
          </p:cNvSpPr>
          <p:nvPr/>
        </p:nvSpPr>
        <p:spPr bwMode="auto">
          <a:xfrm>
            <a:off x="5148263" y="2133600"/>
            <a:ext cx="3600450" cy="64611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Не использовать чужое ПО без лицензии</a:t>
            </a:r>
            <a:r>
              <a:rPr lang="en-US">
                <a:latin typeface="Calibri" pitchFamily="34" charset="0"/>
              </a:rPr>
              <a:t>/</a:t>
            </a:r>
            <a:r>
              <a:rPr lang="ru-RU">
                <a:latin typeface="Calibri" pitchFamily="34" charset="0"/>
              </a:rPr>
              <a:t>разрешения</a:t>
            </a:r>
          </a:p>
        </p:txBody>
      </p:sp>
      <p:sp>
        <p:nvSpPr>
          <p:cNvPr id="22539" name="Прямоугольник 16"/>
          <p:cNvSpPr>
            <a:spLocks noChangeArrowheads="1"/>
          </p:cNvSpPr>
          <p:nvPr/>
        </p:nvSpPr>
        <p:spPr bwMode="auto">
          <a:xfrm>
            <a:off x="5148263" y="5468938"/>
            <a:ext cx="3600450" cy="120015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Не извлекать прибыль от использования товарного знака или символа, принадлежащего другой фирме или продукции</a:t>
            </a:r>
          </a:p>
        </p:txBody>
      </p:sp>
      <p:sp>
        <p:nvSpPr>
          <p:cNvPr id="22540" name="Прямоугольник 18"/>
          <p:cNvSpPr>
            <a:spLocks noChangeArrowheads="1"/>
          </p:cNvSpPr>
          <p:nvPr/>
        </p:nvSpPr>
        <p:spPr bwMode="auto">
          <a:xfrm>
            <a:off x="5148263" y="2876550"/>
            <a:ext cx="3600450" cy="120015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Не нарушать тайны передачи сообщения, не практиковать вскрытие информационных систем и сетей передачи данных.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Этика программирования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https://xakep.ru/2003/09/29/19951/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D0EB7-4D2E-478C-BE8B-89A4E08F128D}" type="slidenum">
              <a:rPr lang="ru-RU"/>
              <a:pPr>
                <a:defRPr/>
              </a:pPr>
              <a:t>5</a:t>
            </a:fld>
            <a:r>
              <a:rPr lang="en-US" dirty="0"/>
              <a:t>/11</a:t>
            </a:r>
            <a:endParaRPr lang="ru-RU" dirty="0"/>
          </a:p>
        </p:txBody>
      </p:sp>
      <p:sp>
        <p:nvSpPr>
          <p:cNvPr id="23556" name="Прямоугольник 5"/>
          <p:cNvSpPr>
            <a:spLocks noChangeArrowheads="1"/>
          </p:cNvSpPr>
          <p:nvPr/>
        </p:nvSpPr>
        <p:spPr bwMode="auto">
          <a:xfrm>
            <a:off x="755650" y="1557338"/>
            <a:ext cx="28797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Комментарии</a:t>
            </a:r>
          </a:p>
          <a:p>
            <a:pPr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35375" y="1344613"/>
            <a:ext cx="4860925" cy="19399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“</a:t>
            </a:r>
            <a:r>
              <a:rPr lang="ru-RU" dirty="0"/>
              <a:t>Если комментировать код — это хорошо,</a:t>
            </a:r>
            <a:br>
              <a:rPr lang="ru-RU" dirty="0"/>
            </a:br>
            <a:r>
              <a:rPr lang="ru-RU" dirty="0"/>
              <a:t>значит, мы будем уделять комментариям</a:t>
            </a:r>
            <a:br>
              <a:rPr lang="ru-RU" dirty="0"/>
            </a:br>
            <a:r>
              <a:rPr lang="ru-RU" dirty="0"/>
              <a:t>внимания ровно столько, сколько</a:t>
            </a:r>
            <a:br>
              <a:rPr lang="ru-RU" dirty="0"/>
            </a:br>
            <a:r>
              <a:rPr lang="ru-RU" dirty="0"/>
              <a:t>потребуется, чтобы наш код стал лёгким для чтения даже ребёнку.</a:t>
            </a:r>
            <a:r>
              <a:rPr lang="en-US" dirty="0"/>
              <a:t>”</a:t>
            </a:r>
            <a:r>
              <a:rPr lang="ru-RU" dirty="0"/>
              <a:t>	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«Экстремальное программирование» К. Бек</a:t>
            </a:r>
            <a:endParaRPr lang="ru-RU" dirty="0"/>
          </a:p>
        </p:txBody>
      </p:sp>
      <p:sp>
        <p:nvSpPr>
          <p:cNvPr id="23558" name="Прямоугольник 7"/>
          <p:cNvSpPr>
            <a:spLocks noChangeArrowheads="1"/>
          </p:cNvSpPr>
          <p:nvPr/>
        </p:nvSpPr>
        <p:spPr bwMode="auto">
          <a:xfrm>
            <a:off x="827088" y="3284538"/>
            <a:ext cx="28813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Код</a:t>
            </a:r>
          </a:p>
          <a:p>
            <a:pPr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8625" y="3860800"/>
            <a:ext cx="2951163" cy="1022350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begin</a:t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err="1"/>
              <a:t>WriteLn</a:t>
            </a:r>
            <a:r>
              <a:rPr lang="en-US" dirty="0"/>
              <a:t>(‘Hello, world’);</a:t>
            </a:r>
            <a:br>
              <a:rPr lang="en-US" dirty="0"/>
            </a:br>
            <a:r>
              <a:rPr lang="en-US" dirty="0"/>
              <a:t>end.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8063" y="4221163"/>
            <a:ext cx="3708400" cy="407987"/>
          </a:xfrm>
          <a:prstGeom prst="roundRect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begin</a:t>
            </a:r>
            <a:r>
              <a:rPr lang="ru-RU" dirty="0"/>
              <a:t> </a:t>
            </a:r>
            <a:r>
              <a:rPr lang="en-US" dirty="0" err="1"/>
              <a:t>WriteLn</a:t>
            </a:r>
            <a:r>
              <a:rPr lang="en-US" dirty="0"/>
              <a:t>(‘Hello, world’);end.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00113" y="5162550"/>
            <a:ext cx="7559675" cy="71437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ВСЕГДА пишите</a:t>
            </a:r>
            <a:r>
              <a:rPr lang="en-US" dirty="0"/>
              <a:t> </a:t>
            </a:r>
            <a:r>
              <a:rPr lang="ru-RU" dirty="0"/>
              <a:t>математические знаки ( + — = * / ) через пробел;</a:t>
            </a:r>
            <a:endParaRPr lang="en-US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чем больше свободного места</a:t>
            </a:r>
            <a:r>
              <a:rPr lang="en-US" dirty="0"/>
              <a:t> </a:t>
            </a:r>
            <a:r>
              <a:rPr lang="ru-RU" dirty="0"/>
              <a:t>между строками — тем легче читать код.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Этика программирования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https://xakep.ru/2003/09/29/19951/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E4A60-6EDB-4123-B0B3-AF2BEA61F4AC}" type="slidenum">
              <a:rPr lang="ru-RU"/>
              <a:pPr>
                <a:defRPr/>
              </a:pPr>
              <a:t>6</a:t>
            </a:fld>
            <a:r>
              <a:rPr lang="en-US" dirty="0"/>
              <a:t>/11</a:t>
            </a:r>
            <a:endParaRPr lang="ru-RU" dirty="0"/>
          </a:p>
        </p:txBody>
      </p:sp>
      <p:sp>
        <p:nvSpPr>
          <p:cNvPr id="24580" name="Прямоугольник 5"/>
          <p:cNvSpPr>
            <a:spLocks noChangeArrowheads="1"/>
          </p:cNvSpPr>
          <p:nvPr/>
        </p:nvSpPr>
        <p:spPr bwMode="auto">
          <a:xfrm>
            <a:off x="755650" y="1557338"/>
            <a:ext cx="28797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00113" y="2138363"/>
            <a:ext cx="7559675" cy="71437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Давайте им осмысленные имена, чтобы их имя примерно отображало принцип действия переменной (лучше всего словами англ. языка).</a:t>
            </a:r>
          </a:p>
        </p:txBody>
      </p:sp>
      <p:sp>
        <p:nvSpPr>
          <p:cNvPr id="24582" name="Прямоугольник 10"/>
          <p:cNvSpPr>
            <a:spLocks noChangeArrowheads="1"/>
          </p:cNvSpPr>
          <p:nvPr/>
        </p:nvSpPr>
        <p:spPr bwMode="auto">
          <a:xfrm>
            <a:off x="755650" y="1484313"/>
            <a:ext cx="5400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Именование переменных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2996952"/>
            <a:ext cx="4308487" cy="646331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Edit14 </a:t>
            </a:r>
            <a:r>
              <a:rPr lang="en-US" strike="sngStrike" dirty="0">
                <a:latin typeface="+mn-lt"/>
                <a:cs typeface="+mn-cs"/>
              </a:rPr>
              <a:t>  -</a:t>
            </a:r>
            <a:r>
              <a:rPr lang="en-US" dirty="0">
                <a:latin typeface="+mn-lt"/>
                <a:cs typeface="+mn-cs"/>
              </a:rPr>
              <a:t>&gt; </a:t>
            </a:r>
            <a:r>
              <a:rPr lang="en-US" dirty="0" err="1">
                <a:latin typeface="+mn-lt"/>
                <a:cs typeface="+mn-cs"/>
              </a:rPr>
              <a:t>edPassEnter</a:t>
            </a:r>
            <a:r>
              <a:rPr lang="en-US" dirty="0">
                <a:latin typeface="+mn-lt"/>
                <a:cs typeface="+mn-cs"/>
              </a:rPr>
              <a:t>(</a:t>
            </a:r>
            <a:r>
              <a:rPr lang="ru-RU" dirty="0">
                <a:latin typeface="+mn-lt"/>
                <a:cs typeface="+mn-cs"/>
              </a:rPr>
              <a:t>поле ввода пароля</a:t>
            </a:r>
            <a:r>
              <a:rPr lang="en-US" dirty="0">
                <a:latin typeface="+mn-lt"/>
                <a:cs typeface="+mn-cs"/>
              </a:rPr>
              <a:t>)</a:t>
            </a:r>
            <a:endParaRPr lang="ru-RU" strike="sngStrike" dirty="0">
              <a:latin typeface="+mn-lt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00113" y="3956050"/>
            <a:ext cx="2808287" cy="409575"/>
          </a:xfrm>
          <a:prstGeom prst="round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iCounter</a:t>
            </a:r>
            <a:r>
              <a:rPr lang="en-US" dirty="0"/>
              <a:t> + </a:t>
            </a:r>
            <a:r>
              <a:rPr lang="en-US" dirty="0" err="1"/>
              <a:t>iChan</a:t>
            </a:r>
            <a:r>
              <a:rPr lang="en-US" dirty="0"/>
              <a:t> = </a:t>
            </a:r>
            <a:r>
              <a:rPr lang="en-US" dirty="0" err="1"/>
              <a:t>iRoute</a:t>
            </a:r>
            <a:r>
              <a:rPr lang="en-US" dirty="0"/>
              <a:t>;</a:t>
            </a:r>
            <a:endParaRPr lang="ru-RU" dirty="0"/>
          </a:p>
        </p:txBody>
      </p:sp>
      <p:sp>
        <p:nvSpPr>
          <p:cNvPr id="24585" name="Прямоугольник 17"/>
          <p:cNvSpPr>
            <a:spLocks noChangeArrowheads="1"/>
          </p:cNvSpPr>
          <p:nvPr/>
        </p:nvSpPr>
        <p:spPr bwMode="auto">
          <a:xfrm>
            <a:off x="900113" y="4438650"/>
            <a:ext cx="6119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Первая буква "</a:t>
            </a:r>
            <a:r>
              <a:rPr lang="en-US">
                <a:latin typeface="Calibri" pitchFamily="34" charset="0"/>
              </a:rPr>
              <a:t>i" </a:t>
            </a:r>
            <a:r>
              <a:rPr lang="ru-RU">
                <a:latin typeface="Calibri" pitchFamily="34" charset="0"/>
              </a:rPr>
              <a:t>обозначает тип переменной: </a:t>
            </a:r>
            <a:r>
              <a:rPr lang="en-US">
                <a:latin typeface="Calibri" pitchFamily="34" charset="0"/>
              </a:rPr>
              <a:t>I – Integer, </a:t>
            </a:r>
            <a:endParaRPr lang="ru-RU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 –</a:t>
            </a:r>
            <a:r>
              <a:rPr lang="ru-RU">
                <a:latin typeface="Calibri" pitchFamily="34" charset="0"/>
              </a:rPr>
              <a:t> </a:t>
            </a:r>
            <a:r>
              <a:rPr lang="en-US">
                <a:latin typeface="Calibri" pitchFamily="34" charset="0"/>
              </a:rPr>
              <a:t>String, c – Char, b – Boolean </a:t>
            </a:r>
            <a:r>
              <a:rPr lang="ru-RU">
                <a:latin typeface="Calibri" pitchFamily="34" charset="0"/>
              </a:rPr>
              <a:t>и т.д.</a:t>
            </a:r>
          </a:p>
        </p:txBody>
      </p:sp>
      <p:sp>
        <p:nvSpPr>
          <p:cNvPr id="24586" name="Прямоугольник 18"/>
          <p:cNvSpPr>
            <a:spLocks noChangeArrowheads="1"/>
          </p:cNvSpPr>
          <p:nvPr/>
        </p:nvSpPr>
        <p:spPr bwMode="auto">
          <a:xfrm>
            <a:off x="827088" y="5230813"/>
            <a:ext cx="7561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Желательно в</a:t>
            </a:r>
            <a:r>
              <a:rPr lang="en-US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</a:rPr>
              <a:t>комментарии перед текстом программы</a:t>
            </a:r>
            <a:r>
              <a:rPr lang="en-US">
                <a:latin typeface="Calibri" pitchFamily="34" charset="0"/>
              </a:rPr>
              <a:t> </a:t>
            </a:r>
            <a:r>
              <a:rPr lang="ru-RU">
                <a:latin typeface="Calibri" pitchFamily="34" charset="0"/>
              </a:rPr>
              <a:t>описать, что обозначает то или иное сокращение (ed: Edit; lb: Label).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27088" y="3789363"/>
            <a:ext cx="5905500" cy="1295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478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Arial Black</vt:lpstr>
      <vt:lpstr>Тема Office</vt:lpstr>
      <vt:lpstr>Слайд 1</vt:lpstr>
      <vt:lpstr>Этический кодекс ACM/IEEE</vt:lpstr>
      <vt:lpstr>Слайд 3</vt:lpstr>
      <vt:lpstr>Национальный кодекс деятельности в области информатики и телекоммуникаций</vt:lpstr>
      <vt:lpstr>Этика программирования</vt:lpstr>
      <vt:lpstr>Этика программирования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user</cp:lastModifiedBy>
  <cp:revision>29</cp:revision>
  <dcterms:created xsi:type="dcterms:W3CDTF">2017-03-05T14:01:25Z</dcterms:created>
  <dcterms:modified xsi:type="dcterms:W3CDTF">2020-05-19T13:05:08Z</dcterms:modified>
</cp:coreProperties>
</file>