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8"/>
  </p:notesMasterIdLst>
  <p:sldIdLst>
    <p:sldId id="256" r:id="rId2"/>
    <p:sldId id="257" r:id="rId3"/>
    <p:sldId id="258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3" r:id="rId26"/>
    <p:sldId id="282" r:id="rId27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372" autoAdjust="0"/>
    <p:restoredTop sz="93190" autoAdjust="0"/>
  </p:normalViewPr>
  <p:slideViewPr>
    <p:cSldViewPr>
      <p:cViewPr>
        <p:scale>
          <a:sx n="68" d="100"/>
          <a:sy n="68" d="100"/>
        </p:scale>
        <p:origin x="-1404" y="-12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36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#1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CFCDEBB-98FD-473C-894B-DF077F95CF04}" type="doc">
      <dgm:prSet loTypeId="urn:microsoft.com/office/officeart/2005/8/layout/radial3" loCatId="cycle" qsTypeId="urn:microsoft.com/office/officeart/2005/8/quickstyle/simple5" qsCatId="simple" csTypeId="urn:microsoft.com/office/officeart/2005/8/colors/accent1_2#1" csCatId="accent1" phldr="1"/>
      <dgm:spPr/>
      <dgm:t>
        <a:bodyPr/>
        <a:lstStyle/>
        <a:p>
          <a:endParaRPr lang="ru-RU"/>
        </a:p>
      </dgm:t>
    </dgm:pt>
    <dgm:pt modelId="{1DC9FAB8-9E8F-4469-B435-2882C5599F2B}">
      <dgm:prSet/>
      <dgm:spPr/>
      <dgm:t>
        <a:bodyPr/>
        <a:lstStyle/>
        <a:p>
          <a:endParaRPr lang="ru-RU"/>
        </a:p>
      </dgm:t>
    </dgm:pt>
    <dgm:pt modelId="{40FC551B-A43D-4175-ABD4-473D3352D538}" type="parTrans" cxnId="{8BE4C950-F5CD-489D-89D2-6D85CC340087}">
      <dgm:prSet/>
      <dgm:spPr/>
      <dgm:t>
        <a:bodyPr/>
        <a:lstStyle/>
        <a:p>
          <a:endParaRPr lang="ru-RU"/>
        </a:p>
      </dgm:t>
    </dgm:pt>
    <dgm:pt modelId="{C6BFFCEA-D613-448D-A641-4C9938EC93B6}" type="sibTrans" cxnId="{8BE4C950-F5CD-489D-89D2-6D85CC340087}">
      <dgm:prSet/>
      <dgm:spPr/>
      <dgm:t>
        <a:bodyPr/>
        <a:lstStyle/>
        <a:p>
          <a:endParaRPr lang="ru-RU"/>
        </a:p>
      </dgm:t>
    </dgm:pt>
    <dgm:pt modelId="{F94A8E05-F94D-48C9-98AA-EC4501618C12}">
      <dgm:prSet/>
      <dgm:spPr/>
      <dgm:t>
        <a:bodyPr/>
        <a:lstStyle/>
        <a:p>
          <a:endParaRPr lang="ru-RU"/>
        </a:p>
      </dgm:t>
    </dgm:pt>
    <dgm:pt modelId="{76C33D1E-AE8A-407E-B0BB-889D3BDB6658}" type="parTrans" cxnId="{CF209B54-4ADB-4D86-A3D4-4B637CC4E915}">
      <dgm:prSet/>
      <dgm:spPr/>
      <dgm:t>
        <a:bodyPr/>
        <a:lstStyle/>
        <a:p>
          <a:endParaRPr lang="ru-RU"/>
        </a:p>
      </dgm:t>
    </dgm:pt>
    <dgm:pt modelId="{BE57BF72-8212-45AF-A7BB-49113AB31251}" type="sibTrans" cxnId="{CF209B54-4ADB-4D86-A3D4-4B637CC4E915}">
      <dgm:prSet/>
      <dgm:spPr/>
      <dgm:t>
        <a:bodyPr/>
        <a:lstStyle/>
        <a:p>
          <a:endParaRPr lang="ru-RU"/>
        </a:p>
      </dgm:t>
    </dgm:pt>
    <dgm:pt modelId="{AA0AF2D8-A6A9-46BD-AA27-BA5A1B7CDE77}">
      <dgm:prSet/>
      <dgm:spPr/>
      <dgm:t>
        <a:bodyPr/>
        <a:lstStyle/>
        <a:p>
          <a:endParaRPr lang="ru-RU"/>
        </a:p>
      </dgm:t>
    </dgm:pt>
    <dgm:pt modelId="{BB90FE7D-D02F-4A95-AC1C-CAE4F4CB935C}" type="parTrans" cxnId="{BC7A0E70-678F-49CA-B32D-79D541C423C1}">
      <dgm:prSet/>
      <dgm:spPr/>
      <dgm:t>
        <a:bodyPr/>
        <a:lstStyle/>
        <a:p>
          <a:endParaRPr lang="ru-RU"/>
        </a:p>
      </dgm:t>
    </dgm:pt>
    <dgm:pt modelId="{B70F2E6D-24F0-42CD-9AAD-1C35B9DD9EB8}" type="sibTrans" cxnId="{BC7A0E70-678F-49CA-B32D-79D541C423C1}">
      <dgm:prSet/>
      <dgm:spPr/>
      <dgm:t>
        <a:bodyPr/>
        <a:lstStyle/>
        <a:p>
          <a:endParaRPr lang="ru-RU"/>
        </a:p>
      </dgm:t>
    </dgm:pt>
    <dgm:pt modelId="{682806F0-936C-42D2-B56C-29A0FBB7463D}">
      <dgm:prSet phldrT="[Текст]" custT="1"/>
      <dgm:spPr/>
      <dgm:t>
        <a:bodyPr/>
        <a:lstStyle/>
        <a:p>
          <a:r>
            <a:rPr lang="ru-RU" sz="1200" dirty="0" smtClean="0"/>
            <a:t>Этот вид мелирования подходит для прямых, вьющихся, коротких и длинных волос, а так же волос средней длины.  При классической технологии мелирования окрашивание происходит равномерно, по всей длине пряди. Осветление прядей происходит после нанесения на них по всей длине специального осветляющего красителя. Толщина и ширина прядей зависит от структуры и густоты волос и желаемого результата. После обесцвечивания прядей и после мелирования на темные волосы, можно использовать процедуру тонирования волос для смягчения контраста между цветом прядей и основным цветом. Так же тонирование волос выполняется для выравнивания цвета и придания оттенка осветленным прядям. При тонировании используются светлые пастельные оттенки: бежевый, бежево-розовый, золотистый, перламутровые, жемчужные. Тонирование не выполняют, если нужно достичь натурального эффекта выгоревших на солнце волос, придать натуральность и естественность образу. Цвет прядей может быть разный по оттенку, но близкий по тону.</a:t>
          </a:r>
          <a:endParaRPr lang="ru-RU" sz="1200" dirty="0"/>
        </a:p>
      </dgm:t>
    </dgm:pt>
    <dgm:pt modelId="{AAC7A782-A17E-4A2F-9BBB-3E0FBD28E143}" type="sibTrans" cxnId="{14B7A098-D9B9-4A02-859A-91ACC217C50B}">
      <dgm:prSet/>
      <dgm:spPr/>
      <dgm:t>
        <a:bodyPr/>
        <a:lstStyle/>
        <a:p>
          <a:endParaRPr lang="ru-RU"/>
        </a:p>
      </dgm:t>
    </dgm:pt>
    <dgm:pt modelId="{009C6BA4-BA96-4B6B-88CE-5F83E752418E}" type="parTrans" cxnId="{14B7A098-D9B9-4A02-859A-91ACC217C50B}">
      <dgm:prSet/>
      <dgm:spPr/>
      <dgm:t>
        <a:bodyPr/>
        <a:lstStyle/>
        <a:p>
          <a:endParaRPr lang="ru-RU"/>
        </a:p>
      </dgm:t>
    </dgm:pt>
    <dgm:pt modelId="{9A1E43C9-09F4-4FFF-8A46-771B3EFE56CA}" type="pres">
      <dgm:prSet presAssocID="{7CFCDEBB-98FD-473C-894B-DF077F95CF04}" presName="composite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C20AB4B5-EBC6-423C-A8BB-5903C34B25A4}" type="pres">
      <dgm:prSet presAssocID="{7CFCDEBB-98FD-473C-894B-DF077F95CF04}" presName="radial" presStyleCnt="0">
        <dgm:presLayoutVars>
          <dgm:animLvl val="ctr"/>
        </dgm:presLayoutVars>
      </dgm:prSet>
      <dgm:spPr/>
    </dgm:pt>
    <dgm:pt modelId="{EAAA0C16-8205-4FFE-8874-0705C394C8E7}" type="pres">
      <dgm:prSet presAssocID="{682806F0-936C-42D2-B56C-29A0FBB7463D}" presName="centerShape" presStyleLbl="vennNode1" presStyleIdx="0" presStyleCnt="1" custScaleX="148169" custScaleY="100000" custLinFactNeighborX="662" custLinFactNeighborY="-4416"/>
      <dgm:spPr>
        <a:prstGeom prst="round2SameRect">
          <a:avLst/>
        </a:prstGeom>
      </dgm:spPr>
      <dgm:t>
        <a:bodyPr/>
        <a:lstStyle/>
        <a:p>
          <a:endParaRPr lang="ru-RU"/>
        </a:p>
      </dgm:t>
    </dgm:pt>
  </dgm:ptLst>
  <dgm:cxnLst>
    <dgm:cxn modelId="{8BE4C950-F5CD-489D-89D2-6D85CC340087}" srcId="{7CFCDEBB-98FD-473C-894B-DF077F95CF04}" destId="{1DC9FAB8-9E8F-4469-B435-2882C5599F2B}" srcOrd="3" destOrd="0" parTransId="{40FC551B-A43D-4175-ABD4-473D3352D538}" sibTransId="{C6BFFCEA-D613-448D-A641-4C9938EC93B6}"/>
    <dgm:cxn modelId="{BC7A0E70-678F-49CA-B32D-79D541C423C1}" srcId="{7CFCDEBB-98FD-473C-894B-DF077F95CF04}" destId="{AA0AF2D8-A6A9-46BD-AA27-BA5A1B7CDE77}" srcOrd="1" destOrd="0" parTransId="{BB90FE7D-D02F-4A95-AC1C-CAE4F4CB935C}" sibTransId="{B70F2E6D-24F0-42CD-9AAD-1C35B9DD9EB8}"/>
    <dgm:cxn modelId="{78F94F3F-5388-475B-9C1A-102F5AFA501F}" type="presOf" srcId="{682806F0-936C-42D2-B56C-29A0FBB7463D}" destId="{EAAA0C16-8205-4FFE-8874-0705C394C8E7}" srcOrd="0" destOrd="0" presId="urn:microsoft.com/office/officeart/2005/8/layout/radial3"/>
    <dgm:cxn modelId="{CF209B54-4ADB-4D86-A3D4-4B637CC4E915}" srcId="{7CFCDEBB-98FD-473C-894B-DF077F95CF04}" destId="{F94A8E05-F94D-48C9-98AA-EC4501618C12}" srcOrd="2" destOrd="0" parTransId="{76C33D1E-AE8A-407E-B0BB-889D3BDB6658}" sibTransId="{BE57BF72-8212-45AF-A7BB-49113AB31251}"/>
    <dgm:cxn modelId="{BD2D6625-747E-42DE-84B2-43680245A7C3}" type="presOf" srcId="{7CFCDEBB-98FD-473C-894B-DF077F95CF04}" destId="{9A1E43C9-09F4-4FFF-8A46-771B3EFE56CA}" srcOrd="0" destOrd="0" presId="urn:microsoft.com/office/officeart/2005/8/layout/radial3"/>
    <dgm:cxn modelId="{14B7A098-D9B9-4A02-859A-91ACC217C50B}" srcId="{7CFCDEBB-98FD-473C-894B-DF077F95CF04}" destId="{682806F0-936C-42D2-B56C-29A0FBB7463D}" srcOrd="0" destOrd="0" parTransId="{009C6BA4-BA96-4B6B-88CE-5F83E752418E}" sibTransId="{AAC7A782-A17E-4A2F-9BBB-3E0FBD28E143}"/>
    <dgm:cxn modelId="{663426E7-90D9-4101-A7C2-0F155F2DDC67}" type="presParOf" srcId="{9A1E43C9-09F4-4FFF-8A46-771B3EFE56CA}" destId="{C20AB4B5-EBC6-423C-A8BB-5903C34B25A4}" srcOrd="0" destOrd="0" presId="urn:microsoft.com/office/officeart/2005/8/layout/radial3"/>
    <dgm:cxn modelId="{B8B73BD8-E561-471C-8A22-83739D43BB85}" type="presParOf" srcId="{C20AB4B5-EBC6-423C-A8BB-5903C34B25A4}" destId="{EAAA0C16-8205-4FFE-8874-0705C394C8E7}" srcOrd="0" destOrd="0" presId="urn:microsoft.com/office/officeart/2005/8/layout/radial3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3">
  <dgm:title val=""/>
  <dgm:desc val=""/>
  <dgm:catLst>
    <dgm:cat type="relationship" pri="31000"/>
    <dgm:cat type="cycle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onstrLst/>
    <dgm:ruleLst/>
    <dgm:layoutNode name="radial">
      <dgm:varLst>
        <dgm:animLvl val="ctr"/>
      </dgm:varLst>
      <dgm:choose name="Name0">
        <dgm:if name="Name1" func="var" arg="dir" op="equ" val="norm">
          <dgm:choose name="Name2">
            <dgm:if name="Name3" axis="ch ch" ptType="node node" st="1 1" cnt="1 0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else name="Name4">
              <dgm:alg type="cycle">
                <dgm:param type="stAng" val="0"/>
                <dgm:param type="spanAng" val="360"/>
                <dgm:param type="ctrShpMap" val="fNode"/>
              </dgm:alg>
            </dgm:else>
          </dgm:choose>
        </dgm:if>
        <dgm:else name="Name5">
          <dgm:alg type="cycle">
            <dgm:param type="stAng" val="0"/>
            <dgm:param type="spanAng" val="-360"/>
            <dgm:param type="ctrShpMap" val="fNode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enterShape" refType="w"/>
        <dgm:constr type="h" for="ch" forName="centerShape" refType="h"/>
        <dgm:constr type="w" for="ch" forName="node" refType="w" fact="0.5"/>
        <dgm:constr type="h" for="ch" forName="node" refType="h" fact="0.5"/>
        <dgm:constr type="sp" refType="w" refFor="ch" refForName="node" fact="-0.2"/>
        <dgm:constr type="sibSp" refType="w" refFor="ch" refForName="node" fact="-0.2"/>
        <dgm:constr type="primFontSz" for="ch" forName="centerShape" val="65"/>
        <dgm:constr type="primFontSz" for="des" forName="node" val="65"/>
        <dgm:constr type="primFontSz" for="ch" forName="node" refType="primFontSz" refFor="ch" refForName="centerShape" op="lte"/>
      </dgm:constrLst>
      <dgm:ruleLst/>
      <dgm:forEach name="Name6" axis="ch" ptType="node" cnt="1">
        <dgm:layoutNode name="centerShape" styleLbl="vennNode1">
          <dgm:alg type="tx"/>
          <dgm:shape xmlns:r="http://schemas.openxmlformats.org/officeDocument/2006/relationships" type="ellipse" r:blip="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forEach name="Name7" axis="ch" ptType="node">
          <dgm:layoutNode name="node" styleLbl="venn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1A5BBA0C-D45D-4792-A35E-2C5D776B0FB2}" type="datetimeFigureOut">
              <a:rPr lang="ru-RU"/>
              <a:pPr>
                <a:defRPr/>
              </a:pPr>
              <a:t>13.05.2020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10D48C59-8391-4A45-A887-18707A54DC1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EDE05F-5AD1-4322-B326-A6254120F4FC}" type="datetimeFigureOut">
              <a:rPr lang="ru-RU"/>
              <a:pPr>
                <a:defRPr/>
              </a:pPr>
              <a:t>13.05.2020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FDE093-D094-4BA8-BFB8-93B8E3CBA1F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91FD19-2692-47B1-966C-DDD5B5FB2C57}" type="datetimeFigureOut">
              <a:rPr lang="ru-RU"/>
              <a:pPr>
                <a:defRPr/>
              </a:pPr>
              <a:t>13.05.2020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737FAB-DFEA-45D2-998A-8DB617D79F7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D6D58B-B767-42A4-BBFC-BDF9A6111B19}" type="datetimeFigureOut">
              <a:rPr lang="ru-RU"/>
              <a:pPr>
                <a:defRPr/>
              </a:pPr>
              <a:t>13.05.2020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B3C5CC-268A-47B8-9637-209D8EE674C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9FC91D-B448-41D3-91AA-388F6F95B3D5}" type="datetimeFigureOut">
              <a:rPr lang="ru-RU"/>
              <a:pPr>
                <a:defRPr/>
              </a:pPr>
              <a:t>13.05.2020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B6D10A-9101-4E46-BDC0-8031A9EE848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3BD550-88D9-4AC6-912F-AEE808F80E0C}" type="datetimeFigureOut">
              <a:rPr lang="ru-RU"/>
              <a:pPr>
                <a:defRPr/>
              </a:pPr>
              <a:t>13.05.2020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E9C8C1-691E-4964-A799-0A390B73080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74D9DB-048B-4302-A260-FCFA9EF5ED41}" type="datetimeFigureOut">
              <a:rPr lang="ru-RU"/>
              <a:pPr>
                <a:defRPr/>
              </a:pPr>
              <a:t>13.05.2020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2AE9BF-5307-461D-BBE6-6A91536428F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A4AD7A-9EE3-4BB6-B474-19724CB8A939}" type="datetimeFigureOut">
              <a:rPr lang="ru-RU"/>
              <a:pPr>
                <a:defRPr/>
              </a:pPr>
              <a:t>13.05.2020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0A327E-9F13-4539-8530-E1075E9A996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3B86C8-9C62-4D7C-90D1-0D8935601EE9}" type="datetimeFigureOut">
              <a:rPr lang="ru-RU"/>
              <a:pPr>
                <a:defRPr/>
              </a:pPr>
              <a:t>13.05.2020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3D69FD-A3B8-4733-8FE6-13F4B1DBE5F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D4F3BE-4BD1-41C5-96EC-CFE4694A94E0}" type="datetimeFigureOut">
              <a:rPr lang="ru-RU"/>
              <a:pPr>
                <a:defRPr/>
              </a:pPr>
              <a:t>13.05.2020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633516-E0EE-4456-8A86-1FD8F814F73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91BA62-B9CB-4006-9456-4D20B5E67B96}" type="datetimeFigureOut">
              <a:rPr lang="ru-RU"/>
              <a:pPr>
                <a:defRPr/>
              </a:pPr>
              <a:t>13.05.2020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947C4C-2D85-424C-8788-1DADF0896D1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0FAE0F-3D22-44D3-9249-173B29E77342}" type="datetimeFigureOut">
              <a:rPr lang="ru-RU"/>
              <a:pPr>
                <a:defRPr/>
              </a:pPr>
              <a:t>13.05.2020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35E06A-F957-42AD-819C-4F65CC762DE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C94D3E3C-D28A-4C00-B3A1-730DF09380C0}" type="datetimeFigureOut">
              <a:rPr lang="ru-RU"/>
              <a:pPr>
                <a:defRPr/>
              </a:pPr>
              <a:t>13.05.2020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DFC0800D-B6DB-48E5-A5CE-2393B1D27D6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7" Type="http://schemas.openxmlformats.org/officeDocument/2006/relationships/image" Target="../media/image25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7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0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hyperlink" Target="http://bianca-lux.ru/melirovanie-shatush.html" TargetMode="Externa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3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7" Type="http://schemas.openxmlformats.org/officeDocument/2006/relationships/image" Target="../media/image46.jpeg"/><Relationship Id="rId2" Type="http://schemas.openxmlformats.org/officeDocument/2006/relationships/hyperlink" Target="http://bianca-lux.ru/images/stories/melirovanie/melirovanie/melirovanie-volos-055.jpg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bianca-lux.ru/images/stories/melirovanie/melirovanie/melirovanie-volos-054.jpg" TargetMode="External"/><Relationship Id="rId5" Type="http://schemas.openxmlformats.org/officeDocument/2006/relationships/image" Target="../media/image45.jpeg"/><Relationship Id="rId4" Type="http://schemas.openxmlformats.org/officeDocument/2006/relationships/hyperlink" Target="http://bianca-lux.ru/images/stories/melirovanie/melirovanie/melirovanie-volos-053.jpg" TargetMode="Externa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7" Type="http://schemas.openxmlformats.org/officeDocument/2006/relationships/image" Target="../media/image49.jpeg"/><Relationship Id="rId2" Type="http://schemas.openxmlformats.org/officeDocument/2006/relationships/hyperlink" Target="http://bianca-lux.ru/images/stories/melirovanie/melirovanie/melirovanie-volos-056.jpg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bianca-lux.ru/images/stories/melirovanie/melirovanie/melirovanie-volos-058.jpg" TargetMode="External"/><Relationship Id="rId5" Type="http://schemas.openxmlformats.org/officeDocument/2006/relationships/image" Target="../media/image48.jpeg"/><Relationship Id="rId4" Type="http://schemas.openxmlformats.org/officeDocument/2006/relationships/hyperlink" Target="http://bianca-lux.ru/images/stories/melirovanie/melirovanie/melirovanie-volos-057.jpg" TargetMode="Externa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7" Type="http://schemas.openxmlformats.org/officeDocument/2006/relationships/image" Target="../media/image52.jpeg"/><Relationship Id="rId2" Type="http://schemas.openxmlformats.org/officeDocument/2006/relationships/hyperlink" Target="http://bianca-lux.ru/images/stories/melirovanie/melirovanie/melirovanie-volos-059.jpg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bianca-lux.ru/images/stories/melirovanie/melirovanie/melirovanie-volos-061.jpg" TargetMode="External"/><Relationship Id="rId5" Type="http://schemas.openxmlformats.org/officeDocument/2006/relationships/image" Target="../media/image51.jpeg"/><Relationship Id="rId4" Type="http://schemas.openxmlformats.org/officeDocument/2006/relationships/hyperlink" Target="http://bianca-lux.ru/images/stories/melirovanie/melirovanie/melirovanie-volos-060.jpg" TargetMode="Externa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://bianca-lux.ru/images/stories/melirovanie/melirovanie/melirovanie-volos-069.jpg" TargetMode="External"/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5.jpeg"/><Relationship Id="rId5" Type="http://schemas.openxmlformats.org/officeDocument/2006/relationships/hyperlink" Target="http://bianca-lux.ru/images/stories/melirovanie/melirovanie/melirovanie-volos-070.jpg" TargetMode="External"/><Relationship Id="rId4" Type="http://schemas.openxmlformats.org/officeDocument/2006/relationships/image" Target="../media/image54.jpe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hyperlink" Target="http://bianca-lux.ru/images/stories/melirovanie/melirovanie/melirovanie-volos-065.jpg" TargetMode="External"/><Relationship Id="rId13" Type="http://schemas.openxmlformats.org/officeDocument/2006/relationships/image" Target="../media/image61.jpeg"/><Relationship Id="rId3" Type="http://schemas.openxmlformats.org/officeDocument/2006/relationships/image" Target="../media/image56.jpeg"/><Relationship Id="rId7" Type="http://schemas.openxmlformats.org/officeDocument/2006/relationships/image" Target="../media/image58.jpeg"/><Relationship Id="rId12" Type="http://schemas.openxmlformats.org/officeDocument/2006/relationships/hyperlink" Target="http://bianca-lux.ru/images/stories/melirovanie/melirovanie/melirovanie-volos-067.jpg" TargetMode="External"/><Relationship Id="rId2" Type="http://schemas.openxmlformats.org/officeDocument/2006/relationships/hyperlink" Target="http://bianca-lux.ru/images/stories/melirovanie/melirovanie/melirovanie-volos-064.jpg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bianca-lux.ru/images/stories/melirovanie/melirovanie/melirovanie-volos-063.jpg" TargetMode="External"/><Relationship Id="rId11" Type="http://schemas.openxmlformats.org/officeDocument/2006/relationships/image" Target="../media/image60.jpeg"/><Relationship Id="rId5" Type="http://schemas.openxmlformats.org/officeDocument/2006/relationships/image" Target="../media/image57.jpeg"/><Relationship Id="rId10" Type="http://schemas.openxmlformats.org/officeDocument/2006/relationships/hyperlink" Target="http://bianca-lux.ru/images/stories/melirovanie/melirovanie/melirovanie-volos-066.jpg" TargetMode="External"/><Relationship Id="rId4" Type="http://schemas.openxmlformats.org/officeDocument/2006/relationships/hyperlink" Target="http://bianca-lux.ru/images/stories/melirovanie/melirovanie/melirovanie-volos-062.jpg" TargetMode="External"/><Relationship Id="rId9" Type="http://schemas.openxmlformats.org/officeDocument/2006/relationships/image" Target="../media/image59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jpeg"/><Relationship Id="rId3" Type="http://schemas.openxmlformats.org/officeDocument/2006/relationships/diagramLayout" Target="../diagrams/layout1.xml"/><Relationship Id="rId7" Type="http://schemas.openxmlformats.org/officeDocument/2006/relationships/image" Target="../media/image2.jpe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Relationship Id="rId9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hyperlink" Target="http://bianca-lux.ru/professionalnoe-okrashivanie-brond-brondirovanie-volos.html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3" Type="http://schemas.openxmlformats.org/officeDocument/2006/relationships/image" Target="../media/image12.jpeg"/><Relationship Id="rId7" Type="http://schemas.openxmlformats.org/officeDocument/2006/relationships/hyperlink" Target="http://bianca-lux.ru/images/stories/melirovanie/melirovanie/melirovanie-volos-022.jpg" TargetMode="External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eg"/><Relationship Id="rId5" Type="http://schemas.openxmlformats.org/officeDocument/2006/relationships/hyperlink" Target="http://bianca-lux.ru/images/stories/melirovanie/melirovanie/melirovanie-volos-020.jpg" TargetMode="External"/><Relationship Id="rId10" Type="http://schemas.openxmlformats.org/officeDocument/2006/relationships/image" Target="../media/image16.jpeg"/><Relationship Id="rId4" Type="http://schemas.openxmlformats.org/officeDocument/2006/relationships/image" Target="../media/image13.jpeg"/><Relationship Id="rId9" Type="http://schemas.openxmlformats.org/officeDocument/2006/relationships/hyperlink" Target="http://bianca-lux.ru/images/stories/melirovanie/melirovanie/melirovanie-volos-021.jpg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5000" r="-1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9750" y="260350"/>
            <a:ext cx="7993063" cy="3268663"/>
          </a:xfrm>
        </p:spPr>
        <p:txBody>
          <a:bodyPr>
            <a:normAutofit/>
          </a:bodyPr>
          <a:lstStyle/>
          <a:p>
            <a:r>
              <a:rPr lang="ru-RU" b="1" i="1" smtClean="0">
                <a:solidFill>
                  <a:srgbClr val="F2D7E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Модные виды и техники мелирования волос </a:t>
            </a:r>
            <a:r>
              <a:rPr lang="ru-RU" b="1" smtClean="0">
                <a:solidFill>
                  <a:srgbClr val="F2D7E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/>
            </a:r>
            <a:br>
              <a:rPr lang="ru-RU" b="1" smtClean="0">
                <a:solidFill>
                  <a:srgbClr val="F2D7E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endParaRPr lang="ru-RU" b="1" smtClean="0">
              <a:solidFill>
                <a:srgbClr val="F2D7E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08175" y="274638"/>
            <a:ext cx="6119813" cy="561975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2700" b="1" dirty="0" smtClean="0"/>
              <a:t/>
            </a:r>
            <a:br>
              <a:rPr lang="ru-RU" sz="2700" b="1" dirty="0" smtClean="0"/>
            </a:br>
            <a:r>
              <a:rPr lang="ru-RU" sz="2700" b="1" dirty="0" smtClean="0"/>
              <a:t>Щадящее</a:t>
            </a:r>
            <a:r>
              <a:rPr lang="ru-RU" sz="2400" b="1" dirty="0" smtClean="0"/>
              <a:t> мелирование</a:t>
            </a:r>
            <a:br>
              <a:rPr lang="ru-RU" sz="2400" b="1" dirty="0" smtClean="0"/>
            </a:br>
            <a:endParaRPr lang="ru-RU" sz="2400" dirty="0"/>
          </a:p>
        </p:txBody>
      </p:sp>
      <p:sp>
        <p:nvSpPr>
          <p:cNvPr id="4" name="Овал 3"/>
          <p:cNvSpPr/>
          <p:nvPr/>
        </p:nvSpPr>
        <p:spPr>
          <a:xfrm>
            <a:off x="539750" y="1125538"/>
            <a:ext cx="8280400" cy="573246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/>
              <a:t>Щадящее мелирование отличается тем, что пряди осветляются не сильно - всего на 2-3 тона.</a:t>
            </a:r>
            <a:endParaRPr lang="ru-RU" sz="1600" dirty="0"/>
          </a:p>
          <a:p>
            <a:pPr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/>
              <a:t>Такое мелирование делается, если волосы повреждены или очень тонкие и слабые по своей структуре, а также, когда нет необходимости добиваться максимально светлых оттенков прядей.</a:t>
            </a:r>
          </a:p>
          <a:p>
            <a:pPr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/>
              <a:t>Щадящее мелирование, как правило, выполняется с помощью </a:t>
            </a:r>
            <a:r>
              <a:rPr lang="ru-RU" sz="1600" dirty="0" err="1"/>
              <a:t>безаммиачных</a:t>
            </a:r>
            <a:r>
              <a:rPr lang="ru-RU" sz="1600" dirty="0"/>
              <a:t> красителей с большим содержанием увлажняющих и обволакивающих волос компонентов, например воска.</a:t>
            </a:r>
          </a:p>
          <a:p>
            <a:pPr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/>
              <a:t>Для шатенок можно порекомендовать обратить свое внимание на наиболее популярные в сезоне 2012 года оттенки: золота, темной охры или пшеницы.</a:t>
            </a:r>
          </a:p>
          <a:p>
            <a:pPr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/>
              <a:t>Брюнеткам можно порекомендовать обратить внимание на часто используемые коричневые, медные, коньячные и кофейные оттенки.</a:t>
            </a:r>
            <a:endParaRPr lang="ru-RU" sz="16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Рисунок 14" descr="melirovanie-volos-02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779912" y="0"/>
            <a:ext cx="2593829" cy="32849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Рисунок 9" descr="melirovanie-volos-03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99592" y="0"/>
            <a:ext cx="2699792" cy="341475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Рисунок 10" descr="melirovanie-volos-033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275856" y="3284984"/>
            <a:ext cx="2484088" cy="35730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Рисунок 11" descr="melirovanie-volos-032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95536" y="3356992"/>
            <a:ext cx="2376264" cy="33123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3" name="Рисунок 12" descr="melirovanie-volos-030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551712" y="548680"/>
            <a:ext cx="2592288" cy="23488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4" name="Рисунок 13" descr="melirovanie-volos-031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5868144" y="2852936"/>
            <a:ext cx="2670043" cy="40050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750" y="274638"/>
            <a:ext cx="8147050" cy="633412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2700" b="1" dirty="0" smtClean="0"/>
              <a:t/>
            </a:r>
            <a:br>
              <a:rPr lang="ru-RU" sz="2700" b="1" dirty="0" smtClean="0"/>
            </a:br>
            <a:r>
              <a:rPr lang="ru-RU" sz="2700" b="1" dirty="0" smtClean="0"/>
              <a:t>Французское мелирование - бережное осветление</a:t>
            </a:r>
            <a:r>
              <a:rPr lang="ru-RU" b="1" dirty="0" smtClean="0"/>
              <a:t/>
            </a:r>
            <a:br>
              <a:rPr lang="ru-RU" b="1" dirty="0" smtClean="0"/>
            </a:br>
            <a:endParaRPr lang="ru-RU" dirty="0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323850" y="908050"/>
            <a:ext cx="4211638" cy="59499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/>
              <a:t>Это еще одна разновидность щадящего мелирования, очень актуального в сезоне 2013, рекомендованного для русоволосых и светлых шатенок.</a:t>
            </a:r>
            <a:endParaRPr lang="ru-RU" sz="1600" dirty="0"/>
          </a:p>
          <a:p>
            <a:pPr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/>
              <a:t>Французское мелирование делается без первоначального применения осветляющих средств, пряди осветляются сразу при помощи специальной осветляющей краски.</a:t>
            </a:r>
          </a:p>
          <a:p>
            <a:pPr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/>
              <a:t>Французский косметический гигант </a:t>
            </a:r>
            <a:r>
              <a:rPr lang="ru-RU" sz="1600" dirty="0" err="1"/>
              <a:t>L'Oreal</a:t>
            </a:r>
            <a:r>
              <a:rPr lang="ru-RU" sz="1600" dirty="0"/>
              <a:t> одним из первых разработал краску, которая при нанесении на волосы позволяет им осветлится на 4 тона, отсюда пошло и название - «французское мелирование».</a:t>
            </a:r>
          </a:p>
          <a:p>
            <a:pPr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/>
              <a:t>При </a:t>
            </a:r>
            <a:r>
              <a:rPr lang="ru-RU" sz="1600" b="1" dirty="0"/>
              <a:t>французском </a:t>
            </a:r>
            <a:r>
              <a:rPr lang="ru-RU" sz="1600" b="1" dirty="0" err="1"/>
              <a:t>мелировании</a:t>
            </a:r>
            <a:r>
              <a:rPr lang="ru-RU" sz="1600" dirty="0"/>
              <a:t> мастера могут сочетать несколько цветовых оттенков сразу: от желтовато-золотистой до молочно-белой и бежевой палитры.</a:t>
            </a:r>
            <a:endParaRPr lang="ru-RU" sz="1600" dirty="0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4572000" y="1052513"/>
            <a:ext cx="4321175" cy="580548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/>
              <a:t>Красители, используемые для подобного </a:t>
            </a:r>
            <a:r>
              <a:rPr lang="ru-RU" sz="1600" b="1" dirty="0"/>
              <a:t>бережного мелирования</a:t>
            </a:r>
            <a:r>
              <a:rPr lang="ru-RU" sz="1600" dirty="0"/>
              <a:t>, благодаря своему составу, не разрушают структуру волос, а, наоборот, питают волосы и придают им блеск.</a:t>
            </a:r>
          </a:p>
          <a:p>
            <a:pPr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/>
              <a:t>Этот метод мелирования зрительно придаст волосам объем и создаст красивую игру бликов, но, нужно учитывать тот факт, что на темных волосах, с целью создания светлых прядей, данный вид мелирования не используется, так как результат практически не будет заметен.</a:t>
            </a:r>
          </a:p>
          <a:p>
            <a:pPr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/>
              <a:t>Зато на русых и светло-коричневых волосах оттенки получаются необыкновенно красивыми с использованием для мелирования золотисто-бежевой, светло-русой и орехово-пшеничной палитры цветов.</a:t>
            </a:r>
            <a:endParaRPr lang="ru-RU" sz="16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animBg="1"/>
      <p:bldP spid="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melirovanie-volos-03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004048" y="0"/>
            <a:ext cx="3528392" cy="3844404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5" name="Рисунок 4" descr="melirovanie-volos-036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79512" y="0"/>
            <a:ext cx="4623978" cy="685800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6" name="Рисунок 5" descr="melirovanie-volos-037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860032" y="3016536"/>
            <a:ext cx="3960440" cy="3841464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313" y="274638"/>
            <a:ext cx="8218487" cy="993775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2700" b="1" dirty="0" smtClean="0"/>
              <a:t/>
            </a:r>
            <a:br>
              <a:rPr lang="ru-RU" sz="2700" b="1" dirty="0" smtClean="0"/>
            </a:br>
            <a:r>
              <a:rPr lang="ru-RU" sz="2700" b="1" dirty="0" smtClean="0"/>
              <a:t>Мелирование </a:t>
            </a:r>
            <a:r>
              <a:rPr lang="ru-RU" sz="2700" b="1" dirty="0" err="1" smtClean="0"/>
              <a:t>Балаяж</a:t>
            </a:r>
            <a:r>
              <a:rPr lang="ru-RU" sz="2700" b="1" dirty="0" smtClean="0"/>
              <a:t> (другие названия – </a:t>
            </a:r>
            <a:r>
              <a:rPr lang="ru-RU" sz="2700" b="1" dirty="0" err="1" smtClean="0"/>
              <a:t>Деграде</a:t>
            </a:r>
            <a:r>
              <a:rPr lang="ru-RU" sz="2700" b="1" dirty="0" smtClean="0"/>
              <a:t>, </a:t>
            </a:r>
            <a:r>
              <a:rPr lang="ru-RU" sz="2700" b="1" dirty="0" err="1" smtClean="0"/>
              <a:t>Балияж</a:t>
            </a:r>
            <a:r>
              <a:rPr lang="ru-RU" sz="2700" b="1" dirty="0" smtClean="0"/>
              <a:t>, «</a:t>
            </a:r>
            <a:r>
              <a:rPr lang="ru-RU" sz="2700" b="1" dirty="0" err="1" smtClean="0"/>
              <a:t>Ombre</a:t>
            </a:r>
            <a:r>
              <a:rPr lang="ru-RU" sz="2700" b="1" dirty="0" smtClean="0"/>
              <a:t> </a:t>
            </a:r>
            <a:r>
              <a:rPr lang="ru-RU" sz="2700" b="1" dirty="0" err="1" smtClean="0"/>
              <a:t>Hair</a:t>
            </a:r>
            <a:r>
              <a:rPr lang="ru-RU" sz="2700" b="1" dirty="0" smtClean="0"/>
              <a:t> </a:t>
            </a:r>
            <a:r>
              <a:rPr lang="ru-RU" sz="2700" b="1" dirty="0" err="1" smtClean="0"/>
              <a:t>Color</a:t>
            </a:r>
            <a:r>
              <a:rPr lang="ru-RU" sz="2700" b="1" dirty="0" smtClean="0"/>
              <a:t>»...)</a:t>
            </a:r>
            <a:r>
              <a:rPr lang="ru-RU" b="1" dirty="0" smtClean="0"/>
              <a:t/>
            </a:r>
            <a:br>
              <a:rPr lang="ru-RU" b="1" dirty="0" smtClean="0"/>
            </a:br>
            <a:endParaRPr lang="ru-RU" dirty="0"/>
          </a:p>
        </p:txBody>
      </p:sp>
      <p:sp>
        <p:nvSpPr>
          <p:cNvPr id="4" name="Прямоугольник с двумя скругленными противолежащими углами 3"/>
          <p:cNvSpPr/>
          <p:nvPr/>
        </p:nvSpPr>
        <p:spPr>
          <a:xfrm>
            <a:off x="0" y="1341438"/>
            <a:ext cx="5940425" cy="5516562"/>
          </a:xfrm>
          <a:prstGeom prst="round2Diag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/>
              <a:t>Технология мелирования </a:t>
            </a:r>
            <a:r>
              <a:rPr lang="ru-RU" sz="1600" b="1" dirty="0" err="1"/>
              <a:t>Балаяж</a:t>
            </a:r>
            <a:r>
              <a:rPr lang="ru-RU" sz="1600" b="1" dirty="0"/>
              <a:t> - окрашивание концов волос, остается актуальной на протяжении многих последних лет, и каждый год возвращается в обновленных модных вариациях.</a:t>
            </a:r>
            <a:endParaRPr lang="ru-RU" sz="1600" dirty="0"/>
          </a:p>
          <a:p>
            <a:pPr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/>
              <a:t>Окрашивание </a:t>
            </a:r>
            <a:r>
              <a:rPr lang="ru-RU" sz="1600" dirty="0" err="1"/>
              <a:t>Балаяж</a:t>
            </a:r>
            <a:r>
              <a:rPr lang="ru-RU" sz="1600" dirty="0"/>
              <a:t> применяется для придания модного акцента прическе и подчеркивания силуэта стрижки. Эффект окрашивания необыкновенно интересно смотрятся как на коротких стрижках, так и на длинных волосах.</a:t>
            </a:r>
          </a:p>
          <a:p>
            <a:pPr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/>
              <a:t>Допускается различная цветовая гамма мелирования </a:t>
            </a:r>
            <a:r>
              <a:rPr lang="ru-RU" sz="1600" b="1" dirty="0" err="1"/>
              <a:t>Балаяж</a:t>
            </a:r>
            <a:r>
              <a:rPr lang="ru-RU" sz="1600" b="1" dirty="0"/>
              <a:t>, но наиболее популярными в этом сезоне остаются максимально натуральные оттенки, например</a:t>
            </a:r>
            <a:r>
              <a:rPr lang="ru-RU" sz="1600" dirty="0"/>
              <a:t>, шоколадные, медные, кофейные, русые, бежевые, ореховые, медовые и пшеничные, из которых можно создавать изысканные «цветовые пары».</a:t>
            </a:r>
          </a:p>
          <a:p>
            <a:pPr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/>
              <a:t>Для стильных молодых девушек предлагаются различные варианты </a:t>
            </a:r>
            <a:r>
              <a:rPr lang="ru-RU" sz="1600" dirty="0" err="1"/>
              <a:t>Балаяж</a:t>
            </a:r>
            <a:r>
              <a:rPr lang="ru-RU" sz="1600" dirty="0"/>
              <a:t> в ярких цветах.</a:t>
            </a:r>
          </a:p>
          <a:p>
            <a:pPr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/>
              <a:t>Также в этом сезоне очень актуально мелирование </a:t>
            </a:r>
            <a:r>
              <a:rPr lang="ru-RU" sz="1600" b="1" dirty="0" err="1"/>
              <a:t>Балаяж</a:t>
            </a:r>
            <a:r>
              <a:rPr lang="ru-RU" sz="1600" b="1" dirty="0"/>
              <a:t> с модным эффектом «отросшего брондирования волос» или с эффектом «языков пламени» на концах волос</a:t>
            </a:r>
            <a:r>
              <a:rPr lang="ru-RU" sz="1600" dirty="0"/>
              <a:t>.</a:t>
            </a:r>
            <a:endParaRPr lang="ru-RU" sz="1600" dirty="0"/>
          </a:p>
        </p:txBody>
      </p:sp>
      <p:pic>
        <p:nvPicPr>
          <p:cNvPr id="8" name="Рисунок 7" descr="melirovanie-volos-03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874590" y="1340768"/>
            <a:ext cx="3211554" cy="551723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melirovanie-volos-04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291298" y="6350"/>
            <a:ext cx="484704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 descr="melirovanie-volos-038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51520" y="1700808"/>
            <a:ext cx="3397839" cy="48691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35150" y="188913"/>
            <a:ext cx="5689600" cy="836612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2400" b="1" dirty="0" smtClean="0"/>
              <a:t/>
            </a:r>
            <a:br>
              <a:rPr lang="ru-RU" sz="2400" b="1" dirty="0" smtClean="0"/>
            </a:br>
            <a:r>
              <a:rPr lang="ru-RU" sz="2700" b="1" dirty="0" smtClean="0"/>
              <a:t>Мелирование ШАТУШ</a:t>
            </a:r>
            <a:br>
              <a:rPr lang="ru-RU" sz="2700" b="1" dirty="0" smtClean="0"/>
            </a:br>
            <a:endParaRPr lang="ru-RU" sz="2700" dirty="0"/>
          </a:p>
        </p:txBody>
      </p:sp>
      <p:sp>
        <p:nvSpPr>
          <p:cNvPr id="4" name="Прямоугольник с двумя вырезанными противолежащими углами 3"/>
          <p:cNvSpPr/>
          <p:nvPr/>
        </p:nvSpPr>
        <p:spPr>
          <a:xfrm>
            <a:off x="323850" y="1557338"/>
            <a:ext cx="8496300" cy="4895850"/>
          </a:xfrm>
          <a:prstGeom prst="snip2Diag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r>
              <a:rPr lang="ru-RU" b="1">
                <a:solidFill>
                  <a:srgbClr val="FFFFFF"/>
                </a:solidFill>
                <a:cs typeface="Arial" charset="0"/>
              </a:rPr>
              <a:t>Мелирование Шатуш – одна из разновидностей щадящего осветления волос</a:t>
            </a:r>
            <a:r>
              <a:rPr lang="ru-RU">
                <a:solidFill>
                  <a:srgbClr val="FFFFFF"/>
                </a:solidFill>
                <a:cs typeface="Arial" charset="0"/>
              </a:rPr>
              <a:t>, по-прежнему остается на пике популярности в сезоне. Затемненные корни и хаотично расположенные, осветленные пряди создают эффект натурально выгоревших на солнце волос, а также придают волосам «глубину» и дополнительный объем.</a:t>
            </a:r>
          </a:p>
          <a:p>
            <a:r>
              <a:rPr lang="ru-RU">
                <a:solidFill>
                  <a:srgbClr val="FFFFFF"/>
                </a:solidFill>
                <a:cs typeface="Arial" charset="0"/>
              </a:rPr>
              <a:t>Главная задача окрашивания Шатуш - создание плавной, максимально натуральной растушевки цвета по всей длине волос с углублением цвета в прикорневой зоне. Этого можно добиться при помощи различных технологий нанесения краски, например, при помощи начеса или техники «растяжки цвета» с использованием специальной расчески и др. Фольга при окрашивании Шатуш практически не используется.</a:t>
            </a:r>
          </a:p>
          <a:p>
            <a:r>
              <a:rPr lang="ru-RU">
                <a:solidFill>
                  <a:srgbClr val="FFFFFF"/>
                </a:solidFill>
                <a:cs typeface="Arial" charset="0"/>
              </a:rPr>
              <a:t>Основное преимущество техники Шатуш заключается в том, что цветовые переходы получаются очень плавными и «акварельно - размытыми», а граница между отрастающими корнями и осветленной частью волос - максимально естественной, что позволяет делать перерыв между окрашиваниями не менее 3-х месяцев.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melirovanie-volos-04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3131840" cy="364502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" name="Рисунок 3" descr="melirovanie-volos-04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139952" y="0"/>
            <a:ext cx="4860032" cy="641047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5" name="Рисунок 4" descr="melirovanie-volos-04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475656" y="2798168"/>
            <a:ext cx="3188890" cy="405983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002588" cy="561975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2400" b="1" dirty="0" smtClean="0"/>
              <a:t/>
            </a:r>
            <a:br>
              <a:rPr lang="ru-RU" sz="2400" b="1" dirty="0" smtClean="0"/>
            </a:br>
            <a:r>
              <a:rPr lang="ru-RU" sz="2400" b="1" dirty="0" smtClean="0"/>
              <a:t>Частичное мелирование</a:t>
            </a:r>
            <a:br>
              <a:rPr lang="ru-RU" sz="2400" b="1" dirty="0" smtClean="0"/>
            </a:br>
            <a:endParaRPr lang="ru-RU" sz="2400" b="1" dirty="0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2916238" y="1268413"/>
            <a:ext cx="3671887" cy="53022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/>
              <a:t>Волосы </a:t>
            </a:r>
            <a:r>
              <a:rPr lang="ru-RU" dirty="0" err="1"/>
              <a:t>мелируются</a:t>
            </a:r>
            <a:r>
              <a:rPr lang="ru-RU" dirty="0"/>
              <a:t> частично, например, только в передней части прически (у лица), что придает особую свежесть и яркость образу.</a:t>
            </a:r>
          </a:p>
          <a:p>
            <a:pPr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/>
              <a:t>Нижний слой волос не затрагивается </a:t>
            </a:r>
            <a:r>
              <a:rPr lang="ru-RU" dirty="0" err="1"/>
              <a:t>мелированием</a:t>
            </a:r>
            <a:r>
              <a:rPr lang="ru-RU" dirty="0"/>
              <a:t>, что обеспечивает приятный контраст светлых прядей и темных волос.</a:t>
            </a:r>
          </a:p>
          <a:p>
            <a:pPr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/>
              <a:t>Данный вариант - идеальное мелирование для темноволосых, когда хочется слегка оживить прическу без радикальной смены имиджа.</a:t>
            </a:r>
            <a:endParaRPr lang="ru-RU" dirty="0"/>
          </a:p>
        </p:txBody>
      </p:sp>
      <p:pic>
        <p:nvPicPr>
          <p:cNvPr id="5" name="Рисунок 4" descr="melirovanie-volos-04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052736"/>
            <a:ext cx="2915815" cy="4555604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6" name="Рисунок 5" descr="melirovanie-volos-04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588224" y="2825552"/>
            <a:ext cx="2086860" cy="40324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 descr="melirovanie-volos-045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588224" y="548680"/>
            <a:ext cx="1834086" cy="226203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31913" y="260350"/>
            <a:ext cx="6769100" cy="490538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2700" b="1" dirty="0" smtClean="0"/>
              <a:t/>
            </a:r>
            <a:br>
              <a:rPr lang="ru-RU" sz="2700" b="1" dirty="0" smtClean="0"/>
            </a:br>
            <a:r>
              <a:rPr lang="ru-RU" sz="2700" b="1" dirty="0" smtClean="0"/>
              <a:t>Контрастное мелирование</a:t>
            </a:r>
            <a:r>
              <a:rPr lang="ru-RU" b="1" dirty="0" smtClean="0"/>
              <a:t/>
            </a:r>
            <a:br>
              <a:rPr lang="ru-RU" b="1" dirty="0" smtClean="0"/>
            </a:br>
            <a:endParaRPr lang="ru-RU" dirty="0"/>
          </a:p>
        </p:txBody>
      </p:sp>
      <p:pic>
        <p:nvPicPr>
          <p:cNvPr id="4" name="Рисунок 3" descr="melirovanie-volos-048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8313" y="4456113"/>
            <a:ext cx="2087562" cy="2401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melirovanie-volos-049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700338" y="2852738"/>
            <a:ext cx="2376487" cy="3097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melirovanie-volos-047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762000"/>
            <a:ext cx="2555875" cy="3654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Прямоугольник 6"/>
          <p:cNvSpPr/>
          <p:nvPr/>
        </p:nvSpPr>
        <p:spPr>
          <a:xfrm>
            <a:off x="2843213" y="765175"/>
            <a:ext cx="6013450" cy="201612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/>
              <a:t>Этот способ окрашивания волос позволяет прическе выглядеть объемно при помощи контраста цветов и набора прядей разной ширины.</a:t>
            </a:r>
          </a:p>
          <a:p>
            <a:pPr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/>
              <a:t>Для окрашивания прядей выбирают, как правило, одну, а иногда две, близких по тону краски.</a:t>
            </a:r>
          </a:p>
          <a:p>
            <a:pPr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/>
              <a:t>Лучше всего данный вид мелирования смотрится на темных и темно-русых волосах любой длины.</a:t>
            </a:r>
            <a:endParaRPr lang="ru-RU" sz="1600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5292725" y="3716338"/>
            <a:ext cx="3455988" cy="216058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/>
              <a:t>Блондинкам такое мелирование мы не рекомендуем, так как контрастные пряди на светлом фоне будут выглядеть довольно грубо и неряшливо. 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9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9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 animBg="1"/>
      <p:bldP spid="8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23850" y="0"/>
            <a:ext cx="8532813" cy="6092825"/>
          </a:xfrm>
        </p:spPr>
        <p:txBody>
          <a:bodyPr/>
          <a:lstStyle/>
          <a:p>
            <a:r>
              <a:rPr lang="ru-RU" sz="2800" b="1" smtClean="0"/>
              <a:t>Мелирование волос</a:t>
            </a:r>
            <a:r>
              <a:rPr lang="ru-RU" sz="2800" smtClean="0"/>
              <a:t> - это окрашивание волос отдельными прядями. Процесс мелирования заключается в смешивании натурального цвета волос и цвета, в который планируется окрасить пряди.</a:t>
            </a:r>
          </a:p>
          <a:p>
            <a:r>
              <a:rPr lang="ru-RU" sz="2800" smtClean="0"/>
              <a:t>Конечный результат напрямую зависит от трех важных компонентов, которые нужно учитывать - это цвет волос перед окрашиванием, цвет для прядей и технологию набора прядей.</a:t>
            </a:r>
          </a:p>
          <a:p>
            <a:r>
              <a:rPr lang="ru-RU" sz="2800" smtClean="0"/>
              <a:t>Мелирование придает волосам зрительный объём и подчёркивает глубину цвета. Искусно выполненное мастером мелирование волос способно придать вашему облику совершенно новое значение, шарм и изысканность.</a:t>
            </a:r>
          </a:p>
          <a:p>
            <a:pPr algn="just">
              <a:buFont typeface="Arial" charset="0"/>
              <a:buNone/>
            </a:pPr>
            <a:endParaRPr lang="ru-RU" sz="160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770" decel="100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" dur="770" decel="100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2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21" dur="77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3" dur="77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770" decel="100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0" dur="770" decel="100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3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32" dur="77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3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34" dur="77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3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2988" y="260350"/>
            <a:ext cx="7427912" cy="635000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2400" b="1" dirty="0" smtClean="0"/>
              <a:t/>
            </a:r>
            <a:br>
              <a:rPr lang="ru-RU" sz="2400" b="1" dirty="0" smtClean="0"/>
            </a:br>
            <a:r>
              <a:rPr lang="ru-RU" sz="2400" b="1" dirty="0" smtClean="0"/>
              <a:t>Калифорнийское мелирование</a:t>
            </a:r>
            <a:br>
              <a:rPr lang="ru-RU" sz="2400" b="1" dirty="0" smtClean="0"/>
            </a:br>
            <a:endParaRPr lang="ru-RU" sz="24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179388" y="2060575"/>
            <a:ext cx="4176712" cy="33845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r>
              <a:rPr lang="ru-RU" sz="1600">
                <a:solidFill>
                  <a:srgbClr val="FFFFFF"/>
                </a:solidFill>
                <a:cs typeface="Arial" charset="0"/>
              </a:rPr>
              <a:t>При помощи техники калифорнийского мелирования можно добиться такого эффекта, что волосы останутся темными у корней с осветленными в разные тона вертикальными прядями. </a:t>
            </a:r>
            <a:r>
              <a:rPr lang="ru-RU" sz="1600" b="1">
                <a:solidFill>
                  <a:srgbClr val="FFFFFF"/>
                </a:solidFill>
                <a:cs typeface="Arial" charset="0"/>
              </a:rPr>
              <a:t>Такой вид окрашивания обещает быть очень актуальным в сезоне.</a:t>
            </a:r>
            <a:endParaRPr lang="ru-RU" sz="1600">
              <a:solidFill>
                <a:srgbClr val="FFFFFF"/>
              </a:solidFill>
              <a:cs typeface="Arial" charset="0"/>
            </a:endParaRPr>
          </a:p>
          <a:p>
            <a:r>
              <a:rPr lang="ru-RU" sz="1600">
                <a:solidFill>
                  <a:srgbClr val="FFFFFF"/>
                </a:solidFill>
                <a:cs typeface="Arial" charset="0"/>
              </a:rPr>
              <a:t>Калифорнийское мелирование по сути является одной из разновидностей мелирования Шатуш - это щадящее мелирование по особой технологии, при котором, в большинстве случаев, не используется фольга.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4679950" y="1385888"/>
            <a:ext cx="4464050" cy="547211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/>
              <a:t>Основная отличительная черта Калифорнийского мелирования, по сравнению с традиционным</a:t>
            </a:r>
            <a:r>
              <a:rPr lang="en-US" sz="1600" dirty="0"/>
              <a:t> </a:t>
            </a:r>
            <a:r>
              <a:rPr lang="ru-RU" sz="1600" dirty="0">
                <a:solidFill>
                  <a:schemeClr val="tx1"/>
                </a:solidFill>
                <a:hlinkClick r:id="rId2"/>
              </a:rPr>
              <a:t>окрашиванием </a:t>
            </a:r>
            <a:r>
              <a:rPr lang="ru-RU" sz="1600" dirty="0" err="1">
                <a:solidFill>
                  <a:schemeClr val="tx1"/>
                </a:solidFill>
                <a:hlinkClick r:id="rId2"/>
              </a:rPr>
              <a:t>Шатуш</a:t>
            </a:r>
            <a:r>
              <a:rPr lang="ru-RU" sz="1600" dirty="0"/>
              <a:t>, заключается в том, что для окрашивания прядей используются более насыщенные оттенки, либо сочетания сразу нескольких цветов из светлой палитры. </a:t>
            </a:r>
            <a:r>
              <a:rPr lang="ru-RU" sz="1600" b="1" dirty="0"/>
              <a:t>Помимо традиционных белых, пепельных и пшеничных оттенков, в данном случае используют также цветные пряди кофейных, коньячных, ореховых, бежевых и медовых оттенков.</a:t>
            </a:r>
            <a:r>
              <a:rPr lang="ru-RU" sz="1600" dirty="0"/>
              <a:t> Создается «дорогой» эффект солнечного сверкания прядей.</a:t>
            </a:r>
          </a:p>
          <a:p>
            <a:pPr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/>
              <a:t>Используя технику Калифорнийского мелирования, можно выполнять некоторые виды брондирования волос и отдельные варианты модного в этом сезоне </a:t>
            </a:r>
            <a:r>
              <a:rPr lang="ru-RU" sz="1600" dirty="0" err="1"/>
              <a:t>колорирования</a:t>
            </a:r>
            <a:r>
              <a:rPr lang="ru-RU" sz="1600" dirty="0"/>
              <a:t> </a:t>
            </a:r>
            <a:r>
              <a:rPr lang="ru-RU" sz="1600" dirty="0" err="1"/>
              <a:t>Ombre</a:t>
            </a:r>
            <a:r>
              <a:rPr lang="ru-RU" sz="1600" dirty="0"/>
              <a:t> </a:t>
            </a:r>
            <a:r>
              <a:rPr lang="ru-RU" sz="1600" dirty="0" err="1"/>
              <a:t>Hair</a:t>
            </a:r>
            <a:r>
              <a:rPr lang="ru-RU" sz="1600" dirty="0"/>
              <a:t> </a:t>
            </a:r>
            <a:r>
              <a:rPr lang="ru-RU" sz="1600" dirty="0" err="1"/>
              <a:t>Color</a:t>
            </a:r>
            <a:r>
              <a:rPr lang="ru-RU" sz="1600" dirty="0"/>
              <a:t>. Преимущество подобного окрашивания также в том, что оно не требует частого подкрашивания корней.</a:t>
            </a:r>
            <a:endParaRPr lang="ru-RU" sz="16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 animBg="1"/>
      <p:bldP spid="6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melirovanie-volos-05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2987824" cy="4669377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6" name="Рисунок 5" descr="melirovanie-volos-05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771800" y="1772816"/>
            <a:ext cx="3456383" cy="508518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5" name="Рисунок 4" descr="melirovanie-volos-05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890023" y="260648"/>
            <a:ext cx="3253977" cy="4477415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7088" y="274638"/>
            <a:ext cx="7859712" cy="633412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2400" b="1" dirty="0" smtClean="0"/>
              <a:t/>
            </a:r>
            <a:br>
              <a:rPr lang="en-US" sz="2400" b="1" dirty="0" smtClean="0"/>
            </a:br>
            <a:r>
              <a:rPr lang="ru-RU" sz="2400" b="1" dirty="0" smtClean="0"/>
              <a:t>Американское </a:t>
            </a:r>
            <a:r>
              <a:rPr lang="ru-RU" sz="2400" b="1" dirty="0" err="1" smtClean="0"/>
              <a:t>мелирование</a:t>
            </a:r>
            <a:r>
              <a:rPr lang="ru-RU" sz="2400" b="1" dirty="0" smtClean="0"/>
              <a:t/>
            </a:r>
            <a:br>
              <a:rPr lang="ru-RU" sz="2400" b="1" dirty="0" smtClean="0"/>
            </a:br>
            <a:endParaRPr lang="ru-RU" sz="2400" dirty="0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0" y="1052513"/>
            <a:ext cx="9144000" cy="288131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/>
              <a:t>Суть американского </a:t>
            </a:r>
            <a:r>
              <a:rPr lang="ru-RU" sz="1600" b="1" dirty="0" err="1"/>
              <a:t>мелирования</a:t>
            </a:r>
            <a:r>
              <a:rPr lang="ru-RU" sz="1600" b="1" dirty="0"/>
              <a:t> заключается в создании бликов в волосах, что придает им живой и естественный вид и зрительно увеличивает объем волос.</a:t>
            </a:r>
            <a:endParaRPr lang="ru-RU" sz="1600" dirty="0"/>
          </a:p>
          <a:p>
            <a:pPr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/>
              <a:t>Это достигается с помощью использования от 2 до 4 оттенков краски.</a:t>
            </a:r>
          </a:p>
          <a:p>
            <a:pPr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/>
              <a:t>Исторически сложилось, что первоначально «американским </a:t>
            </a:r>
            <a:r>
              <a:rPr lang="ru-RU" sz="1600" dirty="0" err="1"/>
              <a:t>мелированием</a:t>
            </a:r>
            <a:r>
              <a:rPr lang="ru-RU" sz="1600" dirty="0"/>
              <a:t>» называли </a:t>
            </a:r>
            <a:r>
              <a:rPr lang="ru-RU" sz="1600" dirty="0" err="1"/>
              <a:t>мелирование</a:t>
            </a:r>
            <a:r>
              <a:rPr lang="ru-RU" sz="1600" dirty="0"/>
              <a:t> в красных тонах, где основными цветами были различные оттенки красного и рыжего.</a:t>
            </a:r>
          </a:p>
          <a:p>
            <a:pPr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/>
              <a:t>Данная технология подходит исключительно брюнеткам и шатенкам.</a:t>
            </a:r>
            <a:endParaRPr lang="ru-RU" sz="1600" dirty="0"/>
          </a:p>
        </p:txBody>
      </p:sp>
      <p:pic>
        <p:nvPicPr>
          <p:cNvPr id="6" name="Рисунок 5" descr="melirovanie-volos-055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3644900"/>
            <a:ext cx="3095625" cy="3213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Рисунок 3" descr="melirovanie-volos-053">
            <a:hlinkClick r:id="rId4"/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227763" y="3644900"/>
            <a:ext cx="2916237" cy="3213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melirovanie-volos-054">
            <a:hlinkClick r:id="rId6"/>
          </p:cNvPr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059113" y="3644900"/>
            <a:ext cx="3313112" cy="3213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7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3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3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000"/>
                            </p:stCondLst>
                            <p:childTnLst>
                              <p:par>
                                <p:cTn id="21" presetID="48" presetClass="entr" presetSubtype="0" ac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0" y="3689350"/>
            <a:ext cx="9144000" cy="31686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r>
              <a:rPr lang="ru-RU" b="1">
                <a:solidFill>
                  <a:srgbClr val="FFFFFF"/>
                </a:solidFill>
                <a:cs typeface="Arial" charset="0"/>
              </a:rPr>
              <a:t>В наши дни технологий американского мелирования существует великое множество.</a:t>
            </a:r>
            <a:r>
              <a:rPr lang="ru-RU">
                <a:solidFill>
                  <a:srgbClr val="FFFFFF"/>
                </a:solidFill>
                <a:cs typeface="Arial" charset="0"/>
              </a:rPr>
              <a:t> Наиболее приемлемым вариантом такого окрашивания в сезоне. является взятый за основу темный цвет волос с разными по ширине и толщине прядями различных цветов, при этом цветов желательно использовать не более четырех. Оттенки красного могут использоваться по желанию.</a:t>
            </a:r>
          </a:p>
          <a:p>
            <a:r>
              <a:rPr lang="ru-RU">
                <a:solidFill>
                  <a:srgbClr val="FFFFFF"/>
                </a:solidFill>
                <a:cs typeface="Arial" charset="0"/>
              </a:rPr>
              <a:t>Если вы хотите получить более естественный цвет волос, необходимо использовать близкие по тону краски.</a:t>
            </a:r>
          </a:p>
          <a:p>
            <a:r>
              <a:rPr lang="ru-RU">
                <a:solidFill>
                  <a:srgbClr val="FFFFFF"/>
                </a:solidFill>
                <a:cs typeface="Arial" charset="0"/>
              </a:rPr>
              <a:t>Если же вы более экстравагантная персона, то тона должны быть контрастными.</a:t>
            </a:r>
          </a:p>
        </p:txBody>
      </p:sp>
      <p:pic>
        <p:nvPicPr>
          <p:cNvPr id="5" name="Рисунок 4" descr="melirovanie-volos-056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3419475" cy="3644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melirovanie-volos-057">
            <a:hlinkClick r:id="rId4"/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348038" y="0"/>
            <a:ext cx="2952750" cy="3644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melirovanie-volos-058">
            <a:hlinkClick r:id="rId6"/>
          </p:cNvPr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335713" y="0"/>
            <a:ext cx="2808287" cy="3644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melirovanie-volos-059">
            <a:hlinkClick r:id="rId2"/>
          </p:cNvPr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8024" y="1196752"/>
            <a:ext cx="3096344" cy="273630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7088" y="333375"/>
            <a:ext cx="7777162" cy="633413"/>
          </a:xfrm>
        </p:spPr>
        <p:txBody>
          <a:bodyPr>
            <a:normAutofit/>
          </a:bodyPr>
          <a:lstStyle/>
          <a:p>
            <a:r>
              <a:rPr lang="en-US" sz="2200" b="1" smtClean="0"/>
              <a:t/>
            </a:r>
            <a:br>
              <a:rPr lang="en-US" sz="2200" b="1" smtClean="0"/>
            </a:br>
            <a:r>
              <a:rPr lang="ru-RU" sz="2200" b="1" smtClean="0"/>
              <a:t>Диагональное мелирование</a:t>
            </a:r>
            <a:endParaRPr lang="ru-RU" sz="2200" smtClean="0"/>
          </a:p>
        </p:txBody>
      </p:sp>
      <p:sp>
        <p:nvSpPr>
          <p:cNvPr id="4" name="Блок-схема: альтернативный процесс 3"/>
          <p:cNvSpPr/>
          <p:nvPr/>
        </p:nvSpPr>
        <p:spPr>
          <a:xfrm>
            <a:off x="539552" y="1052736"/>
            <a:ext cx="3816424" cy="2880320"/>
          </a:xfrm>
          <a:prstGeom prst="flowChartAlternateProcess">
            <a:avLst/>
          </a:prstGeom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/>
              <a:t>Данная техника окрашивания, модная в сезоне 2013, направлена на подчеркивание выразительности природного цвета волос.</a:t>
            </a:r>
            <a:endParaRPr lang="ru-RU" sz="1600" dirty="0"/>
          </a:p>
          <a:p>
            <a:pPr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/>
              <a:t>Особенностью техники являются, как правило, не яркие, но контрастные цвета, а сами проборы отделяются не горизонтально, а вертикально.</a:t>
            </a:r>
            <a:endParaRPr lang="ru-RU" sz="1600" dirty="0"/>
          </a:p>
        </p:txBody>
      </p:sp>
      <p:pic>
        <p:nvPicPr>
          <p:cNvPr id="6" name="Рисунок 5" descr="melirovanie-volos-060">
            <a:hlinkClick r:id="rId4"/>
          </p:cNvPr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139952" y="3645024"/>
            <a:ext cx="3600400" cy="32129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 descr="melirovanie-volos-061">
            <a:hlinkClick r:id="rId6"/>
          </p:cNvPr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39552" y="4077072"/>
            <a:ext cx="3539341" cy="278092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9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611188" y="260350"/>
            <a:ext cx="7859712" cy="647700"/>
          </a:xfrm>
        </p:spPr>
        <p:txBody>
          <a:bodyPr>
            <a:normAutofit/>
          </a:bodyPr>
          <a:lstStyle/>
          <a:p>
            <a:r>
              <a:rPr lang="en-US" sz="2400" b="1" smtClean="0"/>
              <a:t/>
            </a:r>
            <a:br>
              <a:rPr lang="en-US" sz="2400" b="1" smtClean="0"/>
            </a:br>
            <a:r>
              <a:rPr lang="ru-RU" sz="2400" b="1" smtClean="0"/>
              <a:t>Модное авангардное мелирование </a:t>
            </a:r>
            <a:r>
              <a:rPr lang="ru-RU" sz="4000" b="1" smtClean="0"/>
              <a:t/>
            </a:r>
            <a:br>
              <a:rPr lang="ru-RU" sz="4000" b="1" smtClean="0"/>
            </a:br>
            <a:endParaRPr lang="ru-RU" sz="4000" smtClean="0"/>
          </a:p>
        </p:txBody>
      </p:sp>
      <p:sp>
        <p:nvSpPr>
          <p:cNvPr id="7" name="Блок-схема: альтернативный процесс 6"/>
          <p:cNvSpPr/>
          <p:nvPr/>
        </p:nvSpPr>
        <p:spPr>
          <a:xfrm>
            <a:off x="755650" y="1052513"/>
            <a:ext cx="7345363" cy="2808287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/>
              <a:t>Четкого понятия модного авангардного </a:t>
            </a:r>
            <a:r>
              <a:rPr lang="ru-RU" sz="1600" dirty="0" err="1"/>
              <a:t>мелирования</a:t>
            </a:r>
            <a:r>
              <a:rPr lang="ru-RU" sz="1600" dirty="0"/>
              <a:t> не существует, это, скорее всего, что-то из области понятия о вкусе, стиле и </a:t>
            </a:r>
            <a:r>
              <a:rPr lang="ru-RU" sz="1600" dirty="0" err="1"/>
              <a:t>креативного</a:t>
            </a:r>
            <a:r>
              <a:rPr lang="ru-RU" sz="1600" dirty="0"/>
              <a:t> подхода к образу. Мода привязана к конкретному времени, к конкретному сезону и, если речь идет об авангардных </a:t>
            </a:r>
            <a:r>
              <a:rPr lang="ru-RU" sz="1600" dirty="0" err="1"/>
              <a:t>ультра-модных</a:t>
            </a:r>
            <a:r>
              <a:rPr lang="ru-RU" sz="1600" dirty="0"/>
              <a:t> тенденциях, то они меняются очень быстро.</a:t>
            </a:r>
          </a:p>
          <a:p>
            <a:pPr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/>
              <a:t>Необычной новинкой данного сезона для экстравагантных девушек и дам можно считать цветное частичное </a:t>
            </a:r>
            <a:r>
              <a:rPr lang="ru-RU" sz="1600" b="1" dirty="0" err="1"/>
              <a:t>мелирование</a:t>
            </a:r>
            <a:r>
              <a:rPr lang="ru-RU" sz="1600" b="1" dirty="0"/>
              <a:t>, а вернее сказать, </a:t>
            </a:r>
            <a:r>
              <a:rPr lang="ru-RU" sz="1600" b="1" dirty="0" err="1"/>
              <a:t>мелирование</a:t>
            </a:r>
            <a:r>
              <a:rPr lang="ru-RU" sz="1600" b="1" dirty="0"/>
              <a:t> нижней или верхней части волос в модные оттенки сезона</a:t>
            </a:r>
            <a:r>
              <a:rPr lang="ru-RU" sz="1600" dirty="0"/>
              <a:t>.</a:t>
            </a:r>
            <a:endParaRPr lang="ru-RU" sz="1600" dirty="0"/>
          </a:p>
        </p:txBody>
      </p:sp>
      <p:pic>
        <p:nvPicPr>
          <p:cNvPr id="8" name="Рисунок 7" descr="melirovanie-volos-068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981075"/>
            <a:ext cx="4284663" cy="5191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8" descr="melirovanie-volos-069">
            <a:hlinkClick r:id="rId3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211638" y="836613"/>
            <a:ext cx="3744912" cy="3103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Рисунок 9" descr="melirovanie-volos-070">
            <a:hlinkClick r:id="rId5"/>
          </p:cNvPr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924300" y="3573463"/>
            <a:ext cx="4392613" cy="3284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xit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melirovanie-volos-064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635375" y="476250"/>
            <a:ext cx="3024188" cy="3384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Рисунок 3" descr="melirovanie-volos-062">
            <a:hlinkClick r:id="rId4"/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260350"/>
            <a:ext cx="3960813" cy="3960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melirovanie-volos-063">
            <a:hlinkClick r:id="rId6"/>
          </p:cNvPr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659563" y="549275"/>
            <a:ext cx="2286000" cy="345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melirovanie-volos-065">
            <a:hlinkClick r:id="rId8"/>
          </p:cNvPr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0" y="3860800"/>
            <a:ext cx="2798763" cy="2808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8" descr="melirovanie-volos-066">
            <a:hlinkClick r:id="rId10"/>
          </p:cNvPr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2700338" y="3789363"/>
            <a:ext cx="3095625" cy="3068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Рисунок 9" descr="melirovanie-volos-067">
            <a:hlinkClick r:id="rId12"/>
          </p:cNvPr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5651500" y="3644900"/>
            <a:ext cx="3024188" cy="281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800" decel="100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800" decel="100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8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8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8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800" decel="100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800" decel="100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8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8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8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800" decel="100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313" y="188913"/>
            <a:ext cx="8147050" cy="1633537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3100" dirty="0" smtClean="0"/>
              <a:t/>
            </a:r>
            <a:br>
              <a:rPr lang="ru-RU" sz="3100" dirty="0" smtClean="0"/>
            </a:br>
            <a:r>
              <a:rPr lang="ru-RU" sz="3100" dirty="0" smtClean="0"/>
              <a:t>Существует масса различных способов мелирования, каждый их которых отличается своей методикой:</a:t>
            </a:r>
            <a:r>
              <a:rPr lang="ru-RU" sz="6000" dirty="0" smtClean="0"/>
              <a:t/>
            </a:r>
            <a:br>
              <a:rPr lang="ru-RU" sz="6000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5288" y="1628775"/>
            <a:ext cx="8302625" cy="5084763"/>
          </a:xfrm>
        </p:spPr>
        <p:txBody>
          <a:bodyPr rtlCol="0">
            <a:normAutofit fontScale="25000" lnSpcReduction="20000"/>
          </a:bodyPr>
          <a:lstStyle/>
          <a:p>
            <a:pPr algn="just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5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мелирование фольгой- </a:t>
            </a:r>
            <a:r>
              <a:rPr lang="ru-RU" sz="5600" dirty="0" smtClean="0"/>
              <a:t>специалист разделяет пряди, которые должны быть окрашены, наносит на них осветляющий состав и заворачивает в фольгу. Такой способ является наиболее подходящим для длинных волос;</a:t>
            </a:r>
          </a:p>
          <a:p>
            <a:pPr algn="just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5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мелирование шапочкой («перышками»)</a:t>
            </a:r>
            <a:r>
              <a:rPr lang="ru-RU" sz="5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</a:t>
            </a:r>
            <a:r>
              <a:rPr lang="ru-RU" sz="5600" dirty="0" smtClean="0"/>
              <a:t>на голову надевают специальную шапочку с множеством отверстий, через которые вытягиваются отдельные пряди волос, необходимые для окрашивания. Такой способ очень прост в применении, он является наиболее распространенным. Идеально подходит для осветления волос средней длины;</a:t>
            </a:r>
          </a:p>
          <a:p>
            <a:pPr algn="just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5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мелирование расческой</a:t>
            </a:r>
            <a:r>
              <a:rPr lang="ru-RU" sz="5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</a:t>
            </a:r>
            <a:r>
              <a:rPr lang="ru-RU" sz="5600" dirty="0" smtClean="0"/>
              <a:t> волосы покрывают осветляющим составом, затем по их поверхности проводят расческой или щеточкой. Подходит для всех видов волос;</a:t>
            </a:r>
          </a:p>
          <a:p>
            <a:pPr algn="just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5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мелирование «от руки»</a:t>
            </a:r>
            <a:r>
              <a:rPr lang="ru-RU" sz="5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</a:t>
            </a:r>
            <a:r>
              <a:rPr lang="ru-RU" sz="5600" dirty="0" smtClean="0"/>
              <a:t>специалист руками наносит на волосы осветляющий состав. Мелирование таким способом может осуществляться путем проведения таких процедур, как:</a:t>
            </a:r>
          </a:p>
          <a:p>
            <a:pPr lvl="1" algn="just" fontAlgn="auto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ru-RU" sz="5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«глазирование» (осветление волос)</a:t>
            </a:r>
            <a:r>
              <a:rPr lang="ru-RU" sz="5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</a:t>
            </a:r>
            <a:r>
              <a:rPr lang="ru-RU" sz="5600" dirty="0" smtClean="0"/>
              <a:t>предназначается для коротких волос. На волосы наносится фиксирующий мусс для укладки, затем их сушат, опустив при этом голову вниз. Окрашивающий состав распределяется по кончикам волос с помощью пальцев руки. Выдерживается определенная пауза (в зависимости от типа волос), затем процедура нанесения краски повторяется три-четыре раза.</a:t>
            </a:r>
          </a:p>
          <a:p>
            <a:pPr lvl="1" algn="just" fontAlgn="auto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ru-RU" sz="5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«иней»</a:t>
            </a:r>
            <a:r>
              <a:rPr lang="ru-RU" sz="5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</a:t>
            </a:r>
            <a:r>
              <a:rPr lang="ru-RU" sz="5600" dirty="0" smtClean="0"/>
              <a:t>идеально подходит для кудрявых волос, создает оптический объем прически. Волосы слегка намачиваются, а затем подсушиваются головой вниз. Кончиками пальцев красящий состав аккуратно наносится на волосы, не массируя их при этом и не расчесывая.</a:t>
            </a:r>
          </a:p>
          <a:p>
            <a:pPr algn="just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5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 использованием страйпера- </a:t>
            </a:r>
            <a:r>
              <a:rPr lang="ru-RU" sz="5600" dirty="0" smtClean="0"/>
              <a:t>техника подходит для любой длины волос. Прядки можно осветлить от корней. Мастер-парикмахер отделяет небольшие (5–6 см) пряди и разделяет их на несколько тонких прядок одинаковой толщины. Через одну прядочки укладывает на страйпер, расположенный вплотную к голове зубцами вверх, наносит густой блондоран и убирает страйпер, при этом зубцы страйпера снимают излишки красителя с волос. На первую окрашенную прядь опускает вторую, ее не красят. Третью прядь мелирует. Так, чередуя, мелирует до макушки. Краситель не попадает на неокрашенные волосы. Через некоторое время мастер тщательно моет волосы шампунем и наносит бальзам или кондиционер.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9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4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61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77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93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09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1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1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2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2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2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Содержимое 5"/>
          <p:cNvGraphicFramePr>
            <a:graphicFrameLocks noGrp="1"/>
          </p:cNvGraphicFramePr>
          <p:nvPr>
            <p:ph idx="1"/>
          </p:nvPr>
        </p:nvGraphicFramePr>
        <p:xfrm>
          <a:off x="1187624" y="1412776"/>
          <a:ext cx="7200800" cy="39604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7410" name="Текст 3"/>
          <p:cNvSpPr txBox="1">
            <a:spLocks/>
          </p:cNvSpPr>
          <p:nvPr/>
        </p:nvSpPr>
        <p:spPr bwMode="auto">
          <a:xfrm>
            <a:off x="179388" y="1700213"/>
            <a:ext cx="4824412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ctr">
              <a:spcBef>
                <a:spcPct val="20000"/>
              </a:spcBef>
            </a:pPr>
            <a:r>
              <a:rPr lang="ru-RU" sz="2600"/>
              <a:t>Традиционное мелирование</a:t>
            </a:r>
          </a:p>
        </p:txBody>
      </p:sp>
      <p:sp>
        <p:nvSpPr>
          <p:cNvPr id="9" name="Текст 3"/>
          <p:cNvSpPr>
            <a:spLocks noGrp="1"/>
          </p:cNvSpPr>
          <p:nvPr>
            <p:ph type="title"/>
          </p:nvPr>
        </p:nvSpPr>
        <p:spPr>
          <a:xfrm>
            <a:off x="539750" y="115888"/>
            <a:ext cx="7993063" cy="1054100"/>
          </a:xfrm>
        </p:spPr>
        <p:txBody>
          <a:bodyPr/>
          <a:lstStyle/>
          <a:p>
            <a:r>
              <a:rPr lang="ru-RU" sz="2000" smtClean="0"/>
              <a:t>	Среди существующих </a:t>
            </a:r>
            <a:r>
              <a:rPr lang="ru-RU" sz="2000" b="1" smtClean="0"/>
              <a:t>техник проведения процедуры мелирования волос </a:t>
            </a:r>
            <a:r>
              <a:rPr lang="ru-RU" sz="2000" smtClean="0"/>
              <a:t>наибольшую популярность завоевали следующие:</a:t>
            </a:r>
          </a:p>
        </p:txBody>
      </p:sp>
      <p:pic>
        <p:nvPicPr>
          <p:cNvPr id="7" name="Рисунок 6" descr="melirovanie-volos-005.jpg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867400" y="1196975"/>
            <a:ext cx="3276600" cy="4370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Рисунок 9" descr="melirovanie-volos-006.jpg"/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2843213" y="1268413"/>
            <a:ext cx="3286125" cy="438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Рисунок 10" descr="melirovanie-volos-007.jpg"/>
          <p:cNvPicPr>
            <a:picLocks noChangeAspect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0" y="1268413"/>
            <a:ext cx="3132138" cy="432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800" decel="100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>
        <p:bldAsOne/>
      </p:bldGraphic>
      <p:bldP spid="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850" y="333375"/>
            <a:ext cx="8301038" cy="935038"/>
          </a:xfrm>
        </p:spPr>
        <p:txBody>
          <a:bodyPr>
            <a:normAutofit/>
          </a:bodyPr>
          <a:lstStyle/>
          <a:p>
            <a:r>
              <a:rPr lang="en-US" sz="2400" b="1" smtClean="0"/>
              <a:t/>
            </a:r>
            <a:br>
              <a:rPr lang="en-US" sz="2400" b="1" smtClean="0"/>
            </a:br>
            <a:r>
              <a:rPr lang="ru-RU" sz="2400" b="1" smtClean="0"/>
              <a:t>Модный тренд сезона - Мелирование "соль и перец"</a:t>
            </a:r>
            <a:r>
              <a:rPr lang="ru-RU" sz="4000" b="1" smtClean="0"/>
              <a:t/>
            </a:r>
            <a:br>
              <a:rPr lang="ru-RU" sz="4000" b="1" smtClean="0"/>
            </a:br>
            <a:endParaRPr lang="ru-RU" sz="4000" smtClean="0"/>
          </a:p>
        </p:txBody>
      </p:sp>
      <p:pic>
        <p:nvPicPr>
          <p:cNvPr id="5" name="Содержимое 4" descr="melirovanie-volos-014.jpg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539750" y="3500438"/>
            <a:ext cx="2287588" cy="3357562"/>
          </a:xfrm>
        </p:spPr>
      </p:pic>
      <p:sp>
        <p:nvSpPr>
          <p:cNvPr id="4" name="Скругленный прямоугольник 3"/>
          <p:cNvSpPr/>
          <p:nvPr/>
        </p:nvSpPr>
        <p:spPr>
          <a:xfrm>
            <a:off x="468313" y="1557338"/>
            <a:ext cx="8207375" cy="184943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/>
              <a:t>Частое мелирование с тонированием пепельных оттенков - то, что нужно для молодых, смелых и безусловно модных личностей.</a:t>
            </a:r>
          </a:p>
          <a:p>
            <a:pPr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/>
              <a:t>Мелирование рекомендовано также для стильных взрослых дам, не боящихся выглядеть седыми.</a:t>
            </a:r>
            <a:endParaRPr lang="ru-RU" dirty="0"/>
          </a:p>
        </p:txBody>
      </p:sp>
      <p:pic>
        <p:nvPicPr>
          <p:cNvPr id="6" name="Рисунок 5" descr="melirovanie-volos-015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43213" y="3492500"/>
            <a:ext cx="2376487" cy="3365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melirovanie-volos-016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219700" y="3473450"/>
            <a:ext cx="3097213" cy="3384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00113" y="260350"/>
            <a:ext cx="7642225" cy="1008063"/>
          </a:xfrm>
        </p:spPr>
        <p:txBody>
          <a:bodyPr/>
          <a:lstStyle/>
          <a:p>
            <a:r>
              <a:rPr lang="ru-RU" sz="2400" b="1" smtClean="0"/>
              <a:t>Бликующее мелирование</a:t>
            </a:r>
            <a:br>
              <a:rPr lang="ru-RU" sz="2400" b="1" smtClean="0"/>
            </a:br>
            <a:endParaRPr lang="ru-RU" sz="2400" smtClean="0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0" y="1125538"/>
            <a:ext cx="9144000" cy="21590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r>
              <a:rPr lang="ru-RU">
                <a:solidFill>
                  <a:srgbClr val="FFFFFF"/>
                </a:solidFill>
                <a:cs typeface="Arial" charset="0"/>
              </a:rPr>
              <a:t>Модный нюанс сезона для натуральных или окрашенных русых или каштаново-коричневых волос - это легкое бликующее мелирование. Модное мелирование только подчеркнет красоту прически.</a:t>
            </a:r>
          </a:p>
          <a:p>
            <a:r>
              <a:rPr lang="ru-RU">
                <a:solidFill>
                  <a:srgbClr val="FFFFFF"/>
                </a:solidFill>
                <a:cs typeface="Arial" charset="0"/>
              </a:rPr>
              <a:t>Для бликующего мелирования подходят различные модные оттенки в натуральной гамме: кофейный, бежевый, ореховый, пшеничный, а также оттенки корицы и какао, сочетания золотой карамели и мускатного ореха и др.</a:t>
            </a:r>
          </a:p>
        </p:txBody>
      </p:sp>
      <p:pic>
        <p:nvPicPr>
          <p:cNvPr id="6" name="Рисунок 5" descr="melirovanie-volos-01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9512" y="3446240"/>
            <a:ext cx="2736304" cy="34117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 descr="melirovanie-volos-018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843808" y="3429000"/>
            <a:ext cx="2736304" cy="3429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 descr="melirovanie-volos-019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580112" y="3476671"/>
            <a:ext cx="2880320" cy="338132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2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2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2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>
            <a:spLocks noChangeArrowheads="1"/>
          </p:cNvSpPr>
          <p:nvPr/>
        </p:nvSpPr>
        <p:spPr bwMode="auto">
          <a:xfrm>
            <a:off x="539750" y="404813"/>
            <a:ext cx="806450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b="1"/>
              <a:t>Брондирование волос (модное Голливудское окрашивание в стиле «BROND») - хит сезона</a:t>
            </a: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179388" y="1484313"/>
            <a:ext cx="3960812" cy="537368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/>
              <a:t>Ультра-модная в этом сезоне разновидность мелирования - технология брондирования волос (Brown + Blond) позволяет получать «дорогие» натуральные оттенки в окрашивании волос.</a:t>
            </a:r>
            <a:endParaRPr lang="ru-RU" sz="1600" dirty="0"/>
          </a:p>
          <a:p>
            <a:pPr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/>
              <a:t>Цветовые решения окрашивания Бронд в основном лежат в пределах шоколадно-коричневой, темно-русой, кофейной гаммы с легким налетом блонда. Максимально приближенный к натуральному эффект от применения технологии </a:t>
            </a:r>
            <a:r>
              <a:rPr lang="ru-RU" sz="1600" dirty="0">
                <a:hlinkClick r:id="rId2"/>
              </a:rPr>
              <a:t>брондирования волос</a:t>
            </a:r>
            <a:r>
              <a:rPr lang="ru-RU" sz="1600" dirty="0"/>
              <a:t> не всегда достигается сразу - иногда требуется несколько процедур окрашивания.</a:t>
            </a:r>
          </a:p>
          <a:p>
            <a:pPr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5148263" y="2133600"/>
            <a:ext cx="3816350" cy="359886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/>
              <a:t>При этом можно использовать одновременно несколько красящих и тонирующих оттенков. Сочетание близких друг к другу тонов позволяет создать эффект объемной копны волос с загадочно бликующими прядями.</a:t>
            </a:r>
          </a:p>
          <a:p>
            <a:pPr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/>
              <a:t>Использование при брондировании более насыщенных - медовых, бежевых и жемчужных оттенков имитирует эффект игры солнца и цвета в волосах.</a:t>
            </a:r>
            <a:endParaRPr lang="ru-RU" sz="1600" dirty="0"/>
          </a:p>
        </p:txBody>
      </p:sp>
      <p:sp>
        <p:nvSpPr>
          <p:cNvPr id="13" name="Двойная стрелка влево/вправо 12"/>
          <p:cNvSpPr/>
          <p:nvPr/>
        </p:nvSpPr>
        <p:spPr>
          <a:xfrm>
            <a:off x="4211638" y="3500438"/>
            <a:ext cx="865187" cy="412750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9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animBg="1"/>
      <p:bldP spid="6" grpId="0" animBg="1"/>
      <p:bldP spid="1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melirovanie-volos-02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2555776" cy="3453475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5" name="Рисунок 4" descr="melirovanie-volos-02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771800" y="0"/>
            <a:ext cx="2664296" cy="3475349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6" name="Рисунок 5" descr="melirovanie-volos-024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652120" y="0"/>
            <a:ext cx="2969183" cy="3456384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7" name="Рисунок 6" descr="melirovanie-volos-020">
            <a:hlinkClick r:id="rId5"/>
          </p:cNvPr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3573016"/>
            <a:ext cx="2555776" cy="3284984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8" name="Рисунок 7" descr="melirovanie-volos-022">
            <a:hlinkClick r:id="rId7"/>
          </p:cNvPr>
          <p:cNvPicPr/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771800" y="3645024"/>
            <a:ext cx="2664296" cy="3212977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9" name="Рисунок 8" descr="melirovanie-volos-021">
            <a:hlinkClick r:id="rId9"/>
          </p:cNvPr>
          <p:cNvPicPr/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5652120" y="3645025"/>
            <a:ext cx="2952328" cy="3212976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melirovanie-volos-02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778842" y="404664"/>
            <a:ext cx="2365158" cy="31535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2988" y="260350"/>
            <a:ext cx="7561262" cy="647700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2700" b="1" dirty="0" smtClean="0"/>
              <a:t>Обратное мелирование</a:t>
            </a:r>
            <a:br>
              <a:rPr lang="ru-RU" sz="2700" b="1" dirty="0" smtClean="0"/>
            </a:br>
            <a:endParaRPr lang="ru-RU" sz="2700" b="1" dirty="0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179388" y="765175"/>
            <a:ext cx="5184775" cy="609282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/>
              <a:t>Технология обратного мелирования</a:t>
            </a:r>
            <a:r>
              <a:rPr lang="ru-RU" sz="1600" dirty="0"/>
              <a:t> применяется мастерами тогда, когда волосы подвергались многократному </a:t>
            </a:r>
            <a:r>
              <a:rPr lang="ru-RU" sz="1600" dirty="0" err="1"/>
              <a:t>мелированию</a:t>
            </a:r>
            <a:r>
              <a:rPr lang="ru-RU" sz="1600" dirty="0"/>
              <a:t> и из-за этого первичный рисунок исказился и пряди перестали отчетливо проявляться.</a:t>
            </a:r>
          </a:p>
          <a:p>
            <a:pPr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/>
              <a:t>Обратное мелирование незаменимо</a:t>
            </a:r>
            <a:r>
              <a:rPr lang="ru-RU" sz="1600" dirty="0"/>
              <a:t>, если Вы хотите избавиться от надоевшего светлого цвета и вернуться к натуральному, например, русому цвету волос.</a:t>
            </a:r>
          </a:p>
          <a:p>
            <a:pPr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/>
              <a:t>Обратное мелирование позволит Вам безопасно и плавно вернуться к более темному цвету.</a:t>
            </a:r>
          </a:p>
          <a:p>
            <a:pPr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/>
              <a:t>Так же оно используется для необходимой корректировки цвета, в случае неудачного предыдущего окрашивания.</a:t>
            </a:r>
          </a:p>
          <a:p>
            <a:pPr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/>
              <a:t>Технология проста: набираются пряди по классической технологии, а вот тонируются или окрашиваются, как правило, в натуральный цвет, который четко виден у корней волос, либо прядям придается любой, желаемый оттенок, из темной палитры цветов.</a:t>
            </a:r>
            <a:endParaRPr lang="ru-RU" sz="1600" dirty="0"/>
          </a:p>
        </p:txBody>
      </p:sp>
      <p:pic>
        <p:nvPicPr>
          <p:cNvPr id="9" name="Рисунок 8" descr="melirovanie-volos-028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148064" y="2206920"/>
            <a:ext cx="2304256" cy="309428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 descr="melirovanie-volos-026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058304" y="3789040"/>
            <a:ext cx="2085696" cy="278092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9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39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39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Изящная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Классическая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Эркер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498</TotalTime>
  <Words>1670</Words>
  <Application>Microsoft Office PowerPoint</Application>
  <PresentationFormat>Экран (4:3)</PresentationFormat>
  <Paragraphs>83</Paragraphs>
  <Slides>26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Шаблон оформления</vt:lpstr>
      </vt:variant>
      <vt:variant>
        <vt:i4>1</vt:i4>
      </vt:variant>
      <vt:variant>
        <vt:lpstr>Заголовки слайдов</vt:lpstr>
      </vt:variant>
      <vt:variant>
        <vt:i4>26</vt:i4>
      </vt:variant>
    </vt:vector>
  </HeadingPairs>
  <TitlesOfParts>
    <vt:vector size="29" baseType="lpstr">
      <vt:lpstr>Arial</vt:lpstr>
      <vt:lpstr>Calibri</vt:lpstr>
      <vt:lpstr>Тема Office</vt:lpstr>
      <vt:lpstr>Модные виды и техники мелирования волос  </vt:lpstr>
      <vt:lpstr>Слайд 2</vt:lpstr>
      <vt:lpstr> Существует масса различных способов мелирования, каждый их которых отличается своей методикой: </vt:lpstr>
      <vt:lpstr> Среди существующих техник проведения процедуры мелирования волос наибольшую популярность завоевали следующие:</vt:lpstr>
      <vt:lpstr> Модный тренд сезона - Мелирование "соль и перец" </vt:lpstr>
      <vt:lpstr>Бликующее мелирование </vt:lpstr>
      <vt:lpstr>Слайд 7</vt:lpstr>
      <vt:lpstr>Слайд 8</vt:lpstr>
      <vt:lpstr>Обратное мелирование </vt:lpstr>
      <vt:lpstr> Щадящее мелирование </vt:lpstr>
      <vt:lpstr>Слайд 11</vt:lpstr>
      <vt:lpstr> Французское мелирование - бережное осветление </vt:lpstr>
      <vt:lpstr>Слайд 13</vt:lpstr>
      <vt:lpstr> Мелирование Балаяж (другие названия – Деграде, Балияж, «Ombre Hair Color»...) </vt:lpstr>
      <vt:lpstr>Слайд 15</vt:lpstr>
      <vt:lpstr> Мелирование ШАТУШ </vt:lpstr>
      <vt:lpstr>Слайд 17</vt:lpstr>
      <vt:lpstr> Частичное мелирование </vt:lpstr>
      <vt:lpstr> Контрастное мелирование </vt:lpstr>
      <vt:lpstr> Калифорнийское мелирование </vt:lpstr>
      <vt:lpstr>Слайд 21</vt:lpstr>
      <vt:lpstr> Американское мелирование </vt:lpstr>
      <vt:lpstr>Слайд 23</vt:lpstr>
      <vt:lpstr> Диагональное мелирование</vt:lpstr>
      <vt:lpstr> Модное авангардное мелирование  </vt:lpstr>
      <vt:lpstr>Слайд 26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Модные виды и техники мелирования волос на 2013 </dc:title>
  <dc:creator>Daemon</dc:creator>
  <cp:lastModifiedBy>user</cp:lastModifiedBy>
  <cp:revision>68</cp:revision>
  <dcterms:created xsi:type="dcterms:W3CDTF">2013-04-25T06:10:36Z</dcterms:created>
  <dcterms:modified xsi:type="dcterms:W3CDTF">2020-05-13T19:41:50Z</dcterms:modified>
</cp:coreProperties>
</file>