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60"/>
  </p:normalViewPr>
  <p:slideViewPr>
    <p:cSldViewPr>
      <p:cViewPr>
        <p:scale>
          <a:sx n="100" d="100"/>
          <a:sy n="100" d="100"/>
        </p:scale>
        <p:origin x="-72"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ru-RU" smtClean="0"/>
              <a:t>Образец заголовка</a:t>
            </a:r>
            <a:endParaRPr lang="en-US" dirty="0"/>
          </a:p>
        </p:txBody>
      </p:sp>
      <p:sp>
        <p:nvSpPr>
          <p:cNvPr id="8" name="Date Placeholder 3"/>
          <p:cNvSpPr>
            <a:spLocks noGrp="1"/>
          </p:cNvSpPr>
          <p:nvPr>
            <p:ph type="dt" sz="half" idx="10"/>
          </p:nvPr>
        </p:nvSpPr>
        <p:spPr/>
        <p:txBody>
          <a:bodyPr/>
          <a:lstStyle>
            <a:lvl1pPr>
              <a:defRPr/>
            </a:lvl1pPr>
          </a:lstStyle>
          <a:p>
            <a:pPr>
              <a:defRPr/>
            </a:pPr>
            <a:fld id="{C508292C-8A55-4C3E-ABED-B17F003D55A7}" type="datetimeFigureOut">
              <a:rPr lang="ru-RU"/>
              <a:pPr>
                <a:defRPr/>
              </a:pPr>
              <a:t>13.05.2020</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346C3546-0A48-4FA3-93BA-DBAECCB2A64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4ED4D5E0-9348-48F3-ABFF-8064AD8C8A77}" type="datetimeFigureOut">
              <a:rPr lang="ru-RU"/>
              <a:pPr>
                <a:defRPr/>
              </a:pPr>
              <a:t>13.05.2020</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D5DF7AD-EA8B-4DA2-A5B1-40E2C88A15D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425159F5-7BDB-49E2-9D79-FC9CB4D0CC95}" type="datetimeFigureOut">
              <a:rPr lang="ru-RU"/>
              <a:pPr>
                <a:defRPr/>
              </a:pPr>
              <a:t>13.05.2020</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2EAFEBE-5A91-49B6-8CFA-E7DE6A531FC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fld id="{F27BDB0F-5EEE-402C-A59D-4FC06018B541}" type="datetimeFigureOut">
              <a:rPr lang="ru-RU"/>
              <a:pPr>
                <a:defRPr/>
              </a:pPr>
              <a:t>13.05.2020</a:t>
            </a:fld>
            <a:endParaRPr lang="ru-RU"/>
          </a:p>
        </p:txBody>
      </p:sp>
      <p:sp>
        <p:nvSpPr>
          <p:cNvPr id="5" name="Footer Placeholder 4"/>
          <p:cNvSpPr>
            <a:spLocks noGrp="1"/>
          </p:cNvSpPr>
          <p:nvPr>
            <p:ph type="ftr" sz="quarter" idx="15"/>
          </p:nvPr>
        </p:nvSpPr>
        <p:spPr/>
        <p:txBody>
          <a:bodyPr/>
          <a:lstStyle>
            <a:lvl1pPr>
              <a:defRPr/>
            </a:lvl1pPr>
          </a:lstStyle>
          <a:p>
            <a:pPr>
              <a:defRPr/>
            </a:pPr>
            <a:endParaRPr lang="ru-RU"/>
          </a:p>
        </p:txBody>
      </p:sp>
      <p:sp>
        <p:nvSpPr>
          <p:cNvPr id="6" name="Slide Number Placeholder 5"/>
          <p:cNvSpPr>
            <a:spLocks noGrp="1"/>
          </p:cNvSpPr>
          <p:nvPr>
            <p:ph type="sldNum" sz="quarter" idx="16"/>
          </p:nvPr>
        </p:nvSpPr>
        <p:spPr/>
        <p:txBody>
          <a:bodyPr/>
          <a:lstStyle>
            <a:lvl1pPr>
              <a:defRPr/>
            </a:lvl1pPr>
          </a:lstStyle>
          <a:p>
            <a:pPr>
              <a:defRPr/>
            </a:pPr>
            <a:fld id="{F92260CE-C357-4E8C-BB5A-C4207B95F235}"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0"/>
          </p:nvPr>
        </p:nvSpPr>
        <p:spPr/>
        <p:txBody>
          <a:bodyPr/>
          <a:lstStyle>
            <a:lvl1pPr>
              <a:defRPr/>
            </a:lvl1pPr>
          </a:lstStyle>
          <a:p>
            <a:pPr>
              <a:defRPr/>
            </a:pPr>
            <a:fld id="{A7B7A380-616D-4D07-AA8C-BFFA2B22F011}" type="datetimeFigureOut">
              <a:rPr lang="ru-RU"/>
              <a:pPr>
                <a:defRPr/>
              </a:pPr>
              <a:t>13.05.2020</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B0BCF97F-EC7F-4D96-BBCE-BD8D06484CA0}"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C5E0F8C5-4663-413C-8CA2-8E746149E7C8}" type="datetimeFigureOut">
              <a:rPr lang="ru-RU"/>
              <a:pPr>
                <a:defRPr/>
              </a:pPr>
              <a:t>13.05.2020</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C54210E4-A166-4D51-8560-A6CF1DC8554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fld id="{7042F4A8-0557-4463-B551-67D3A95F2F7C}" type="datetimeFigureOut">
              <a:rPr lang="ru-RU"/>
              <a:pPr>
                <a:defRPr/>
              </a:pPr>
              <a:t>13.05.2020</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9BE62BBC-EB40-45E0-B7BD-36070C9CA7E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4E935FD1-CFC1-4D8F-AB8A-9F284AA6B49A}" type="datetimeFigureOut">
              <a:rPr lang="ru-RU"/>
              <a:pPr>
                <a:defRPr/>
              </a:pPr>
              <a:t>13.05.2020</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81FC9736-4881-42AC-94DE-6D2174BBCBF3}"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3BD8056-4871-4CBA-9E1C-BDF925D823F5}" type="datetimeFigureOut">
              <a:rPr lang="ru-RU"/>
              <a:pPr>
                <a:defRPr/>
              </a:pPr>
              <a:t>13.05.2020</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4FDD96C5-EDAE-4651-8298-F173A4C4F89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BD3B9C5E-AB32-4F4C-BFE3-4A90EA386C65}" type="datetimeFigureOut">
              <a:rPr lang="ru-RU"/>
              <a:pPr>
                <a:defRPr/>
              </a:pPr>
              <a:t>13.05.2020</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6AA7C042-9499-427E-A3B7-6D5FCA7BF93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ru-RU" smtClean="0"/>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fld id="{4917D827-3155-4544-AC2B-A1DE0806AC20}" type="datetimeFigureOut">
              <a:rPr lang="ru-RU"/>
              <a:pPr>
                <a:defRPr/>
              </a:pPr>
              <a:t>13.05.2020</a:t>
            </a:fld>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p:txBody>
          <a:bodyPr/>
          <a:lstStyle>
            <a:lvl1pPr>
              <a:defRPr/>
            </a:lvl1pPr>
          </a:lstStyle>
          <a:p>
            <a:pPr>
              <a:defRPr/>
            </a:pPr>
            <a:fld id="{92BBF048-EFCA-4E1C-885F-335F750B615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smtClean="0">
                <a:solidFill>
                  <a:schemeClr val="tx1">
                    <a:lumMod val="50000"/>
                    <a:lumOff val="50000"/>
                  </a:schemeClr>
                </a:solidFill>
                <a:latin typeface="+mn-lt"/>
                <a:cs typeface="+mn-cs"/>
              </a:defRPr>
            </a:lvl1pPr>
          </a:lstStyle>
          <a:p>
            <a:pPr>
              <a:defRPr/>
            </a:pPr>
            <a:fld id="{895088CC-4F0C-4FE4-8E17-64A54A040E2F}" type="datetimeFigureOut">
              <a:rPr lang="ru-RU"/>
              <a:pPr>
                <a:defRPr/>
              </a:pPr>
              <a:t>13.05.2020</a:t>
            </a:fld>
            <a:endParaRPr lang="ru-RU"/>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1">
                    <a:lumMod val="50000"/>
                    <a:lumOff val="50000"/>
                  </a:scheme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smtClean="0">
                <a:solidFill>
                  <a:schemeClr val="tx1">
                    <a:lumMod val="50000"/>
                    <a:lumOff val="50000"/>
                  </a:schemeClr>
                </a:solidFill>
                <a:latin typeface="+mn-lt"/>
                <a:cs typeface="+mn-cs"/>
              </a:defRPr>
            </a:lvl1pPr>
          </a:lstStyle>
          <a:p>
            <a:pPr>
              <a:defRPr/>
            </a:pPr>
            <a:fld id="{E1987291-D9EA-48C7-8720-05AA833BE14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08" r:id="rId1"/>
    <p:sldLayoutId id="2147483707" r:id="rId2"/>
    <p:sldLayoutId id="2147483709" r:id="rId3"/>
    <p:sldLayoutId id="2147483706" r:id="rId4"/>
    <p:sldLayoutId id="2147483705" r:id="rId5"/>
    <p:sldLayoutId id="2147483704" r:id="rId6"/>
    <p:sldLayoutId id="2147483703" r:id="rId7"/>
    <p:sldLayoutId id="2147483702" r:id="rId8"/>
    <p:sldLayoutId id="2147483710" r:id="rId9"/>
    <p:sldLayoutId id="2147483701" r:id="rId10"/>
    <p:sldLayoutId id="2147483700" r:id="rId11"/>
  </p:sldLayoutIdLst>
  <p:timing>
    <p:tnLst>
      <p:par>
        <p:cTn id="1" dur="indefinite" restart="never" nodeType="tmRoot"/>
      </p:par>
    </p:tnLst>
  </p:timing>
  <p:txStyles>
    <p:titleStyle>
      <a:lvl1pPr marL="319088" indent="-319088" algn="r" rtl="0" fontAlgn="base">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fontAlgn="base">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fontAlgn="base">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fontAlgn="base">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fontAlgn="base">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fontAlgn="base">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0825" y="476250"/>
            <a:ext cx="8642350" cy="5761038"/>
          </a:xfrm>
        </p:spPr>
        <p:txBody>
          <a:bodyPr/>
          <a:lstStyle/>
          <a:p>
            <a:pPr algn="ctr"/>
            <a:r>
              <a:rPr lang="ru-RU" sz="4800" b="1" smtClean="0">
                <a:solidFill>
                  <a:srgbClr val="FF0000"/>
                </a:solidFill>
                <a:latin typeface="Times New Roman" pitchFamily="18" charset="0"/>
                <a:cs typeface="Times New Roman" pitchFamily="18" charset="0"/>
              </a:rPr>
              <a:t>Стрижки и укладки волос</a:t>
            </a:r>
          </a:p>
          <a:p>
            <a:pPr algn="ctr"/>
            <a:endParaRPr lang="ru-RU" sz="4800" b="1" smtClean="0">
              <a:solidFill>
                <a:srgbClr val="F14124"/>
              </a:solidFill>
              <a:latin typeface="Times New Roman" pitchFamily="18" charset="0"/>
              <a:cs typeface="Times New Roman" pitchFamily="18" charset="0"/>
            </a:endParaRPr>
          </a:p>
          <a:p>
            <a:pPr algn="ctr"/>
            <a:r>
              <a:rPr lang="ru-RU" sz="4800" b="1" smtClean="0">
                <a:solidFill>
                  <a:srgbClr val="FF0000"/>
                </a:solidFill>
                <a:latin typeface="Times New Roman" pitchFamily="18" charset="0"/>
                <a:cs typeface="Times New Roman" pitchFamily="18" charset="0"/>
              </a:rPr>
              <a:t>Операции стрижки</a:t>
            </a:r>
          </a:p>
          <a:p>
            <a:pPr algn="ctr"/>
            <a:endParaRPr lang="ru-RU" sz="4800" b="1" smtClean="0">
              <a:solidFill>
                <a:srgbClr val="F14124"/>
              </a:solidFill>
              <a:latin typeface="Times New Roman" pitchFamily="18" charset="0"/>
              <a:cs typeface="Times New Roman" pitchFamily="18" charset="0"/>
            </a:endParaRPr>
          </a:p>
          <a:p>
            <a:pPr algn="r"/>
            <a:endParaRPr lang="ru-RU" sz="2400" b="1" smtClean="0">
              <a:solidFill>
                <a:srgbClr val="0070C0"/>
              </a:solidFill>
              <a:latin typeface="Times New Roman" pitchFamily="18" charset="0"/>
              <a:cs typeface="Times New Roman" pitchFamily="18" charset="0"/>
            </a:endParaRPr>
          </a:p>
          <a:p>
            <a:pPr algn="r"/>
            <a:endParaRPr lang="ru-RU" sz="2400" b="1" smtClean="0">
              <a:solidFill>
                <a:srgbClr val="0070C0"/>
              </a:solidFill>
              <a:latin typeface="Times New Roman" pitchFamily="18" charset="0"/>
              <a:cs typeface="Times New Roman" pitchFamily="18" charset="0"/>
            </a:endParaRPr>
          </a:p>
          <a:p>
            <a:pPr algn="r"/>
            <a:r>
              <a:rPr lang="ru-RU" sz="2400" b="1" smtClean="0">
                <a:solidFill>
                  <a:srgbClr val="0070C0"/>
                </a:solidFill>
                <a:latin typeface="Times New Roman" pitchFamily="18" charset="0"/>
                <a:cs typeface="Times New Roman" pitchFamily="18" charset="0"/>
              </a:rPr>
              <a:t>группа 105</a:t>
            </a:r>
          </a:p>
          <a:p>
            <a:pPr algn="ctr"/>
            <a:endParaRPr lang="ru-RU" sz="4800" b="1"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ъект 2"/>
          <p:cNvSpPr>
            <a:spLocks noGrp="1"/>
          </p:cNvSpPr>
          <p:nvPr>
            <p:ph sz="quarter" idx="13"/>
          </p:nvPr>
        </p:nvSpPr>
        <p:spPr>
          <a:xfrm>
            <a:off x="179388" y="115888"/>
            <a:ext cx="8964612" cy="6626225"/>
          </a:xfrm>
        </p:spPr>
        <p:txBody>
          <a:bodyPr/>
          <a:lstStyle/>
          <a:p>
            <a:pPr marL="0" indent="361950">
              <a:spcBef>
                <a:spcPct val="0"/>
              </a:spcBef>
              <a:spcAft>
                <a:spcPct val="0"/>
              </a:spcAft>
              <a:buFont typeface="Georgia" pitchFamily="18" charset="0"/>
              <a:buNone/>
            </a:pPr>
            <a:r>
              <a:rPr lang="ru-RU" sz="1800" b="1" smtClean="0">
                <a:solidFill>
                  <a:srgbClr val="7030A0"/>
                </a:solidFill>
                <a:latin typeface="Times New Roman" pitchFamily="18" charset="0"/>
                <a:cs typeface="Times New Roman" pitchFamily="18" charset="0"/>
              </a:rPr>
              <a:t>Тушевка</a:t>
            </a:r>
            <a:r>
              <a:rPr lang="ru-RU" sz="1800" smtClean="0">
                <a:solidFill>
                  <a:srgbClr val="7030A0"/>
                </a:solidFill>
                <a:latin typeface="Times New Roman" pitchFamily="18" charset="0"/>
                <a:cs typeface="Times New Roman" pitchFamily="18" charset="0"/>
              </a:rPr>
              <a:t> — операция получения плавного перехода от коротких к длинным волосам. Эта операция подобна сведению волос «на нет», но требует более тщательного выполнения. Даже малейшее нарушение плавного перехода от длинных волос к коротким приведет к тому, что на отдельных участках появятся характерные ступеньки, которые свидетельствуют о некачественном выполнении тушевки. Последняя выполняется простыми ножницами, тонкими концами которых удается очень точно выполнить операцию. При тушевке ножницами мастер в левой руке держит расческу, которой систематически вычесывает волосы в направлении планируемой прически, в правой руке находятся ножницы. После вычесывания очередной пряди волос, концы которой срезаются под тупым углом, вычесывается следующая прядь. Таким образом мастер переходит от коротких волос (у основания шеи) до длинных (на макушке). Ножницы все время находятся в движении. Чем больше переход от коротких волос к длинным, тем эффектнее он смотрится, но и тем труднее выполняется.                                                                                 </a:t>
            </a: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p:txBody>
      </p:sp>
      <p:pic>
        <p:nvPicPr>
          <p:cNvPr id="22530" name="Рисунок 3"/>
          <p:cNvPicPr>
            <a:picLocks noChangeAspect="1"/>
          </p:cNvPicPr>
          <p:nvPr/>
        </p:nvPicPr>
        <p:blipFill>
          <a:blip r:embed="rId2">
            <a:clrChange>
              <a:clrFrom>
                <a:srgbClr val="FDFDFD"/>
              </a:clrFrom>
              <a:clrTo>
                <a:srgbClr val="FDFDFD">
                  <a:alpha val="0"/>
                </a:srgbClr>
              </a:clrTo>
            </a:clrChange>
          </a:blip>
          <a:srcRect t="20267" r="47945"/>
          <a:stretch>
            <a:fillRect/>
          </a:stretch>
        </p:blipFill>
        <p:spPr bwMode="auto">
          <a:xfrm>
            <a:off x="1187450" y="3738563"/>
            <a:ext cx="2663825" cy="3060700"/>
          </a:xfrm>
          <a:prstGeom prst="rect">
            <a:avLst/>
          </a:prstGeom>
          <a:noFill/>
          <a:ln w="9525">
            <a:noFill/>
            <a:miter lim="800000"/>
            <a:headEnd/>
            <a:tailEnd/>
          </a:ln>
        </p:spPr>
      </p:pic>
      <p:pic>
        <p:nvPicPr>
          <p:cNvPr id="22531" name="Рисунок 4"/>
          <p:cNvPicPr>
            <a:picLocks noChangeAspect="1"/>
          </p:cNvPicPr>
          <p:nvPr/>
        </p:nvPicPr>
        <p:blipFill>
          <a:blip r:embed="rId3"/>
          <a:srcRect l="58514" t="29710" r="2632" b="12128"/>
          <a:stretch>
            <a:fillRect/>
          </a:stretch>
        </p:blipFill>
        <p:spPr bwMode="auto">
          <a:xfrm>
            <a:off x="5219700" y="3860800"/>
            <a:ext cx="2520950" cy="258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ъект 2"/>
          <p:cNvSpPr>
            <a:spLocks noGrp="1"/>
          </p:cNvSpPr>
          <p:nvPr>
            <p:ph sz="quarter" idx="13"/>
          </p:nvPr>
        </p:nvSpPr>
        <p:spPr>
          <a:xfrm>
            <a:off x="179388" y="115888"/>
            <a:ext cx="8964612" cy="6626225"/>
          </a:xfrm>
        </p:spPr>
        <p:txBody>
          <a:bodyPr/>
          <a:lstStyle/>
          <a:p>
            <a:pPr marL="0" indent="361950">
              <a:spcBef>
                <a:spcPct val="0"/>
              </a:spcBef>
              <a:spcAft>
                <a:spcPct val="0"/>
              </a:spcAft>
              <a:buFont typeface="Georgia" pitchFamily="18" charset="0"/>
              <a:buNone/>
            </a:pPr>
            <a:r>
              <a:rPr lang="ru-RU" sz="1800" b="1" smtClean="0">
                <a:solidFill>
                  <a:srgbClr val="7030A0"/>
                </a:solidFill>
                <a:latin typeface="Times New Roman" pitchFamily="18" charset="0"/>
                <a:cs typeface="Times New Roman" pitchFamily="18" charset="0"/>
              </a:rPr>
              <a:t>Перекидка</a:t>
            </a:r>
            <a:r>
              <a:rPr lang="ru-RU" sz="1800" smtClean="0">
                <a:solidFill>
                  <a:srgbClr val="7030A0"/>
                </a:solidFill>
                <a:latin typeface="Times New Roman" pitchFamily="18" charset="0"/>
                <a:cs typeface="Times New Roman" pitchFamily="18" charset="0"/>
              </a:rPr>
              <a:t> — это вспомогательная операция, применяемая при сведении «на нет» и при тушевке. Волосы длиной свыше 0,5—1 см неудобно стричь техникой тушевки. Чтобы облегчить последующую стрижку, полу-раскрытыми ножницами подхватывают прядь волос, перекидывают ее на зубья расчески и срезают до нужной длины. Расческа держится в левой руке зубьями вверх, срезанные волосы вычесываются, расческа движется вниз. Убрав таким образом излишнюю длину по всему участку волосяного покрова, начинают выполнять сведение «на нет» или тушевку.</a:t>
            </a:r>
          </a:p>
          <a:p>
            <a:pPr marL="0" indent="361950">
              <a:spcBef>
                <a:spcPct val="0"/>
              </a:spcBef>
              <a:spcAft>
                <a:spcPct val="0"/>
              </a:spcAft>
              <a:buFont typeface="Georgia" pitchFamily="18" charset="0"/>
              <a:buNone/>
            </a:pPr>
            <a:r>
              <a:rPr lang="ru-RU" sz="1800" b="1" smtClean="0">
                <a:solidFill>
                  <a:srgbClr val="7030A0"/>
                </a:solidFill>
                <a:latin typeface="Times New Roman" pitchFamily="18" charset="0"/>
                <a:cs typeface="Times New Roman" pitchFamily="18" charset="0"/>
              </a:rPr>
              <a:t>Филировка</a:t>
            </a:r>
            <a:r>
              <a:rPr lang="ru-RU" sz="1800" smtClean="0">
                <a:solidFill>
                  <a:srgbClr val="7030A0"/>
                </a:solidFill>
                <a:latin typeface="Times New Roman" pitchFamily="18" charset="0"/>
                <a:cs typeface="Times New Roman" pitchFamily="18" charset="0"/>
              </a:rPr>
              <a:t> — операция стрижки, в результате которой на всем волосяном покрове головы или на ее отдельных участках создается прямо пропорциональное соотношение коротких и длинных волос. Проще говоря, филировка — это прореживание волос.</a:t>
            </a:r>
          </a:p>
          <a:p>
            <a:pPr marL="0" indent="361950">
              <a:spcBef>
                <a:spcPct val="0"/>
              </a:spcBef>
              <a:spcAft>
                <a:spcPct val="0"/>
              </a:spcAft>
              <a:buFont typeface="Georgia" pitchFamily="18" charset="0"/>
              <a:buNone/>
            </a:pPr>
            <a:r>
              <a:rPr lang="ru-RU" sz="1800" smtClean="0">
                <a:solidFill>
                  <a:srgbClr val="7030A0"/>
                </a:solidFill>
                <a:latin typeface="Times New Roman" pitchFamily="18" charset="0"/>
                <a:cs typeface="Times New Roman" pitchFamily="18" charset="0"/>
              </a:rPr>
              <a:t>Филировка подчеркивает текстурность стрижки, облегчает концы волос, подчеркивает форму. В парикмахерской практике применяют следующие виды филировки: прикорневая, по всей длине пряди, по концам волос.</a:t>
            </a:r>
          </a:p>
          <a:p>
            <a:pPr marL="0" indent="361950">
              <a:spcBef>
                <a:spcPct val="0"/>
              </a:spcBef>
              <a:spcAft>
                <a:spcPct val="0"/>
              </a:spcAft>
              <a:buFont typeface="Georgia" pitchFamily="18" charset="0"/>
              <a:buNone/>
            </a:pPr>
            <a:endParaRPr lang="ru-RU" sz="18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8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8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8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8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8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8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8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8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8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8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p:txBody>
      </p:sp>
      <p:pic>
        <p:nvPicPr>
          <p:cNvPr id="23554" name="Рисунок 3"/>
          <p:cNvPicPr>
            <a:picLocks noChangeAspect="1"/>
          </p:cNvPicPr>
          <p:nvPr/>
        </p:nvPicPr>
        <p:blipFill>
          <a:blip r:embed="rId2"/>
          <a:srcRect/>
          <a:stretch>
            <a:fillRect/>
          </a:stretch>
        </p:blipFill>
        <p:spPr bwMode="auto">
          <a:xfrm>
            <a:off x="5508625" y="3743325"/>
            <a:ext cx="2519363" cy="2520950"/>
          </a:xfrm>
          <a:prstGeom prst="rect">
            <a:avLst/>
          </a:prstGeom>
          <a:noFill/>
          <a:ln w="9525">
            <a:noFill/>
            <a:miter lim="800000"/>
            <a:headEnd/>
            <a:tailEnd/>
          </a:ln>
        </p:spPr>
      </p:pic>
      <p:pic>
        <p:nvPicPr>
          <p:cNvPr id="23555" name="Рисунок 4"/>
          <p:cNvPicPr>
            <a:picLocks noChangeAspect="1"/>
          </p:cNvPicPr>
          <p:nvPr/>
        </p:nvPicPr>
        <p:blipFill>
          <a:blip r:embed="rId3"/>
          <a:srcRect/>
          <a:stretch>
            <a:fillRect/>
          </a:stretch>
        </p:blipFill>
        <p:spPr bwMode="auto">
          <a:xfrm>
            <a:off x="1066800" y="3716338"/>
            <a:ext cx="2928938" cy="2547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Объект 2"/>
          <p:cNvSpPr>
            <a:spLocks noGrp="1"/>
          </p:cNvSpPr>
          <p:nvPr>
            <p:ph sz="quarter" idx="13"/>
          </p:nvPr>
        </p:nvSpPr>
        <p:spPr>
          <a:xfrm>
            <a:off x="179388" y="115888"/>
            <a:ext cx="8964612" cy="6626225"/>
          </a:xfrm>
        </p:spPr>
        <p:txBody>
          <a:bodyPr/>
          <a:lstStyle/>
          <a:p>
            <a:pPr marL="0" indent="361950">
              <a:spcBef>
                <a:spcPct val="0"/>
              </a:spcBef>
              <a:spcAft>
                <a:spcPct val="0"/>
              </a:spcAft>
              <a:buFont typeface="Georgia" pitchFamily="18" charset="0"/>
              <a:buNone/>
            </a:pPr>
            <a:r>
              <a:rPr lang="ru-RU" sz="1800" b="1" smtClean="0">
                <a:solidFill>
                  <a:srgbClr val="7030A0"/>
                </a:solidFill>
                <a:latin typeface="Times New Roman" pitchFamily="18" charset="0"/>
                <a:cs typeface="Times New Roman" pitchFamily="18" charset="0"/>
              </a:rPr>
              <a:t>Прикорневая филировка </a:t>
            </a:r>
            <a:r>
              <a:rPr lang="ru-RU" sz="1800" smtClean="0">
                <a:solidFill>
                  <a:srgbClr val="7030A0"/>
                </a:solidFill>
                <a:latin typeface="Times New Roman" pitchFamily="18" charset="0"/>
                <a:cs typeface="Times New Roman" pitchFamily="18" charset="0"/>
              </a:rPr>
              <a:t>используется для прореживания густых и тяжелых волос в целях создания дополнительного объема.  Этот вид работы выполняется:</a:t>
            </a:r>
          </a:p>
          <a:p>
            <a:pPr marL="0" indent="361950">
              <a:spcBef>
                <a:spcPct val="0"/>
              </a:spcBef>
              <a:spcAft>
                <a:spcPct val="0"/>
              </a:spcAft>
              <a:buFont typeface="Georgia" pitchFamily="18" charset="0"/>
              <a:buNone/>
            </a:pPr>
            <a:r>
              <a:rPr lang="ru-RU" sz="1800" smtClean="0">
                <a:solidFill>
                  <a:srgbClr val="7030A0"/>
                </a:solidFill>
                <a:latin typeface="Times New Roman" pitchFamily="18" charset="0"/>
                <a:cs typeface="Times New Roman" pitchFamily="18" charset="0"/>
              </a:rPr>
              <a:t>• простыми ножницами методом выщипывания (или врезания) . Глубина филировки составляет 2 — 3 см от корня. Для этого выделяют прядь толщиной 1 —3 см, отчесывают ее и оттягивают под углом 90° к поверхности головы. Концами ножниц, направленных перпендикулярно пряди, в произвольном порядке выполняют точечные срезы отдельных волосков на разном уровне, создавая как бы «подшерсток»;</a:t>
            </a:r>
          </a:p>
          <a:p>
            <a:pPr marL="0" indent="361950">
              <a:spcBef>
                <a:spcPct val="0"/>
              </a:spcBef>
              <a:spcAft>
                <a:spcPct val="0"/>
              </a:spcAft>
              <a:buFont typeface="Georgia" pitchFamily="18" charset="0"/>
              <a:buNone/>
            </a:pPr>
            <a:r>
              <a:rPr lang="ru-RU" sz="1800" smtClean="0">
                <a:solidFill>
                  <a:srgbClr val="7030A0"/>
                </a:solidFill>
                <a:latin typeface="Times New Roman" pitchFamily="18" charset="0"/>
                <a:cs typeface="Times New Roman" pitchFamily="18" charset="0"/>
              </a:rPr>
              <a:t>• филировочными ножницами с одним или двумя полотнами. Глубина филировки также 2 — 3 см от корня. Ножницы вводят в прядь и выполняют один срез. При этом полотна ножниц расположены под углом 45° к плоскости пряди.</a:t>
            </a: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p:txBody>
      </p:sp>
      <p:pic>
        <p:nvPicPr>
          <p:cNvPr id="24578" name="Рисунок 3"/>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1163638" y="3213100"/>
            <a:ext cx="6811962" cy="284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ъект 2"/>
          <p:cNvSpPr>
            <a:spLocks noGrp="1"/>
          </p:cNvSpPr>
          <p:nvPr>
            <p:ph sz="quarter" idx="13"/>
          </p:nvPr>
        </p:nvSpPr>
        <p:spPr>
          <a:xfrm>
            <a:off x="179388" y="115888"/>
            <a:ext cx="8964612" cy="6626225"/>
          </a:xfrm>
        </p:spPr>
        <p:txBody>
          <a:bodyPr/>
          <a:lstStyle/>
          <a:p>
            <a:pPr marL="0" indent="361950">
              <a:spcBef>
                <a:spcPct val="0"/>
              </a:spcBef>
              <a:spcAft>
                <a:spcPct val="0"/>
              </a:spcAft>
              <a:buFont typeface="Georgia" pitchFamily="18" charset="0"/>
              <a:buNone/>
            </a:pPr>
            <a:r>
              <a:rPr lang="ru-RU" sz="1600" b="1" smtClean="0">
                <a:solidFill>
                  <a:srgbClr val="7030A0"/>
                </a:solidFill>
                <a:latin typeface="Times New Roman" pitchFamily="18" charset="0"/>
                <a:cs typeface="Times New Roman" pitchFamily="18" charset="0"/>
              </a:rPr>
              <a:t>Филировка по всей длине пряди </a:t>
            </a:r>
            <a:r>
              <a:rPr lang="ru-RU" sz="1600" smtClean="0">
                <a:solidFill>
                  <a:srgbClr val="7030A0"/>
                </a:solidFill>
                <a:latin typeface="Times New Roman" pitchFamily="18" charset="0"/>
                <a:cs typeface="Times New Roman" pitchFamily="18" charset="0"/>
              </a:rPr>
              <a:t>придает стрижке пластичность, текстурность, прореживает густые тяжелые волосы и облегчает процесс укладки. Ее можно также применить для коррекции лица. Например, применяя филировку по всей длине пряди, корректируют круглое лицо, если клиент предпочитает длинные волосы, а объемность лица не нужна. Этот вид филировки выполняется:</a:t>
            </a:r>
          </a:p>
          <a:p>
            <a:pPr marL="0" indent="361950">
              <a:spcBef>
                <a:spcPct val="0"/>
              </a:spcBef>
              <a:spcAft>
                <a:spcPct val="0"/>
              </a:spcAft>
              <a:buFont typeface="Georgia" pitchFamily="18" charset="0"/>
              <a:buNone/>
            </a:pPr>
            <a:r>
              <a:rPr lang="ru-RU" sz="1600" smtClean="0">
                <a:solidFill>
                  <a:srgbClr val="7030A0"/>
                </a:solidFill>
                <a:latin typeface="Times New Roman" pitchFamily="18" charset="0"/>
                <a:cs typeface="Times New Roman" pitchFamily="18" charset="0"/>
              </a:rPr>
              <a:t>• простыми ножницами методом врезания, срезая при этом волосы на разных уровнях по всей длине пряди и продвигая ножницы от корней к концам волос. Можно применить скользящий срез. Например, при обработке лицевых прядей его применяют, предварительно скрутив прядь в жгут;</a:t>
            </a:r>
          </a:p>
          <a:p>
            <a:pPr marL="0" indent="361950">
              <a:spcBef>
                <a:spcPct val="0"/>
              </a:spcBef>
              <a:spcAft>
                <a:spcPct val="0"/>
              </a:spcAft>
              <a:buFont typeface="Georgia" pitchFamily="18" charset="0"/>
              <a:buNone/>
            </a:pPr>
            <a:r>
              <a:rPr lang="ru-RU" sz="1600" smtClean="0">
                <a:solidFill>
                  <a:srgbClr val="7030A0"/>
                </a:solidFill>
                <a:latin typeface="Times New Roman" pitchFamily="18" charset="0"/>
                <a:cs typeface="Times New Roman" pitchFamily="18" charset="0"/>
              </a:rPr>
              <a:t>• филировочными ножницами прядь прореживают по всей длине, вводя ножницы на расстоянии 2 — 3 см от корня. Выполняют срезы, продвигаясь к концу пряди. Полотно ножниц находится под углом примерно 45° к плоскости пряди. В зависимости от длины и густоты пряди нужно сделать от 5 до 8 срезов. Размеры пряди при этом такие же, как при стрижке: толщина не более 1 см, ширина 3 — 5 см. После выполнения срезов нужно обязательно вычесать состриженные волосы и только после этого стричь следующую прядь. Подобная филировка выполняется по всему волосяному покрову или на отдельных его участках;</a:t>
            </a:r>
          </a:p>
          <a:p>
            <a:pPr marL="0" indent="361950">
              <a:spcBef>
                <a:spcPct val="0"/>
              </a:spcBef>
              <a:spcAft>
                <a:spcPct val="0"/>
              </a:spcAft>
              <a:buFont typeface="Georgia" pitchFamily="18" charset="0"/>
              <a:buNone/>
            </a:pPr>
            <a:r>
              <a:rPr lang="ru-RU" sz="1600" smtClean="0">
                <a:solidFill>
                  <a:srgbClr val="7030A0"/>
                </a:solidFill>
                <a:latin typeface="Times New Roman" pitchFamily="18" charset="0"/>
                <a:cs typeface="Times New Roman" pitchFamily="18" charset="0"/>
              </a:rPr>
              <a:t>• простой или филировочной бритвой.</a:t>
            </a: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p:txBody>
      </p:sp>
      <p:pic>
        <p:nvPicPr>
          <p:cNvPr id="25602" name="Рисунок 1"/>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2700338" y="4149725"/>
            <a:ext cx="3816350" cy="2474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ъект 2"/>
          <p:cNvSpPr>
            <a:spLocks noGrp="1"/>
          </p:cNvSpPr>
          <p:nvPr>
            <p:ph sz="quarter" idx="13"/>
          </p:nvPr>
        </p:nvSpPr>
        <p:spPr>
          <a:xfrm>
            <a:off x="179388" y="115888"/>
            <a:ext cx="8964612" cy="6626225"/>
          </a:xfrm>
        </p:spPr>
        <p:txBody>
          <a:bodyPr/>
          <a:lstStyle/>
          <a:p>
            <a:pPr marL="0" indent="361950">
              <a:spcBef>
                <a:spcPct val="0"/>
              </a:spcBef>
              <a:spcAft>
                <a:spcPct val="0"/>
              </a:spcAft>
              <a:buFont typeface="Georgia" pitchFamily="18" charset="0"/>
              <a:buNone/>
            </a:pPr>
            <a:r>
              <a:rPr lang="ru-RU" sz="1600" b="1" smtClean="0">
                <a:solidFill>
                  <a:srgbClr val="7030A0"/>
                </a:solidFill>
                <a:latin typeface="Times New Roman" pitchFamily="18" charset="0"/>
                <a:cs typeface="Times New Roman" pitchFamily="18" charset="0"/>
              </a:rPr>
              <a:t>Филировка по концам пряди </a:t>
            </a:r>
            <a:r>
              <a:rPr lang="ru-RU" sz="1600" smtClean="0">
                <a:solidFill>
                  <a:srgbClr val="7030A0"/>
                </a:solidFill>
                <a:latin typeface="Times New Roman" pitchFamily="18" charset="0"/>
                <a:cs typeface="Times New Roman" pitchFamily="18" charset="0"/>
              </a:rPr>
              <a:t>придает стрижке текстурность, легкость, позволяет получить мягкость контура пряди. Выполняется:</a:t>
            </a:r>
          </a:p>
          <a:p>
            <a:pPr marL="0" indent="361950">
              <a:spcBef>
                <a:spcPct val="0"/>
              </a:spcBef>
              <a:spcAft>
                <a:spcPct val="0"/>
              </a:spcAft>
              <a:buFont typeface="Georgia" pitchFamily="18" charset="0"/>
              <a:buNone/>
            </a:pPr>
            <a:r>
              <a:rPr lang="ru-RU" sz="1600" smtClean="0">
                <a:solidFill>
                  <a:srgbClr val="7030A0"/>
                </a:solidFill>
                <a:latin typeface="Times New Roman" pitchFamily="18" charset="0"/>
                <a:cs typeface="Times New Roman" pitchFamily="18" charset="0"/>
              </a:rPr>
              <a:t>•	простыми ножницами с применением различных приемов, например врезания на глубину 1—3 см от конца пряди, пилообразного среза на ту же глубину или скользящего среза;</a:t>
            </a:r>
          </a:p>
          <a:p>
            <a:pPr marL="0" indent="361950">
              <a:spcBef>
                <a:spcPct val="0"/>
              </a:spcBef>
              <a:spcAft>
                <a:spcPct val="0"/>
              </a:spcAft>
              <a:buFont typeface="Georgia" pitchFamily="18" charset="0"/>
              <a:buNone/>
            </a:pPr>
            <a:r>
              <a:rPr lang="ru-RU" sz="1600" smtClean="0">
                <a:solidFill>
                  <a:srgbClr val="7030A0"/>
                </a:solidFill>
                <a:latin typeface="Times New Roman" pitchFamily="18" charset="0"/>
                <a:cs typeface="Times New Roman" pitchFamily="18" charset="0"/>
              </a:rPr>
              <a:t>•	филировочными ножницами, которые вводят в прядь на</a:t>
            </a:r>
          </a:p>
          <a:p>
            <a:pPr marL="0" indent="361950">
              <a:spcBef>
                <a:spcPct val="0"/>
              </a:spcBef>
              <a:spcAft>
                <a:spcPct val="0"/>
              </a:spcAft>
              <a:buFont typeface="Georgia" pitchFamily="18" charset="0"/>
              <a:buNone/>
            </a:pPr>
            <a:r>
              <a:rPr lang="ru-RU" sz="1600" smtClean="0">
                <a:solidFill>
                  <a:srgbClr val="7030A0"/>
                </a:solidFill>
                <a:latin typeface="Times New Roman" pitchFamily="18" charset="0"/>
                <a:cs typeface="Times New Roman" pitchFamily="18" charset="0"/>
              </a:rPr>
              <a:t>•	расстоянии 1 —3 см от конца пряди и выполняют срез.</a:t>
            </a: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p:txBody>
      </p:sp>
      <p:pic>
        <p:nvPicPr>
          <p:cNvPr id="26626" name="Рисунок 3"/>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1547813" y="2276475"/>
            <a:ext cx="5495925" cy="309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ъект 2"/>
          <p:cNvSpPr>
            <a:spLocks noGrp="1"/>
          </p:cNvSpPr>
          <p:nvPr>
            <p:ph sz="quarter" idx="13"/>
          </p:nvPr>
        </p:nvSpPr>
        <p:spPr>
          <a:xfrm>
            <a:off x="179388" y="115888"/>
            <a:ext cx="8964612" cy="6626225"/>
          </a:xfrm>
        </p:spPr>
        <p:txBody>
          <a:bodyPr/>
          <a:lstStyle/>
          <a:p>
            <a:pPr marL="0" indent="361950">
              <a:spcBef>
                <a:spcPct val="0"/>
              </a:spcBef>
              <a:spcAft>
                <a:spcPct val="0"/>
              </a:spcAft>
              <a:buFont typeface="Georgia" pitchFamily="18" charset="0"/>
              <a:buNone/>
            </a:pPr>
            <a:r>
              <a:rPr lang="ru-RU" sz="1700" b="1" smtClean="0">
                <a:solidFill>
                  <a:srgbClr val="7030A0"/>
                </a:solidFill>
                <a:latin typeface="Times New Roman" pitchFamily="18" charset="0"/>
                <a:cs typeface="Times New Roman" pitchFamily="18" charset="0"/>
              </a:rPr>
              <a:t>Окантовка</a:t>
            </a:r>
            <a:r>
              <a:rPr lang="ru-RU" sz="1700" smtClean="0">
                <a:solidFill>
                  <a:srgbClr val="7030A0"/>
                </a:solidFill>
                <a:latin typeface="Times New Roman" pitchFamily="18" charset="0"/>
                <a:cs typeface="Times New Roman" pitchFamily="18" charset="0"/>
              </a:rPr>
              <a:t> — это чаще всего заключительная операция стрижки, при которой волосам придается окончательный контур, ограничивающий их по всему краю роста волос или на отдельных участках волосяного покрова. С помощью окантовки стрижке придается силуэт. В процессе стрижки выполняют любым режущим инструментом одновременно с другими операциями.</a:t>
            </a:r>
          </a:p>
          <a:p>
            <a:pPr marL="0" indent="361950">
              <a:spcBef>
                <a:spcPct val="0"/>
              </a:spcBef>
              <a:spcAft>
                <a:spcPct val="0"/>
              </a:spcAft>
              <a:buFont typeface="Georgia" pitchFamily="18" charset="0"/>
              <a:buNone/>
            </a:pPr>
            <a:r>
              <a:rPr lang="ru-RU" sz="1700" smtClean="0">
                <a:solidFill>
                  <a:srgbClr val="7030A0"/>
                </a:solidFill>
                <a:latin typeface="Times New Roman" pitchFamily="18" charset="0"/>
                <a:cs typeface="Times New Roman" pitchFamily="18" charset="0"/>
              </a:rPr>
              <a:t>Различают следующие виды окантовки: окантовка челки; окантовка висков; окантовка шеи.</a:t>
            </a:r>
          </a:p>
          <a:p>
            <a:pPr marL="0" indent="361950">
              <a:spcBef>
                <a:spcPct val="0"/>
              </a:spcBef>
              <a:spcAft>
                <a:spcPct val="0"/>
              </a:spcAft>
              <a:buFont typeface="Georgia" pitchFamily="18" charset="0"/>
              <a:buNone/>
            </a:pPr>
            <a:r>
              <a:rPr lang="ru-RU" sz="1700" b="1" smtClean="0">
                <a:solidFill>
                  <a:srgbClr val="7030A0"/>
                </a:solidFill>
                <a:latin typeface="Times New Roman" pitchFamily="18" charset="0"/>
                <a:cs typeface="Times New Roman" pitchFamily="18" charset="0"/>
              </a:rPr>
              <a:t>Окантовка челки </a:t>
            </a:r>
            <a:r>
              <a:rPr lang="ru-RU" sz="1700" smtClean="0">
                <a:solidFill>
                  <a:srgbClr val="7030A0"/>
                </a:solidFill>
                <a:latin typeface="Times New Roman" pitchFamily="18" charset="0"/>
                <a:cs typeface="Times New Roman" pitchFamily="18" charset="0"/>
              </a:rPr>
              <a:t>выполняется простыми ножницами прямым, пилообразным или точечным срезом. Можно выполнить окантовку бритвой тупым срезом или в виде бахромы. Формой челки можно откорректировать лоб или форму лица. Горизонтальные линии лицо расширяют, косые линии отвлекают внимание от тяжелого подбородка или удлиняют лицо.</a:t>
            </a:r>
          </a:p>
          <a:p>
            <a:pPr marL="0" indent="361950">
              <a:spcBef>
                <a:spcPct val="0"/>
              </a:spcBef>
              <a:spcAft>
                <a:spcPct val="0"/>
              </a:spcAft>
              <a:buFont typeface="Georgia" pitchFamily="18" charset="0"/>
              <a:buNone/>
            </a:pPr>
            <a:r>
              <a:rPr lang="ru-RU" sz="1700" smtClean="0">
                <a:solidFill>
                  <a:srgbClr val="7030A0"/>
                </a:solidFill>
                <a:latin typeface="Times New Roman" pitchFamily="18" charset="0"/>
                <a:cs typeface="Times New Roman" pitchFamily="18" charset="0"/>
              </a:rPr>
              <a:t>Челка выделяется от естественного пробора в виде треугольника с вершиной на проборе и основанием на височных выемках, чтобы скрыть залысины, если они есть. Чем гуще челка, тем дальше по пробору вершина треугольника.</a:t>
            </a: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p:txBody>
      </p:sp>
      <p:pic>
        <p:nvPicPr>
          <p:cNvPr id="27650" name="Рисунок 1"/>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2627313" y="3836988"/>
            <a:ext cx="4176712" cy="3021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Объект 2"/>
          <p:cNvSpPr>
            <a:spLocks noGrp="1"/>
          </p:cNvSpPr>
          <p:nvPr>
            <p:ph sz="quarter" idx="13"/>
          </p:nvPr>
        </p:nvSpPr>
        <p:spPr>
          <a:xfrm>
            <a:off x="179388" y="115888"/>
            <a:ext cx="8964612" cy="6626225"/>
          </a:xfrm>
        </p:spPr>
        <p:txBody>
          <a:bodyPr/>
          <a:lstStyle/>
          <a:p>
            <a:pPr marL="0" indent="361950">
              <a:spcBef>
                <a:spcPct val="0"/>
              </a:spcBef>
              <a:spcAft>
                <a:spcPct val="0"/>
              </a:spcAft>
              <a:buFont typeface="Georgia" pitchFamily="18" charset="0"/>
              <a:buNone/>
            </a:pPr>
            <a:r>
              <a:rPr lang="ru-RU" sz="1800" b="1" smtClean="0">
                <a:solidFill>
                  <a:srgbClr val="7030A0"/>
                </a:solidFill>
                <a:latin typeface="Times New Roman" pitchFamily="18" charset="0"/>
                <a:cs typeface="Times New Roman" pitchFamily="18" charset="0"/>
              </a:rPr>
              <a:t>Окантовка висков </a:t>
            </a:r>
            <a:r>
              <a:rPr lang="ru-RU" sz="1800" smtClean="0">
                <a:solidFill>
                  <a:srgbClr val="7030A0"/>
                </a:solidFill>
                <a:latin typeface="Times New Roman" pitchFamily="18" charset="0"/>
                <a:cs typeface="Times New Roman" pitchFamily="18" charset="0"/>
              </a:rPr>
              <a:t>выполняется также прямыми ножницами (но может быть выполнена в виде бахромы) и филировочными ножницами, бритвой или машинкой (подбривание висков в мужских стрижках). Выбор формы виска зависит от формы носа, подбородка и при необходимости корректирует их. Например, прямой или косой висок подходит человеку с курносым или правильным носом. Но косой висок не рекомендуют при длинном носе или при горбинке. В этом случае рекомендуют, как правило, так называемый «венгерский» висок.</a:t>
            </a:r>
          </a:p>
          <a:p>
            <a:pPr marL="0" indent="361950">
              <a:spcBef>
                <a:spcPct val="0"/>
              </a:spcBef>
              <a:spcAft>
                <a:spcPct val="0"/>
              </a:spcAft>
              <a:buFont typeface="Georgia" pitchFamily="18" charset="0"/>
              <a:buNone/>
            </a:pPr>
            <a:r>
              <a:rPr lang="ru-RU" sz="1800" smtClean="0">
                <a:solidFill>
                  <a:srgbClr val="7030A0"/>
                </a:solidFill>
                <a:latin typeface="Times New Roman" pitchFamily="18" charset="0"/>
                <a:cs typeface="Times New Roman" pitchFamily="18" charset="0"/>
              </a:rPr>
              <a:t>Окантовку висков начинают с левой стороны, так как она более неудобная при работе, следовательно, правую сторону легче приравнять к левой. При стрижке можно ориентироваться на мочки или козелок ушей, подбородок или уголки рта и т.д.</a:t>
            </a: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p:txBody>
      </p:sp>
      <p:pic>
        <p:nvPicPr>
          <p:cNvPr id="28674" name="Рисунок 3"/>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250825" y="2924175"/>
            <a:ext cx="4162425" cy="2257425"/>
          </a:xfrm>
          <a:prstGeom prst="rect">
            <a:avLst/>
          </a:prstGeom>
          <a:noFill/>
          <a:ln w="9525">
            <a:noFill/>
            <a:miter lim="800000"/>
            <a:headEnd/>
            <a:tailEnd/>
          </a:ln>
        </p:spPr>
      </p:pic>
      <p:sp>
        <p:nvSpPr>
          <p:cNvPr id="5" name="Объект 2"/>
          <p:cNvSpPr txBox="1">
            <a:spLocks/>
          </p:cNvSpPr>
          <p:nvPr/>
        </p:nvSpPr>
        <p:spPr>
          <a:xfrm>
            <a:off x="250825" y="5181600"/>
            <a:ext cx="4162425" cy="1728788"/>
          </a:xfrm>
          <a:prstGeom prst="rect">
            <a:avLst/>
          </a:prstGeom>
        </p:spPr>
        <p:txBody>
          <a:bodyPr>
            <a:normAutofit fontScale="77500" lnSpcReduction="2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361950" fontAlgn="auto">
              <a:spcBef>
                <a:spcPts val="0"/>
              </a:spcBef>
              <a:spcAft>
                <a:spcPts val="0"/>
              </a:spcAft>
              <a:buFont typeface="Georgia" pitchFamily="18" charset="0"/>
              <a:buNone/>
              <a:defRPr/>
            </a:pPr>
            <a:r>
              <a:rPr lang="ru-RU" sz="1600" dirty="0" smtClean="0">
                <a:solidFill>
                  <a:srgbClr val="7030A0"/>
                </a:solidFill>
                <a:latin typeface="Times New Roman" panose="02020603050405020304" pitchFamily="18" charset="0"/>
                <a:cs typeface="Times New Roman" panose="02020603050405020304" pitchFamily="18" charset="0"/>
              </a:rPr>
              <a:t>Формы окантовки мужских висков:</a:t>
            </a:r>
          </a:p>
          <a:p>
            <a:pPr marL="0" indent="361950" fontAlgn="auto">
              <a:spcBef>
                <a:spcPts val="0"/>
              </a:spcBef>
              <a:spcAft>
                <a:spcPts val="0"/>
              </a:spcAft>
              <a:buFont typeface="Georgia" pitchFamily="18" charset="0"/>
              <a:buNone/>
              <a:defRPr/>
            </a:pPr>
            <a:r>
              <a:rPr lang="ru-RU" sz="1600" dirty="0">
                <a:solidFill>
                  <a:srgbClr val="7030A0"/>
                </a:solidFill>
                <a:latin typeface="Times New Roman" panose="02020603050405020304" pitchFamily="18" charset="0"/>
                <a:cs typeface="Times New Roman" panose="02020603050405020304" pitchFamily="18" charset="0"/>
              </a:rPr>
              <a:t>а — прямая (подходит для жестких темных волос в классических стрижках); б — удлиненная прямая (может корректировать полное лицо); </a:t>
            </a:r>
            <a:r>
              <a:rPr lang="ru-RU" sz="1600" spc="250" dirty="0">
                <a:solidFill>
                  <a:srgbClr val="7030A0"/>
                </a:solidFill>
                <a:latin typeface="Times New Roman" panose="02020603050405020304" pitchFamily="18" charset="0"/>
                <a:cs typeface="Times New Roman" panose="02020603050405020304" pitchFamily="18" charset="0"/>
              </a:rPr>
              <a:t>в —</a:t>
            </a:r>
            <a:r>
              <a:rPr lang="ru-RU" sz="1600" dirty="0">
                <a:solidFill>
                  <a:srgbClr val="7030A0"/>
                </a:solidFill>
                <a:latin typeface="Times New Roman" panose="02020603050405020304" pitchFamily="18" charset="0"/>
                <a:cs typeface="Times New Roman" panose="02020603050405020304" pitchFamily="18" charset="0"/>
              </a:rPr>
              <a:t> укороченная прямая (выше краевой линии роста волос, подходит для спортивных стрижек); г — прямая закругленная (подхо­дит при вьющихся волосах); </a:t>
            </a:r>
            <a:r>
              <a:rPr lang="ru-RU" sz="1600" spc="250" dirty="0">
                <a:solidFill>
                  <a:srgbClr val="7030A0"/>
                </a:solidFill>
                <a:latin typeface="Times New Roman" panose="02020603050405020304" pitchFamily="18" charset="0"/>
                <a:cs typeface="Times New Roman" panose="02020603050405020304" pitchFamily="18" charset="0"/>
              </a:rPr>
              <a:t>д</a:t>
            </a:r>
            <a:r>
              <a:rPr lang="ru-RU" sz="1600" dirty="0">
                <a:solidFill>
                  <a:srgbClr val="7030A0"/>
                </a:solidFill>
                <a:latin typeface="Times New Roman" panose="02020603050405020304" pitchFamily="18" charset="0"/>
                <a:cs typeface="Times New Roman" panose="02020603050405020304" pitchFamily="18" charset="0"/>
              </a:rPr>
              <a:t> — косая; е — удлиненная косая; ж — укороченная косая; з — «венгерская» (корректирует нос с горбинкой)</a:t>
            </a:r>
            <a:endParaRPr lang="ru-RU" sz="1600" dirty="0" smtClean="0">
              <a:solidFill>
                <a:srgbClr val="7030A0"/>
              </a:solidFill>
              <a:latin typeface="Times New Roman" panose="02020603050405020304" pitchFamily="18" charset="0"/>
              <a:cs typeface="Times New Roman" panose="02020603050405020304" pitchFamily="18" charset="0"/>
            </a:endParaRPr>
          </a:p>
          <a:p>
            <a:pPr marL="0" indent="361950" fontAlgn="auto">
              <a:spcBef>
                <a:spcPts val="0"/>
              </a:spcBef>
              <a:spcAft>
                <a:spcPts val="0"/>
              </a:spcAft>
              <a:buFont typeface="Georgia" pitchFamily="18" charset="0"/>
              <a:buNone/>
              <a:defRPr/>
            </a:pPr>
            <a:endParaRPr lang="ru-RU" sz="1600" dirty="0" smtClean="0">
              <a:solidFill>
                <a:srgbClr val="7030A0"/>
              </a:solidFill>
              <a:latin typeface="Times New Roman" panose="02020603050405020304" pitchFamily="18" charset="0"/>
              <a:cs typeface="Times New Roman" panose="02020603050405020304" pitchFamily="18" charset="0"/>
            </a:endParaRPr>
          </a:p>
          <a:p>
            <a:pPr marL="0" indent="361950" fontAlgn="auto">
              <a:spcBef>
                <a:spcPts val="0"/>
              </a:spcBef>
              <a:spcAft>
                <a:spcPts val="0"/>
              </a:spcAft>
              <a:buFont typeface="Georgia" pitchFamily="18" charset="0"/>
              <a:buNone/>
              <a:defRPr/>
            </a:pPr>
            <a:endParaRPr lang="ru-RU" sz="1600" dirty="0" smtClean="0">
              <a:solidFill>
                <a:srgbClr val="7030A0"/>
              </a:solidFill>
              <a:latin typeface="Times New Roman" panose="02020603050405020304" pitchFamily="18" charset="0"/>
              <a:cs typeface="Times New Roman" panose="02020603050405020304" pitchFamily="18" charset="0"/>
            </a:endParaRPr>
          </a:p>
          <a:p>
            <a:pPr marL="0" indent="361950" fontAlgn="auto">
              <a:spcBef>
                <a:spcPts val="0"/>
              </a:spcBef>
              <a:spcAft>
                <a:spcPts val="0"/>
              </a:spcAft>
              <a:buFont typeface="Georgia" pitchFamily="18" charset="0"/>
              <a:buNone/>
              <a:defRPr/>
            </a:pPr>
            <a:endParaRPr lang="ru-RU" sz="1600" dirty="0" smtClean="0">
              <a:solidFill>
                <a:srgbClr val="7030A0"/>
              </a:solidFill>
              <a:latin typeface="Times New Roman" panose="02020603050405020304" pitchFamily="18" charset="0"/>
              <a:cs typeface="Times New Roman" panose="02020603050405020304" pitchFamily="18" charset="0"/>
            </a:endParaRPr>
          </a:p>
          <a:p>
            <a:pPr marL="0" indent="361950" fontAlgn="auto">
              <a:spcBef>
                <a:spcPts val="0"/>
              </a:spcBef>
              <a:spcAft>
                <a:spcPts val="0"/>
              </a:spcAft>
              <a:buFont typeface="Georgia" pitchFamily="18" charset="0"/>
              <a:buNone/>
              <a:defRPr/>
            </a:pPr>
            <a:endParaRPr lang="ru-RU" sz="1600" dirty="0" smtClean="0">
              <a:solidFill>
                <a:srgbClr val="7030A0"/>
              </a:solidFill>
              <a:latin typeface="Times New Roman" panose="02020603050405020304" pitchFamily="18" charset="0"/>
              <a:cs typeface="Times New Roman" panose="02020603050405020304" pitchFamily="18" charset="0"/>
            </a:endParaRPr>
          </a:p>
        </p:txBody>
      </p:sp>
      <p:sp>
        <p:nvSpPr>
          <p:cNvPr id="28676" name="Объект 2"/>
          <p:cNvSpPr txBox="1">
            <a:spLocks/>
          </p:cNvSpPr>
          <p:nvPr/>
        </p:nvSpPr>
        <p:spPr bwMode="auto">
          <a:xfrm>
            <a:off x="4716463" y="5181600"/>
            <a:ext cx="4162425" cy="1728788"/>
          </a:xfrm>
          <a:prstGeom prst="rect">
            <a:avLst/>
          </a:prstGeom>
          <a:noFill/>
          <a:ln w="9525">
            <a:noFill/>
            <a:miter lim="800000"/>
            <a:headEnd/>
            <a:tailEnd/>
          </a:ln>
        </p:spPr>
        <p:txBody>
          <a:bodyPr/>
          <a:lstStyle/>
          <a:p>
            <a:pPr indent="361950">
              <a:buClr>
                <a:srgbClr val="C3260C"/>
              </a:buClr>
              <a:buSzPct val="130000"/>
              <a:buFont typeface="Georgia" pitchFamily="18" charset="0"/>
              <a:buNone/>
            </a:pPr>
            <a:r>
              <a:rPr lang="ru-RU" sz="1200">
                <a:solidFill>
                  <a:srgbClr val="7030A0"/>
                </a:solidFill>
                <a:latin typeface="Times New Roman" pitchFamily="18" charset="0"/>
                <a:cs typeface="Times New Roman" pitchFamily="18" charset="0"/>
              </a:rPr>
              <a:t>Формы окантовки женских висков:</a:t>
            </a:r>
          </a:p>
          <a:p>
            <a:pPr indent="361950">
              <a:buClr>
                <a:srgbClr val="C3260C"/>
              </a:buClr>
              <a:buSzPct val="130000"/>
              <a:buFont typeface="Georgia" pitchFamily="18" charset="0"/>
              <a:buNone/>
            </a:pPr>
            <a:r>
              <a:rPr lang="ru-RU" sz="1200">
                <a:solidFill>
                  <a:srgbClr val="7030A0"/>
                </a:solidFill>
                <a:latin typeface="Times New Roman" pitchFamily="18" charset="0"/>
                <a:cs typeface="Times New Roman" pitchFamily="18" charset="0"/>
              </a:rPr>
              <a:t>а — прямая; б — косая; в — «пейс» (не подходит при вьющихся волосах</a:t>
            </a:r>
          </a:p>
          <a:p>
            <a:pPr indent="361950">
              <a:buClr>
                <a:srgbClr val="C3260C"/>
              </a:buClr>
              <a:buSzPct val="130000"/>
              <a:buFont typeface="Georgia" pitchFamily="18" charset="0"/>
              <a:buNone/>
            </a:pPr>
            <a:endParaRPr lang="ru-RU" sz="1600">
              <a:solidFill>
                <a:srgbClr val="7030A0"/>
              </a:solidFill>
              <a:latin typeface="Times New Roman" pitchFamily="18" charset="0"/>
              <a:cs typeface="Times New Roman" pitchFamily="18" charset="0"/>
            </a:endParaRPr>
          </a:p>
          <a:p>
            <a:pPr indent="361950">
              <a:buClr>
                <a:srgbClr val="C3260C"/>
              </a:buClr>
              <a:buSzPct val="130000"/>
              <a:buFont typeface="Georgia" pitchFamily="18" charset="0"/>
              <a:buNone/>
            </a:pPr>
            <a:endParaRPr lang="ru-RU" sz="1600">
              <a:solidFill>
                <a:srgbClr val="7030A0"/>
              </a:solidFill>
              <a:latin typeface="Times New Roman" pitchFamily="18" charset="0"/>
              <a:cs typeface="Times New Roman" pitchFamily="18" charset="0"/>
            </a:endParaRPr>
          </a:p>
          <a:p>
            <a:pPr indent="361950">
              <a:buClr>
                <a:srgbClr val="C3260C"/>
              </a:buClr>
              <a:buSzPct val="130000"/>
              <a:buFont typeface="Georgia" pitchFamily="18" charset="0"/>
              <a:buNone/>
            </a:pPr>
            <a:endParaRPr lang="ru-RU" sz="1600">
              <a:solidFill>
                <a:srgbClr val="7030A0"/>
              </a:solidFill>
              <a:latin typeface="Times New Roman" pitchFamily="18" charset="0"/>
              <a:cs typeface="Times New Roman" pitchFamily="18" charset="0"/>
            </a:endParaRPr>
          </a:p>
          <a:p>
            <a:pPr indent="361950">
              <a:buClr>
                <a:srgbClr val="C3260C"/>
              </a:buClr>
              <a:buSzPct val="130000"/>
              <a:buFont typeface="Georgia" pitchFamily="18" charset="0"/>
              <a:buNone/>
            </a:pPr>
            <a:endParaRPr lang="ru-RU" sz="1600">
              <a:solidFill>
                <a:srgbClr val="7030A0"/>
              </a:solidFill>
              <a:latin typeface="Times New Roman" pitchFamily="18" charset="0"/>
              <a:cs typeface="Times New Roman" pitchFamily="18" charset="0"/>
            </a:endParaRPr>
          </a:p>
          <a:p>
            <a:pPr indent="361950">
              <a:buClr>
                <a:srgbClr val="C3260C"/>
              </a:buClr>
              <a:buSzPct val="130000"/>
              <a:buFont typeface="Georgia" pitchFamily="18" charset="0"/>
              <a:buNone/>
            </a:pPr>
            <a:endParaRPr lang="ru-RU" sz="1600">
              <a:solidFill>
                <a:srgbClr val="7030A0"/>
              </a:solidFill>
              <a:latin typeface="Times New Roman" pitchFamily="18" charset="0"/>
              <a:cs typeface="Times New Roman" pitchFamily="18" charset="0"/>
            </a:endParaRPr>
          </a:p>
          <a:p>
            <a:pPr indent="361950">
              <a:buClr>
                <a:srgbClr val="C3260C"/>
              </a:buClr>
              <a:buSzPct val="130000"/>
              <a:buFont typeface="Georgia" pitchFamily="18" charset="0"/>
              <a:buNone/>
            </a:pPr>
            <a:endParaRPr lang="ru-RU" sz="1600">
              <a:solidFill>
                <a:srgbClr val="7030A0"/>
              </a:solidFill>
              <a:latin typeface="Times New Roman" pitchFamily="18" charset="0"/>
              <a:cs typeface="Times New Roman" pitchFamily="18" charset="0"/>
            </a:endParaRPr>
          </a:p>
          <a:p>
            <a:pPr indent="361950">
              <a:buClr>
                <a:srgbClr val="C3260C"/>
              </a:buClr>
              <a:buSzPct val="130000"/>
              <a:buFont typeface="Georgia" pitchFamily="18" charset="0"/>
              <a:buNone/>
            </a:pPr>
            <a:endParaRPr lang="ru-RU" sz="1600">
              <a:solidFill>
                <a:srgbClr val="7030A0"/>
              </a:solidFill>
              <a:latin typeface="Times New Roman" pitchFamily="18" charset="0"/>
              <a:cs typeface="Times New Roman" pitchFamily="18" charset="0"/>
            </a:endParaRPr>
          </a:p>
        </p:txBody>
      </p:sp>
      <p:sp>
        <p:nvSpPr>
          <p:cNvPr id="28677" name="Rectangle 1"/>
          <p:cNvSpPr>
            <a:spLocks noChangeArrowheads="1"/>
          </p:cNvSpPr>
          <p:nvPr/>
        </p:nvSpPr>
        <p:spPr bwMode="auto">
          <a:xfrm>
            <a:off x="2286000" y="2024063"/>
            <a:ext cx="9144000" cy="0"/>
          </a:xfrm>
          <a:prstGeom prst="rect">
            <a:avLst/>
          </a:prstGeom>
          <a:noFill/>
          <a:ln w="9525">
            <a:noFill/>
            <a:miter lim="800000"/>
            <a:headEnd/>
            <a:tailEnd/>
          </a:ln>
        </p:spPr>
        <p:txBody>
          <a:bodyPr wrap="none" anchor="ctr">
            <a:spAutoFit/>
          </a:bodyPr>
          <a:lstStyle/>
          <a:p>
            <a:r>
              <a:rPr lang="ru-RU" altLang="ru-RU"/>
              <a:t/>
            </a:r>
            <a:br>
              <a:rPr lang="ru-RU" altLang="ru-RU"/>
            </a:br>
            <a:endParaRPr lang="ru-RU" altLang="ru-RU"/>
          </a:p>
        </p:txBody>
      </p:sp>
      <p:pic>
        <p:nvPicPr>
          <p:cNvPr id="28678" name="Рисунок 8"/>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4905375" y="3141663"/>
            <a:ext cx="3973513" cy="168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ъект 2"/>
          <p:cNvSpPr>
            <a:spLocks noGrp="1"/>
          </p:cNvSpPr>
          <p:nvPr>
            <p:ph sz="quarter" idx="13"/>
          </p:nvPr>
        </p:nvSpPr>
        <p:spPr>
          <a:xfrm>
            <a:off x="179388" y="115888"/>
            <a:ext cx="8964612" cy="6626225"/>
          </a:xfrm>
        </p:spPr>
        <p:txBody>
          <a:bodyPr/>
          <a:lstStyle/>
          <a:p>
            <a:pPr marL="0" indent="361950">
              <a:spcBef>
                <a:spcPct val="0"/>
              </a:spcBef>
              <a:spcAft>
                <a:spcPct val="0"/>
              </a:spcAft>
              <a:buFont typeface="Georgia" pitchFamily="18" charset="0"/>
              <a:buNone/>
            </a:pPr>
            <a:r>
              <a:rPr lang="ru-RU" sz="1600" b="1" smtClean="0">
                <a:solidFill>
                  <a:srgbClr val="7030A0"/>
                </a:solidFill>
                <a:latin typeface="Times New Roman" pitchFamily="18" charset="0"/>
                <a:cs typeface="Times New Roman" pitchFamily="18" charset="0"/>
              </a:rPr>
              <a:t>Окантовка шеи </a:t>
            </a:r>
            <a:r>
              <a:rPr lang="ru-RU" sz="1600" smtClean="0">
                <a:solidFill>
                  <a:srgbClr val="7030A0"/>
                </a:solidFill>
                <a:latin typeface="Times New Roman" pitchFamily="18" charset="0"/>
                <a:cs typeface="Times New Roman" pitchFamily="18" charset="0"/>
              </a:rPr>
              <a:t>выполняется любым режущим инструментом. При этом необходимо учитывать рост волос на шее и форму краевой линии. При неправильном росте, завитушках, вихрах можно эти волоски подстричь, располагая полотно ножниц плашмя и вплотную к коже. Не рекомендуют подбривать эти волоски на женских шеях. Выполняя окантовку прямыми ножницами, нужно прижать пальцами левой руки или обушком расчески волосы, которые подлежат срезу, и подстричь их.</a:t>
            </a:r>
          </a:p>
          <a:p>
            <a:pPr marL="0" indent="361950">
              <a:spcBef>
                <a:spcPct val="0"/>
              </a:spcBef>
              <a:spcAft>
                <a:spcPct val="0"/>
              </a:spcAft>
              <a:buFont typeface="Georgia" pitchFamily="18" charset="0"/>
              <a:buNone/>
            </a:pPr>
            <a:r>
              <a:rPr lang="ru-RU" sz="1600" smtClean="0">
                <a:solidFill>
                  <a:srgbClr val="7030A0"/>
                </a:solidFill>
                <a:latin typeface="Times New Roman" pitchFamily="18" charset="0"/>
                <a:cs typeface="Times New Roman" pitchFamily="18" charset="0"/>
              </a:rPr>
              <a:t>Формой окантовки можно откорректировать восприятие формы шеи. Горизонтальные линии создают эффект расширения, а вертикальные — удлинения.</a:t>
            </a:r>
          </a:p>
          <a:p>
            <a:pPr marL="0" indent="361950">
              <a:spcBef>
                <a:spcPct val="0"/>
              </a:spcBef>
              <a:spcAft>
                <a:spcPct val="0"/>
              </a:spcAft>
              <a:buFont typeface="Georgia" pitchFamily="18" charset="0"/>
              <a:buNone/>
            </a:pPr>
            <a:r>
              <a:rPr lang="ru-RU" sz="1600" smtClean="0">
                <a:solidFill>
                  <a:srgbClr val="7030A0"/>
                </a:solidFill>
                <a:latin typeface="Times New Roman" pitchFamily="18" charset="0"/>
                <a:cs typeface="Times New Roman" pitchFamily="18" charset="0"/>
              </a:rPr>
              <a:t>Выполнение окантовки начинают от левого виска, переходят на заушную раковину, затем правый висок, другую заушную раковину и только после этого выполняют окантовку шеи. Выполняя окантовку ножницами, линию стрижки ведут от одного шейного угла до другого; при стрижке машинкой окантовку выполняют от середины шеи влево и вправо.</a:t>
            </a:r>
          </a:p>
          <a:p>
            <a:pPr marL="0" indent="361950">
              <a:spcBef>
                <a:spcPct val="0"/>
              </a:spcBef>
              <a:spcAft>
                <a:spcPct val="0"/>
              </a:spcAft>
              <a:buFont typeface="Georgia" pitchFamily="18" charset="0"/>
              <a:buNone/>
            </a:pPr>
            <a:r>
              <a:rPr lang="ru-RU" sz="1600" b="1" smtClean="0">
                <a:solidFill>
                  <a:srgbClr val="7030A0"/>
                </a:solidFill>
                <a:latin typeface="Times New Roman" pitchFamily="18" charset="0"/>
                <a:cs typeface="Times New Roman" pitchFamily="18" charset="0"/>
              </a:rPr>
              <a:t>Главные правила окантовки</a:t>
            </a:r>
            <a:r>
              <a:rPr lang="ru-RU" sz="1600" smtClean="0">
                <a:solidFill>
                  <a:srgbClr val="7030A0"/>
                </a:solidFill>
                <a:latin typeface="Times New Roman" pitchFamily="18" charset="0"/>
                <a:cs typeface="Times New Roman" pitchFamily="18" charset="0"/>
              </a:rPr>
              <a:t>:</a:t>
            </a:r>
          </a:p>
          <a:p>
            <a:pPr marL="0" indent="361950">
              <a:spcBef>
                <a:spcPct val="0"/>
              </a:spcBef>
              <a:spcAft>
                <a:spcPct val="0"/>
              </a:spcAft>
              <a:buFont typeface="Georgia" pitchFamily="18" charset="0"/>
              <a:buNone/>
            </a:pPr>
            <a:r>
              <a:rPr lang="ru-RU" sz="1600" smtClean="0">
                <a:solidFill>
                  <a:srgbClr val="7030A0"/>
                </a:solidFill>
                <a:latin typeface="Times New Roman" pitchFamily="18" charset="0"/>
                <a:cs typeface="Times New Roman" pitchFamily="18" charset="0"/>
              </a:rPr>
              <a:t>• прядь всегда следует отчесывать перпендикулярно предполагаемой линии окантовки;</a:t>
            </a:r>
          </a:p>
          <a:p>
            <a:pPr marL="0" indent="361950">
              <a:spcBef>
                <a:spcPct val="0"/>
              </a:spcBef>
              <a:spcAft>
                <a:spcPct val="0"/>
              </a:spcAft>
              <a:buFont typeface="Georgia" pitchFamily="18" charset="0"/>
              <a:buNone/>
            </a:pPr>
            <a:r>
              <a:rPr lang="ru-RU" sz="1600" smtClean="0">
                <a:solidFill>
                  <a:srgbClr val="7030A0"/>
                </a:solidFill>
                <a:latin typeface="Times New Roman" pitchFamily="18" charset="0"/>
                <a:cs typeface="Times New Roman" pitchFamily="18" charset="0"/>
              </a:rPr>
              <a:t>• нельзя линию окантовки поднимать выше краевой линии роста волос.</a:t>
            </a: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p:txBody>
      </p:sp>
      <p:sp>
        <p:nvSpPr>
          <p:cNvPr id="29698" name="Объект 2"/>
          <p:cNvSpPr txBox="1">
            <a:spLocks/>
          </p:cNvSpPr>
          <p:nvPr/>
        </p:nvSpPr>
        <p:spPr bwMode="auto">
          <a:xfrm>
            <a:off x="179388" y="5734050"/>
            <a:ext cx="3321050" cy="1176338"/>
          </a:xfrm>
          <a:prstGeom prst="rect">
            <a:avLst/>
          </a:prstGeom>
          <a:noFill/>
          <a:ln w="9525">
            <a:noFill/>
            <a:miter lim="800000"/>
            <a:headEnd/>
            <a:tailEnd/>
          </a:ln>
        </p:spPr>
        <p:txBody>
          <a:bodyPr/>
          <a:lstStyle/>
          <a:p>
            <a:pPr indent="361950">
              <a:buClr>
                <a:srgbClr val="C3260C"/>
              </a:buClr>
              <a:buSzPct val="130000"/>
              <a:buFont typeface="Georgia" pitchFamily="18" charset="0"/>
              <a:buNone/>
            </a:pPr>
            <a:r>
              <a:rPr lang="ru-RU" sz="1300">
                <a:solidFill>
                  <a:srgbClr val="7030A0"/>
                </a:solidFill>
                <a:latin typeface="Times New Roman" pitchFamily="18" charset="0"/>
                <a:cs typeface="Times New Roman" pitchFamily="18" charset="0"/>
              </a:rPr>
              <a:t>Формы окантовки шеи у мужчин:</a:t>
            </a:r>
          </a:p>
          <a:p>
            <a:pPr indent="361950">
              <a:buClr>
                <a:srgbClr val="C3260C"/>
              </a:buClr>
              <a:buSzPct val="130000"/>
              <a:buFont typeface="Georgia" pitchFamily="18" charset="0"/>
              <a:buNone/>
            </a:pPr>
            <a:r>
              <a:rPr lang="ru-RU" sz="1300">
                <a:solidFill>
                  <a:srgbClr val="7030A0"/>
                </a:solidFill>
                <a:latin typeface="Times New Roman" pitchFamily="18" charset="0"/>
                <a:cs typeface="Times New Roman" pitchFamily="18" charset="0"/>
              </a:rPr>
              <a:t>а — скобка различных конфигураций: б — «в косичку»: в — фигурная (по росту волос)</a:t>
            </a:r>
          </a:p>
          <a:p>
            <a:pPr indent="361950">
              <a:buClr>
                <a:srgbClr val="C3260C"/>
              </a:buClr>
              <a:buSzPct val="130000"/>
              <a:buFont typeface="Georgia" pitchFamily="18" charset="0"/>
              <a:buNone/>
            </a:pPr>
            <a:endParaRPr lang="ru-RU" sz="1600">
              <a:solidFill>
                <a:srgbClr val="7030A0"/>
              </a:solidFill>
              <a:latin typeface="Times New Roman" pitchFamily="18" charset="0"/>
              <a:cs typeface="Times New Roman" pitchFamily="18" charset="0"/>
            </a:endParaRPr>
          </a:p>
          <a:p>
            <a:pPr indent="361950">
              <a:buClr>
                <a:srgbClr val="C3260C"/>
              </a:buClr>
              <a:buSzPct val="130000"/>
              <a:buFont typeface="Georgia" pitchFamily="18" charset="0"/>
              <a:buNone/>
            </a:pPr>
            <a:endParaRPr lang="ru-RU" sz="1600">
              <a:solidFill>
                <a:srgbClr val="7030A0"/>
              </a:solidFill>
              <a:latin typeface="Times New Roman" pitchFamily="18" charset="0"/>
              <a:cs typeface="Times New Roman" pitchFamily="18" charset="0"/>
            </a:endParaRPr>
          </a:p>
          <a:p>
            <a:pPr indent="361950">
              <a:buClr>
                <a:srgbClr val="C3260C"/>
              </a:buClr>
              <a:buSzPct val="130000"/>
              <a:buFont typeface="Georgia" pitchFamily="18" charset="0"/>
              <a:buNone/>
            </a:pPr>
            <a:endParaRPr lang="ru-RU" sz="1600">
              <a:solidFill>
                <a:srgbClr val="7030A0"/>
              </a:solidFill>
              <a:latin typeface="Times New Roman" pitchFamily="18" charset="0"/>
              <a:cs typeface="Times New Roman" pitchFamily="18" charset="0"/>
            </a:endParaRPr>
          </a:p>
          <a:p>
            <a:pPr indent="361950">
              <a:buClr>
                <a:srgbClr val="C3260C"/>
              </a:buClr>
              <a:buSzPct val="130000"/>
              <a:buFont typeface="Georgia" pitchFamily="18" charset="0"/>
              <a:buNone/>
            </a:pPr>
            <a:endParaRPr lang="ru-RU" sz="1600">
              <a:solidFill>
                <a:srgbClr val="7030A0"/>
              </a:solidFill>
              <a:latin typeface="Times New Roman" pitchFamily="18" charset="0"/>
              <a:cs typeface="Times New Roman" pitchFamily="18" charset="0"/>
            </a:endParaRPr>
          </a:p>
        </p:txBody>
      </p:sp>
      <p:sp>
        <p:nvSpPr>
          <p:cNvPr id="29699" name="Объект 2"/>
          <p:cNvSpPr txBox="1">
            <a:spLocks/>
          </p:cNvSpPr>
          <p:nvPr/>
        </p:nvSpPr>
        <p:spPr bwMode="auto">
          <a:xfrm>
            <a:off x="3635375" y="5576888"/>
            <a:ext cx="3024188" cy="1333500"/>
          </a:xfrm>
          <a:prstGeom prst="rect">
            <a:avLst/>
          </a:prstGeom>
          <a:noFill/>
          <a:ln w="9525">
            <a:noFill/>
            <a:miter lim="800000"/>
            <a:headEnd/>
            <a:tailEnd/>
          </a:ln>
        </p:spPr>
        <p:txBody>
          <a:bodyPr/>
          <a:lstStyle/>
          <a:p>
            <a:pPr indent="361950">
              <a:buClr>
                <a:srgbClr val="C3260C"/>
              </a:buClr>
              <a:buSzPct val="130000"/>
              <a:buFont typeface="Georgia" pitchFamily="18" charset="0"/>
              <a:buNone/>
            </a:pPr>
            <a:r>
              <a:rPr lang="ru-RU" sz="1200">
                <a:solidFill>
                  <a:srgbClr val="7030A0"/>
                </a:solidFill>
                <a:latin typeface="Times New Roman" pitchFamily="18" charset="0"/>
                <a:cs typeface="Times New Roman" pitchFamily="18" charset="0"/>
              </a:rPr>
              <a:t>Формы окантовки шеи у женщин:</a:t>
            </a:r>
          </a:p>
          <a:p>
            <a:pPr indent="361950">
              <a:buClr>
                <a:srgbClr val="C3260C"/>
              </a:buClr>
              <a:buSzPct val="130000"/>
              <a:buFont typeface="Georgia" pitchFamily="18" charset="0"/>
              <a:buNone/>
            </a:pPr>
            <a:r>
              <a:rPr lang="ru-RU" sz="1200">
                <a:solidFill>
                  <a:srgbClr val="7030A0"/>
                </a:solidFill>
                <a:latin typeface="Times New Roman" pitchFamily="18" charset="0"/>
                <a:cs typeface="Times New Roman" pitchFamily="18" charset="0"/>
              </a:rPr>
              <a:t>а — прямая; б — вогнутая: в — полукруглая; г — «в косичку»; д— скобка различных конфигураций; е — фантазийная</a:t>
            </a:r>
            <a:endParaRPr lang="ru-RU" sz="1600">
              <a:solidFill>
                <a:srgbClr val="7030A0"/>
              </a:solidFill>
              <a:latin typeface="Times New Roman" pitchFamily="18" charset="0"/>
              <a:cs typeface="Times New Roman" pitchFamily="18" charset="0"/>
            </a:endParaRPr>
          </a:p>
          <a:p>
            <a:pPr indent="361950">
              <a:buClr>
                <a:srgbClr val="C3260C"/>
              </a:buClr>
              <a:buSzPct val="130000"/>
              <a:buFont typeface="Georgia" pitchFamily="18" charset="0"/>
              <a:buNone/>
            </a:pPr>
            <a:endParaRPr lang="ru-RU" sz="1600">
              <a:solidFill>
                <a:srgbClr val="7030A0"/>
              </a:solidFill>
              <a:latin typeface="Times New Roman" pitchFamily="18" charset="0"/>
              <a:cs typeface="Times New Roman" pitchFamily="18" charset="0"/>
            </a:endParaRPr>
          </a:p>
          <a:p>
            <a:pPr indent="361950">
              <a:buClr>
                <a:srgbClr val="C3260C"/>
              </a:buClr>
              <a:buSzPct val="130000"/>
              <a:buFont typeface="Georgia" pitchFamily="18" charset="0"/>
              <a:buNone/>
            </a:pPr>
            <a:endParaRPr lang="ru-RU" sz="1600">
              <a:solidFill>
                <a:srgbClr val="7030A0"/>
              </a:solidFill>
              <a:latin typeface="Times New Roman" pitchFamily="18" charset="0"/>
              <a:cs typeface="Times New Roman" pitchFamily="18" charset="0"/>
            </a:endParaRPr>
          </a:p>
          <a:p>
            <a:pPr indent="361950">
              <a:buClr>
                <a:srgbClr val="C3260C"/>
              </a:buClr>
              <a:buSzPct val="130000"/>
              <a:buFont typeface="Georgia" pitchFamily="18" charset="0"/>
              <a:buNone/>
            </a:pPr>
            <a:endParaRPr lang="ru-RU" sz="1600">
              <a:solidFill>
                <a:srgbClr val="7030A0"/>
              </a:solidFill>
              <a:latin typeface="Times New Roman" pitchFamily="18" charset="0"/>
              <a:cs typeface="Times New Roman" pitchFamily="18" charset="0"/>
            </a:endParaRPr>
          </a:p>
          <a:p>
            <a:pPr indent="361950">
              <a:buClr>
                <a:srgbClr val="C3260C"/>
              </a:buClr>
              <a:buSzPct val="130000"/>
              <a:buFont typeface="Georgia" pitchFamily="18" charset="0"/>
              <a:buNone/>
            </a:pPr>
            <a:endParaRPr lang="ru-RU" sz="1600">
              <a:solidFill>
                <a:srgbClr val="7030A0"/>
              </a:solidFill>
              <a:latin typeface="Times New Roman" pitchFamily="18" charset="0"/>
              <a:cs typeface="Times New Roman" pitchFamily="18" charset="0"/>
            </a:endParaRPr>
          </a:p>
          <a:p>
            <a:pPr indent="361950">
              <a:buClr>
                <a:srgbClr val="C3260C"/>
              </a:buClr>
              <a:buSzPct val="130000"/>
              <a:buFont typeface="Georgia" pitchFamily="18" charset="0"/>
              <a:buNone/>
            </a:pPr>
            <a:endParaRPr lang="ru-RU" sz="1600">
              <a:solidFill>
                <a:srgbClr val="7030A0"/>
              </a:solidFill>
              <a:latin typeface="Times New Roman" pitchFamily="18" charset="0"/>
              <a:cs typeface="Times New Roman" pitchFamily="18" charset="0"/>
            </a:endParaRPr>
          </a:p>
          <a:p>
            <a:pPr indent="361950">
              <a:buClr>
                <a:srgbClr val="C3260C"/>
              </a:buClr>
              <a:buSzPct val="130000"/>
              <a:buFont typeface="Georgia" pitchFamily="18" charset="0"/>
              <a:buNone/>
            </a:pPr>
            <a:endParaRPr lang="ru-RU" sz="1600">
              <a:solidFill>
                <a:srgbClr val="7030A0"/>
              </a:solidFill>
              <a:latin typeface="Times New Roman" pitchFamily="18" charset="0"/>
              <a:cs typeface="Times New Roman" pitchFamily="18" charset="0"/>
            </a:endParaRPr>
          </a:p>
        </p:txBody>
      </p:sp>
      <p:sp>
        <p:nvSpPr>
          <p:cNvPr id="29700" name="Rectangle 1"/>
          <p:cNvSpPr>
            <a:spLocks noChangeArrowheads="1"/>
          </p:cNvSpPr>
          <p:nvPr/>
        </p:nvSpPr>
        <p:spPr bwMode="auto">
          <a:xfrm>
            <a:off x="2286000" y="2024063"/>
            <a:ext cx="9144000" cy="0"/>
          </a:xfrm>
          <a:prstGeom prst="rect">
            <a:avLst/>
          </a:prstGeom>
          <a:noFill/>
          <a:ln w="9525">
            <a:noFill/>
            <a:miter lim="800000"/>
            <a:headEnd/>
            <a:tailEnd/>
          </a:ln>
        </p:spPr>
        <p:txBody>
          <a:bodyPr wrap="none" anchor="ctr">
            <a:spAutoFit/>
          </a:bodyPr>
          <a:lstStyle/>
          <a:p>
            <a:r>
              <a:rPr lang="ru-RU" altLang="ru-RU"/>
              <a:t/>
            </a:r>
            <a:br>
              <a:rPr lang="ru-RU" altLang="ru-RU"/>
            </a:br>
            <a:endParaRPr lang="ru-RU" altLang="ru-RU"/>
          </a:p>
        </p:txBody>
      </p:sp>
      <p:pic>
        <p:nvPicPr>
          <p:cNvPr id="29701" name="Рисунок 1"/>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127000" y="3911600"/>
            <a:ext cx="3373438" cy="1573213"/>
          </a:xfrm>
          <a:prstGeom prst="rect">
            <a:avLst/>
          </a:prstGeom>
          <a:noFill/>
          <a:ln w="9525">
            <a:noFill/>
            <a:miter lim="800000"/>
            <a:headEnd/>
            <a:tailEnd/>
          </a:ln>
        </p:spPr>
      </p:pic>
      <p:pic>
        <p:nvPicPr>
          <p:cNvPr id="29702" name="Рисунок 6"/>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3579813" y="3819525"/>
            <a:ext cx="3136900" cy="1757363"/>
          </a:xfrm>
          <a:prstGeom prst="rect">
            <a:avLst/>
          </a:prstGeom>
          <a:noFill/>
          <a:ln w="9525">
            <a:noFill/>
            <a:miter lim="800000"/>
            <a:headEnd/>
            <a:tailEnd/>
          </a:ln>
        </p:spPr>
      </p:pic>
      <p:sp>
        <p:nvSpPr>
          <p:cNvPr id="29703" name="Объект 2"/>
          <p:cNvSpPr txBox="1">
            <a:spLocks/>
          </p:cNvSpPr>
          <p:nvPr/>
        </p:nvSpPr>
        <p:spPr bwMode="auto">
          <a:xfrm>
            <a:off x="6858000" y="5576888"/>
            <a:ext cx="2232025" cy="1333500"/>
          </a:xfrm>
          <a:prstGeom prst="rect">
            <a:avLst/>
          </a:prstGeom>
          <a:noFill/>
          <a:ln w="9525">
            <a:noFill/>
            <a:miter lim="800000"/>
            <a:headEnd/>
            <a:tailEnd/>
          </a:ln>
        </p:spPr>
        <p:txBody>
          <a:bodyPr/>
          <a:lstStyle/>
          <a:p>
            <a:pPr indent="361950" algn="ctr">
              <a:buClr>
                <a:srgbClr val="C3260C"/>
              </a:buClr>
              <a:buSzPct val="130000"/>
              <a:buFont typeface="Georgia" pitchFamily="18" charset="0"/>
              <a:buNone/>
            </a:pPr>
            <a:r>
              <a:rPr lang="ru-RU" sz="1200">
                <a:solidFill>
                  <a:srgbClr val="7030A0"/>
                </a:solidFill>
                <a:latin typeface="Times New Roman" pitchFamily="18" charset="0"/>
                <a:cs typeface="Times New Roman" pitchFamily="18" charset="0"/>
              </a:rPr>
              <a:t>Направление отчеса волос при выполнении окантовки</a:t>
            </a:r>
            <a:endParaRPr lang="ru-RU" sz="1600">
              <a:solidFill>
                <a:srgbClr val="7030A0"/>
              </a:solidFill>
              <a:latin typeface="Times New Roman" pitchFamily="18" charset="0"/>
              <a:cs typeface="Times New Roman" pitchFamily="18" charset="0"/>
            </a:endParaRPr>
          </a:p>
          <a:p>
            <a:pPr indent="361950">
              <a:buClr>
                <a:srgbClr val="C3260C"/>
              </a:buClr>
              <a:buSzPct val="130000"/>
              <a:buFont typeface="Georgia" pitchFamily="18" charset="0"/>
              <a:buNone/>
            </a:pPr>
            <a:endParaRPr lang="ru-RU" sz="1600">
              <a:solidFill>
                <a:srgbClr val="7030A0"/>
              </a:solidFill>
              <a:latin typeface="Times New Roman" pitchFamily="18" charset="0"/>
              <a:cs typeface="Times New Roman" pitchFamily="18" charset="0"/>
            </a:endParaRPr>
          </a:p>
          <a:p>
            <a:pPr indent="361950">
              <a:buClr>
                <a:srgbClr val="C3260C"/>
              </a:buClr>
              <a:buSzPct val="130000"/>
              <a:buFont typeface="Georgia" pitchFamily="18" charset="0"/>
              <a:buNone/>
            </a:pPr>
            <a:endParaRPr lang="ru-RU" sz="1600">
              <a:solidFill>
                <a:srgbClr val="7030A0"/>
              </a:solidFill>
              <a:latin typeface="Times New Roman" pitchFamily="18" charset="0"/>
              <a:cs typeface="Times New Roman" pitchFamily="18" charset="0"/>
            </a:endParaRPr>
          </a:p>
          <a:p>
            <a:pPr indent="361950">
              <a:buClr>
                <a:srgbClr val="C3260C"/>
              </a:buClr>
              <a:buSzPct val="130000"/>
              <a:buFont typeface="Georgia" pitchFamily="18" charset="0"/>
              <a:buNone/>
            </a:pPr>
            <a:endParaRPr lang="ru-RU" sz="1600">
              <a:solidFill>
                <a:srgbClr val="7030A0"/>
              </a:solidFill>
              <a:latin typeface="Times New Roman" pitchFamily="18" charset="0"/>
              <a:cs typeface="Times New Roman" pitchFamily="18" charset="0"/>
            </a:endParaRPr>
          </a:p>
          <a:p>
            <a:pPr indent="361950">
              <a:buClr>
                <a:srgbClr val="C3260C"/>
              </a:buClr>
              <a:buSzPct val="130000"/>
              <a:buFont typeface="Georgia" pitchFamily="18" charset="0"/>
              <a:buNone/>
            </a:pPr>
            <a:endParaRPr lang="ru-RU" sz="1600">
              <a:solidFill>
                <a:srgbClr val="7030A0"/>
              </a:solidFill>
              <a:latin typeface="Times New Roman" pitchFamily="18" charset="0"/>
              <a:cs typeface="Times New Roman" pitchFamily="18" charset="0"/>
            </a:endParaRPr>
          </a:p>
          <a:p>
            <a:pPr indent="361950">
              <a:buClr>
                <a:srgbClr val="C3260C"/>
              </a:buClr>
              <a:buSzPct val="130000"/>
              <a:buFont typeface="Georgia" pitchFamily="18" charset="0"/>
              <a:buNone/>
            </a:pPr>
            <a:endParaRPr lang="ru-RU" sz="1600">
              <a:solidFill>
                <a:srgbClr val="7030A0"/>
              </a:solidFill>
              <a:latin typeface="Times New Roman" pitchFamily="18" charset="0"/>
              <a:cs typeface="Times New Roman" pitchFamily="18" charset="0"/>
            </a:endParaRPr>
          </a:p>
        </p:txBody>
      </p:sp>
      <p:pic>
        <p:nvPicPr>
          <p:cNvPr id="29704" name="Рисунок 10"/>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7143750" y="3729038"/>
            <a:ext cx="1660525"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Объект 2"/>
          <p:cNvSpPr>
            <a:spLocks noGrp="1"/>
          </p:cNvSpPr>
          <p:nvPr>
            <p:ph sz="quarter" idx="13"/>
          </p:nvPr>
        </p:nvSpPr>
        <p:spPr>
          <a:xfrm>
            <a:off x="179388" y="115888"/>
            <a:ext cx="8964612" cy="6626225"/>
          </a:xfrm>
        </p:spPr>
        <p:txBody>
          <a:bodyPr/>
          <a:lstStyle/>
          <a:p>
            <a:pPr marL="0" indent="361950">
              <a:spcBef>
                <a:spcPct val="0"/>
              </a:spcBef>
              <a:spcAft>
                <a:spcPct val="0"/>
              </a:spcAft>
              <a:buFont typeface="Georgia" pitchFamily="18" charset="0"/>
              <a:buNone/>
            </a:pPr>
            <a:r>
              <a:rPr lang="ru-RU" sz="1600" b="1" smtClean="0">
                <a:solidFill>
                  <a:srgbClr val="7030A0"/>
                </a:solidFill>
                <a:latin typeface="Times New Roman" pitchFamily="18" charset="0"/>
                <a:cs typeface="Times New Roman" pitchFamily="18" charset="0"/>
              </a:rPr>
              <a:t>Снятие на пальцах </a:t>
            </a:r>
            <a:r>
              <a:rPr lang="ru-RU" sz="1600" smtClean="0">
                <a:solidFill>
                  <a:srgbClr val="7030A0"/>
                </a:solidFill>
                <a:latin typeface="Times New Roman" pitchFamily="18" charset="0"/>
                <a:cs typeface="Times New Roman" pitchFamily="18" charset="0"/>
              </a:rPr>
              <a:t>— это операция стрижки, при которой выполняется укорачивание волос на всей голове или на ее отдельных участках. Часто является основной операцией, которой выполняется вся стрижка.</a:t>
            </a:r>
          </a:p>
          <a:p>
            <a:pPr marL="0" indent="361950">
              <a:spcBef>
                <a:spcPct val="0"/>
              </a:spcBef>
              <a:spcAft>
                <a:spcPct val="0"/>
              </a:spcAft>
              <a:buFont typeface="Georgia" pitchFamily="18" charset="0"/>
              <a:buNone/>
            </a:pPr>
            <a:r>
              <a:rPr lang="ru-RU" sz="1600" smtClean="0">
                <a:solidFill>
                  <a:srgbClr val="7030A0"/>
                </a:solidFill>
                <a:latin typeface="Times New Roman" pitchFamily="18" charset="0"/>
                <a:cs typeface="Times New Roman" pitchFamily="18" charset="0"/>
              </a:rPr>
              <a:t>Необходимо твердо усвоить приемы, которыми выполняется снятие на пальцах:</a:t>
            </a:r>
          </a:p>
          <a:p>
            <a:pPr marL="0" indent="361950">
              <a:spcBef>
                <a:spcPct val="0"/>
              </a:spcBef>
              <a:spcAft>
                <a:spcPct val="0"/>
              </a:spcAft>
              <a:buFont typeface="Georgia" pitchFamily="18" charset="0"/>
              <a:buNone/>
            </a:pPr>
            <a:r>
              <a:rPr lang="ru-RU" sz="1600" smtClean="0">
                <a:solidFill>
                  <a:srgbClr val="7030A0"/>
                </a:solidFill>
                <a:latin typeface="Times New Roman" pitchFamily="18" charset="0"/>
                <a:cs typeface="Times New Roman" pitchFamily="18" charset="0"/>
              </a:rPr>
              <a:t>• расческой выделяют прядь волос толщиной не более 0,5 — 1 см (чем тоньше прядь, тем точнее стрижка!) Каждую последующую прядь стригут, ориентируясь на длину волос предыдущей пряди, поэтому толщина пряди так влияет на точность стрижки;</a:t>
            </a:r>
          </a:p>
          <a:p>
            <a:pPr marL="0" indent="361950">
              <a:spcBef>
                <a:spcPct val="0"/>
              </a:spcBef>
              <a:spcAft>
                <a:spcPct val="0"/>
              </a:spcAft>
              <a:buFont typeface="Georgia" pitchFamily="18" charset="0"/>
              <a:buNone/>
            </a:pPr>
            <a:r>
              <a:rPr lang="ru-RU" sz="1600" smtClean="0">
                <a:solidFill>
                  <a:srgbClr val="7030A0"/>
                </a:solidFill>
                <a:latin typeface="Times New Roman" pitchFamily="18" charset="0"/>
                <a:cs typeface="Times New Roman" pitchFamily="18" charset="0"/>
              </a:rPr>
              <a:t>• прядь тщательно отчесывают, захватывают у основания между вторым и третьим пальцами левой руки и оттягивают, соблюдая необходимый угол подъема пряди. Пальцы при этом скользят по плоскости пряди, останавливаясь на нужной длине;</a:t>
            </a:r>
          </a:p>
          <a:p>
            <a:pPr marL="0" indent="361950">
              <a:spcBef>
                <a:spcPct val="0"/>
              </a:spcBef>
              <a:spcAft>
                <a:spcPct val="0"/>
              </a:spcAft>
              <a:buFont typeface="Georgia" pitchFamily="18" charset="0"/>
              <a:buNone/>
            </a:pPr>
            <a:r>
              <a:rPr lang="ru-RU" sz="1600" smtClean="0">
                <a:solidFill>
                  <a:srgbClr val="7030A0"/>
                </a:solidFill>
                <a:latin typeface="Times New Roman" pitchFamily="18" charset="0"/>
                <a:cs typeface="Times New Roman" pitchFamily="18" charset="0"/>
              </a:rPr>
              <a:t>• расческу перекладывают в левую руку, зажимая ее между</a:t>
            </a:r>
          </a:p>
          <a:p>
            <a:pPr marL="0" indent="361950">
              <a:spcBef>
                <a:spcPct val="0"/>
              </a:spcBef>
              <a:spcAft>
                <a:spcPct val="0"/>
              </a:spcAft>
              <a:buFont typeface="Georgia" pitchFamily="18" charset="0"/>
              <a:buNone/>
            </a:pPr>
            <a:r>
              <a:rPr lang="ru-RU" sz="1600" smtClean="0">
                <a:solidFill>
                  <a:srgbClr val="7030A0"/>
                </a:solidFill>
                <a:latin typeface="Times New Roman" pitchFamily="18" charset="0"/>
                <a:cs typeface="Times New Roman" pitchFamily="18" charset="0"/>
              </a:rPr>
              <a:t>• первым и вторым пальцами;</a:t>
            </a:r>
          </a:p>
          <a:p>
            <a:pPr marL="0" indent="361950">
              <a:spcBef>
                <a:spcPct val="0"/>
              </a:spcBef>
              <a:spcAft>
                <a:spcPct val="0"/>
              </a:spcAft>
              <a:buFont typeface="Georgia" pitchFamily="18" charset="0"/>
              <a:buNone/>
            </a:pPr>
            <a:r>
              <a:rPr lang="ru-RU" sz="1600" smtClean="0">
                <a:solidFill>
                  <a:srgbClr val="7030A0"/>
                </a:solidFill>
                <a:latin typeface="Times New Roman" pitchFamily="18" charset="0"/>
                <a:cs typeface="Times New Roman" pitchFamily="18" charset="0"/>
              </a:rPr>
              <a:t>• выполняют срез на расстоянии не более 1 см от пальцев (иначе</a:t>
            </a:r>
          </a:p>
          <a:p>
            <a:pPr marL="0" indent="361950">
              <a:spcBef>
                <a:spcPct val="0"/>
              </a:spcBef>
              <a:spcAft>
                <a:spcPct val="0"/>
              </a:spcAft>
              <a:buFont typeface="Georgia" pitchFamily="18" charset="0"/>
              <a:buNone/>
            </a:pPr>
            <a:r>
              <a:rPr lang="ru-RU" sz="1600" smtClean="0">
                <a:solidFill>
                  <a:srgbClr val="7030A0"/>
                </a:solidFill>
                <a:latin typeface="Times New Roman" pitchFamily="18" charset="0"/>
                <a:cs typeface="Times New Roman" pitchFamily="18" charset="0"/>
              </a:rPr>
              <a:t>• теряется точность линии среза). Но нельзя производить срез вплотную к пальцам, чтобы не повредить их.</a:t>
            </a:r>
          </a:p>
          <a:p>
            <a:pPr marL="0" indent="361950">
              <a:spcBef>
                <a:spcPct val="0"/>
              </a:spcBef>
              <a:spcAft>
                <a:spcPct val="0"/>
              </a:spcAft>
              <a:buFont typeface="Georgia" pitchFamily="18" charset="0"/>
              <a:buNone/>
            </a:pPr>
            <a:r>
              <a:rPr lang="ru-RU" sz="1600" smtClean="0">
                <a:solidFill>
                  <a:srgbClr val="7030A0"/>
                </a:solidFill>
                <a:latin typeface="Times New Roman" pitchFamily="18" charset="0"/>
                <a:cs typeface="Times New Roman" pitchFamily="18" charset="0"/>
              </a:rPr>
              <a:t>Для удобства и в зависимости от технологии можно выделять пряди различными проборами. При этом выбирается соответствующая постановка левой руки, держащей прядь. Пальцы могут быть направлены вверх или вниз; срез можно выполнять как с внутренней, так и с внешней стороны ладони.</a:t>
            </a: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p:txBody>
      </p:sp>
      <p:sp>
        <p:nvSpPr>
          <p:cNvPr id="30722" name="Rectangle 1"/>
          <p:cNvSpPr>
            <a:spLocks noChangeArrowheads="1"/>
          </p:cNvSpPr>
          <p:nvPr/>
        </p:nvSpPr>
        <p:spPr bwMode="auto">
          <a:xfrm>
            <a:off x="2286000" y="2024063"/>
            <a:ext cx="9144000" cy="0"/>
          </a:xfrm>
          <a:prstGeom prst="rect">
            <a:avLst/>
          </a:prstGeom>
          <a:noFill/>
          <a:ln w="9525">
            <a:noFill/>
            <a:miter lim="800000"/>
            <a:headEnd/>
            <a:tailEnd/>
          </a:ln>
        </p:spPr>
        <p:txBody>
          <a:bodyPr wrap="none" anchor="ctr">
            <a:spAutoFit/>
          </a:bodyPr>
          <a:lstStyle/>
          <a:p>
            <a:r>
              <a:rPr lang="ru-RU" altLang="ru-RU"/>
              <a:t/>
            </a:r>
            <a:br>
              <a:rPr lang="ru-RU" altLang="ru-RU"/>
            </a:br>
            <a:endParaRPr lang="ru-RU" altLang="ru-RU"/>
          </a:p>
        </p:txBody>
      </p:sp>
      <p:pic>
        <p:nvPicPr>
          <p:cNvPr id="30723" name="Рисунок 3"/>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684213" y="4579938"/>
            <a:ext cx="2136775" cy="2205037"/>
          </a:xfrm>
          <a:prstGeom prst="rect">
            <a:avLst/>
          </a:prstGeom>
          <a:noFill/>
          <a:ln w="9525">
            <a:noFill/>
            <a:miter lim="800000"/>
            <a:headEnd/>
            <a:tailEnd/>
          </a:ln>
        </p:spPr>
      </p:pic>
      <p:pic>
        <p:nvPicPr>
          <p:cNvPr id="30724" name="Рисунок 8"/>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3348038" y="4633913"/>
            <a:ext cx="1798637" cy="2224087"/>
          </a:xfrm>
          <a:prstGeom prst="rect">
            <a:avLst/>
          </a:prstGeom>
          <a:noFill/>
          <a:ln w="9525">
            <a:noFill/>
            <a:miter lim="800000"/>
            <a:headEnd/>
            <a:tailEnd/>
          </a:ln>
        </p:spPr>
      </p:pic>
      <p:pic>
        <p:nvPicPr>
          <p:cNvPr id="30725" name="Рисунок 11"/>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5795963" y="4548188"/>
            <a:ext cx="2960687" cy="228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ъект 2"/>
          <p:cNvSpPr>
            <a:spLocks noGrp="1"/>
          </p:cNvSpPr>
          <p:nvPr>
            <p:ph sz="quarter" idx="13"/>
          </p:nvPr>
        </p:nvSpPr>
        <p:spPr>
          <a:xfrm>
            <a:off x="179388" y="115888"/>
            <a:ext cx="8964612" cy="6626225"/>
          </a:xfrm>
        </p:spPr>
        <p:txBody>
          <a:bodyPr/>
          <a:lstStyle/>
          <a:p>
            <a:pPr marL="0" indent="361950">
              <a:spcBef>
                <a:spcPct val="0"/>
              </a:spcBef>
              <a:spcAft>
                <a:spcPct val="0"/>
              </a:spcAft>
              <a:buFont typeface="Georgia" pitchFamily="18" charset="0"/>
              <a:buNone/>
            </a:pPr>
            <a:endParaRPr lang="ru-RU" sz="40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40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40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4000" smtClean="0">
              <a:solidFill>
                <a:srgbClr val="7030A0"/>
              </a:solidFill>
              <a:latin typeface="Times New Roman" pitchFamily="18" charset="0"/>
              <a:cs typeface="Times New Roman" pitchFamily="18" charset="0"/>
            </a:endParaRPr>
          </a:p>
          <a:p>
            <a:pPr marL="0" indent="361950" algn="ctr">
              <a:spcBef>
                <a:spcPct val="0"/>
              </a:spcBef>
              <a:spcAft>
                <a:spcPct val="0"/>
              </a:spcAft>
              <a:buFont typeface="Georgia" pitchFamily="18" charset="0"/>
              <a:buNone/>
            </a:pPr>
            <a:r>
              <a:rPr lang="ru-RU" sz="4800" smtClean="0">
                <a:solidFill>
                  <a:srgbClr val="7030A0"/>
                </a:solidFill>
                <a:latin typeface="Times New Roman" pitchFamily="18" charset="0"/>
                <a:cs typeface="Times New Roman" pitchFamily="18" charset="0"/>
              </a:rPr>
              <a:t>Спасибо за внимание</a:t>
            </a: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p:txBody>
      </p:sp>
      <p:sp>
        <p:nvSpPr>
          <p:cNvPr id="31746" name="Rectangle 1"/>
          <p:cNvSpPr>
            <a:spLocks noChangeArrowheads="1"/>
          </p:cNvSpPr>
          <p:nvPr/>
        </p:nvSpPr>
        <p:spPr bwMode="auto">
          <a:xfrm>
            <a:off x="2286000" y="2024063"/>
            <a:ext cx="9144000" cy="0"/>
          </a:xfrm>
          <a:prstGeom prst="rect">
            <a:avLst/>
          </a:prstGeom>
          <a:noFill/>
          <a:ln w="9525">
            <a:noFill/>
            <a:miter lim="800000"/>
            <a:headEnd/>
            <a:tailEnd/>
          </a:ln>
        </p:spPr>
        <p:txBody>
          <a:bodyPr wrap="none" anchor="ctr">
            <a:spAutoFit/>
          </a:bodyPr>
          <a:lstStyle/>
          <a:p>
            <a:r>
              <a:rPr lang="ru-RU" altLang="ru-RU"/>
              <a:t/>
            </a:r>
            <a:br>
              <a:rPr lang="ru-RU" altLang="ru-RU"/>
            </a:br>
            <a:endParaRPr lang="ru-RU" alt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388" y="115888"/>
            <a:ext cx="8785225" cy="6626225"/>
          </a:xfrm>
        </p:spPr>
        <p:txBody>
          <a:bodyPr rtlCol="0">
            <a:normAutofit/>
          </a:bodyPr>
          <a:lstStyle/>
          <a:p>
            <a:pPr marL="44450" indent="315913" fontAlgn="auto">
              <a:buClr>
                <a:schemeClr val="accent6">
                  <a:lumMod val="75000"/>
                </a:schemeClr>
              </a:buClr>
              <a:buFont typeface="Georgia" pitchFamily="18" charset="0"/>
              <a:buNone/>
              <a:defRPr/>
            </a:pPr>
            <a:r>
              <a:rPr lang="ru-RU" b="1" dirty="0">
                <a:solidFill>
                  <a:srgbClr val="7030A0"/>
                </a:solidFill>
                <a:latin typeface="Times New Roman" panose="02020603050405020304" pitchFamily="18" charset="0"/>
                <a:cs typeface="Times New Roman" panose="02020603050405020304" pitchFamily="18" charset="0"/>
              </a:rPr>
              <a:t>Стрижка</a:t>
            </a:r>
            <a:r>
              <a:rPr lang="ru-RU" dirty="0">
                <a:solidFill>
                  <a:srgbClr val="7030A0"/>
                </a:solidFill>
                <a:latin typeface="Times New Roman" panose="02020603050405020304" pitchFamily="18" charset="0"/>
                <a:cs typeface="Times New Roman" panose="02020603050405020304" pitchFamily="18" charset="0"/>
              </a:rPr>
              <a:t> — это не только творческий, но и сложный </a:t>
            </a:r>
            <a:r>
              <a:rPr lang="ru-RU" dirty="0" smtClean="0">
                <a:solidFill>
                  <a:srgbClr val="7030A0"/>
                </a:solidFill>
                <a:latin typeface="Times New Roman" panose="02020603050405020304" pitchFamily="18" charset="0"/>
                <a:cs typeface="Times New Roman" panose="02020603050405020304" pitchFamily="18" charset="0"/>
              </a:rPr>
              <a:t>технологи-</a:t>
            </a:r>
            <a:r>
              <a:rPr lang="ru-RU" dirty="0" err="1" smtClean="0">
                <a:solidFill>
                  <a:srgbClr val="7030A0"/>
                </a:solidFill>
                <a:latin typeface="Times New Roman" panose="02020603050405020304" pitchFamily="18" charset="0"/>
                <a:cs typeface="Times New Roman" panose="02020603050405020304" pitchFamily="18" charset="0"/>
              </a:rPr>
              <a:t>ческий</a:t>
            </a:r>
            <a:r>
              <a:rPr lang="ru-RU" dirty="0" smtClean="0">
                <a:solidFill>
                  <a:srgbClr val="7030A0"/>
                </a:solidFill>
                <a:latin typeface="Times New Roman" panose="02020603050405020304" pitchFamily="18" charset="0"/>
                <a:cs typeface="Times New Roman" panose="02020603050405020304" pitchFamily="18" charset="0"/>
              </a:rPr>
              <a:t> </a:t>
            </a:r>
            <a:r>
              <a:rPr lang="ru-RU" dirty="0">
                <a:solidFill>
                  <a:srgbClr val="7030A0"/>
                </a:solidFill>
                <a:latin typeface="Times New Roman" panose="02020603050405020304" pitchFamily="18" charset="0"/>
                <a:cs typeface="Times New Roman" panose="02020603050405020304" pitchFamily="18" charset="0"/>
              </a:rPr>
              <a:t>процесс. Однако прежде чем говорить об </a:t>
            </a:r>
            <a:r>
              <a:rPr lang="ru-RU" dirty="0" smtClean="0">
                <a:solidFill>
                  <a:srgbClr val="7030A0"/>
                </a:solidFill>
                <a:latin typeface="Times New Roman" panose="02020603050405020304" pitchFamily="18" charset="0"/>
                <a:cs typeface="Times New Roman" panose="02020603050405020304" pitchFamily="18" charset="0"/>
              </a:rPr>
              <a:t>операциях стрижки </a:t>
            </a:r>
            <a:r>
              <a:rPr lang="ru-RU" dirty="0">
                <a:solidFill>
                  <a:srgbClr val="7030A0"/>
                </a:solidFill>
                <a:latin typeface="Times New Roman" panose="02020603050405020304" pitchFamily="18" charset="0"/>
                <a:cs typeface="Times New Roman" panose="02020603050405020304" pitchFamily="18" charset="0"/>
              </a:rPr>
              <a:t>и сложных техниках, необходимо ввести некоторые наиболее </a:t>
            </a:r>
            <a:r>
              <a:rPr lang="ru-RU" dirty="0" smtClean="0">
                <a:solidFill>
                  <a:srgbClr val="7030A0"/>
                </a:solidFill>
                <a:latin typeface="Times New Roman" panose="02020603050405020304" pitchFamily="18" charset="0"/>
                <a:cs typeface="Times New Roman" panose="02020603050405020304" pitchFamily="18" charset="0"/>
              </a:rPr>
              <a:t>простые </a:t>
            </a:r>
            <a:r>
              <a:rPr lang="ru-RU" dirty="0">
                <a:solidFill>
                  <a:srgbClr val="7030A0"/>
                </a:solidFill>
                <a:latin typeface="Times New Roman" panose="02020603050405020304" pitchFamily="18" charset="0"/>
                <a:cs typeface="Times New Roman" panose="02020603050405020304" pitchFamily="18" charset="0"/>
              </a:rPr>
              <a:t>понятия.</a:t>
            </a:r>
          </a:p>
          <a:p>
            <a:pPr marL="45720" indent="0" fontAlgn="auto">
              <a:buClr>
                <a:schemeClr val="accent6">
                  <a:lumMod val="75000"/>
                </a:schemeClr>
              </a:buClr>
              <a:buFont typeface="Georgia" pitchFamily="18" charset="0"/>
              <a:buNone/>
              <a:defRPr/>
            </a:pPr>
            <a:endParaRPr lang="ru-RU" dirty="0">
              <a:solidFill>
                <a:srgbClr val="7030A0"/>
              </a:solidFill>
            </a:endParaRPr>
          </a:p>
        </p:txBody>
      </p:sp>
      <p:pic>
        <p:nvPicPr>
          <p:cNvPr id="14338" name="Рисунок 3"/>
          <p:cNvPicPr>
            <a:picLocks noChangeAspect="1"/>
          </p:cNvPicPr>
          <p:nvPr/>
        </p:nvPicPr>
        <p:blipFill>
          <a:blip r:embed="rId2"/>
          <a:srcRect/>
          <a:stretch>
            <a:fillRect/>
          </a:stretch>
        </p:blipFill>
        <p:spPr bwMode="auto">
          <a:xfrm>
            <a:off x="1187450" y="1557338"/>
            <a:ext cx="6913563" cy="4832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388" y="115888"/>
            <a:ext cx="8785225" cy="6626225"/>
          </a:xfrm>
        </p:spPr>
        <p:txBody>
          <a:bodyPr rtlCol="0">
            <a:normAutofit/>
          </a:bodyPr>
          <a:lstStyle/>
          <a:p>
            <a:pPr marL="44450" indent="315913" fontAlgn="auto">
              <a:spcBef>
                <a:spcPts val="0"/>
              </a:spcBef>
              <a:spcAft>
                <a:spcPts val="0"/>
              </a:spcAft>
              <a:buClr>
                <a:schemeClr val="accent6">
                  <a:lumMod val="75000"/>
                </a:schemeClr>
              </a:buClr>
              <a:buFont typeface="Georgia" pitchFamily="18" charset="0"/>
              <a:buNone/>
              <a:defRPr/>
            </a:pPr>
            <a:r>
              <a:rPr lang="ru-RU" sz="2000" b="1" dirty="0">
                <a:solidFill>
                  <a:srgbClr val="7030A0"/>
                </a:solidFill>
                <a:latin typeface="Times New Roman" panose="02020603050405020304" pitchFamily="18" charset="0"/>
                <a:cs typeface="Times New Roman" panose="02020603050405020304" pitchFamily="18" charset="0"/>
              </a:rPr>
              <a:t>Форма стрижки </a:t>
            </a:r>
            <a:r>
              <a:rPr lang="ru-RU" sz="2000" dirty="0">
                <a:solidFill>
                  <a:srgbClr val="7030A0"/>
                </a:solidFill>
                <a:latin typeface="Times New Roman" panose="02020603050405020304" pitchFamily="18" charset="0"/>
                <a:cs typeface="Times New Roman" panose="02020603050405020304" pitchFamily="18" charset="0"/>
              </a:rPr>
              <a:t>— это трехмерный объем, который занимает прическа в пространстве. Форма может быть соотнесена с геометрическими телами: шаром, цилиндром, конусом и т.п.</a:t>
            </a:r>
          </a:p>
          <a:p>
            <a:pPr marL="44450" indent="315913" fontAlgn="auto">
              <a:spcBef>
                <a:spcPts val="0"/>
              </a:spcBef>
              <a:spcAft>
                <a:spcPts val="0"/>
              </a:spcAft>
              <a:buClr>
                <a:schemeClr val="accent6">
                  <a:lumMod val="75000"/>
                </a:schemeClr>
              </a:buClr>
              <a:buFont typeface="Georgia" pitchFamily="18" charset="0"/>
              <a:buNone/>
              <a:defRPr/>
            </a:pPr>
            <a:r>
              <a:rPr lang="ru-RU" sz="2000" dirty="0">
                <a:solidFill>
                  <a:srgbClr val="7030A0"/>
                </a:solidFill>
                <a:latin typeface="Times New Roman" panose="02020603050405020304" pitchFamily="18" charset="0"/>
                <a:cs typeface="Times New Roman" panose="02020603050405020304" pitchFamily="18" charset="0"/>
              </a:rPr>
              <a:t>Стрижка бывает четырех форм:</a:t>
            </a:r>
          </a:p>
          <a:p>
            <a:pPr marL="45720" indent="0" fontAlgn="auto">
              <a:spcBef>
                <a:spcPts val="0"/>
              </a:spcBef>
              <a:spcAft>
                <a:spcPts val="0"/>
              </a:spcAft>
              <a:buClr>
                <a:schemeClr val="accent6">
                  <a:lumMod val="75000"/>
                </a:schemeClr>
              </a:buClr>
              <a:buFont typeface="Georgia" pitchFamily="18" charset="0"/>
              <a:buNone/>
              <a:defRPr/>
            </a:pPr>
            <a:r>
              <a:rPr lang="ru-RU" sz="2000" dirty="0" smtClean="0">
                <a:solidFill>
                  <a:srgbClr val="7030A0"/>
                </a:solidFill>
                <a:latin typeface="Times New Roman" panose="02020603050405020304" pitchFamily="18" charset="0"/>
                <a:cs typeface="Times New Roman" panose="02020603050405020304" pitchFamily="18" charset="0"/>
              </a:rPr>
              <a:t>• </a:t>
            </a:r>
            <a:r>
              <a:rPr lang="ru-RU" sz="2000" b="1" dirty="0" smtClean="0">
                <a:solidFill>
                  <a:srgbClr val="7030A0"/>
                </a:solidFill>
                <a:latin typeface="Times New Roman" panose="02020603050405020304" pitchFamily="18" charset="0"/>
                <a:cs typeface="Times New Roman" panose="02020603050405020304" pitchFamily="18" charset="0"/>
              </a:rPr>
              <a:t>монолитная </a:t>
            </a:r>
            <a:r>
              <a:rPr lang="ru-RU" sz="2000" b="1" dirty="0">
                <a:solidFill>
                  <a:srgbClr val="7030A0"/>
                </a:solidFill>
                <a:latin typeface="Times New Roman" panose="02020603050405020304" pitchFamily="18" charset="0"/>
                <a:cs typeface="Times New Roman" panose="02020603050405020304" pitchFamily="18" charset="0"/>
              </a:rPr>
              <a:t>(массивная) </a:t>
            </a:r>
            <a:r>
              <a:rPr lang="ru-RU" sz="2000" dirty="0">
                <a:solidFill>
                  <a:srgbClr val="7030A0"/>
                </a:solidFill>
                <a:latin typeface="Times New Roman" panose="02020603050405020304" pitchFamily="18" charset="0"/>
                <a:cs typeface="Times New Roman" panose="02020603050405020304" pitchFamily="18" charset="0"/>
              </a:rPr>
              <a:t>— например, </a:t>
            </a:r>
            <a:r>
              <a:rPr lang="ru-RU" sz="2000" dirty="0" smtClean="0">
                <a:solidFill>
                  <a:srgbClr val="7030A0"/>
                </a:solidFill>
                <a:latin typeface="Times New Roman" panose="02020603050405020304" pitchFamily="18" charset="0"/>
                <a:cs typeface="Times New Roman" panose="02020603050405020304" pitchFamily="18" charset="0"/>
              </a:rPr>
              <a:t>классическое каре</a:t>
            </a:r>
            <a:r>
              <a:rPr lang="ru-RU" sz="2000" dirty="0">
                <a:solidFill>
                  <a:srgbClr val="7030A0"/>
                </a:solidFill>
                <a:latin typeface="Times New Roman" panose="02020603050405020304" pitchFamily="18" charset="0"/>
                <a:cs typeface="Times New Roman" panose="02020603050405020304" pitchFamily="18" charset="0"/>
              </a:rPr>
              <a:t>. Все волосы подстрижены по какой-либо одной линии;</a:t>
            </a:r>
          </a:p>
          <a:p>
            <a:pPr marL="45720" indent="0" fontAlgn="auto">
              <a:spcBef>
                <a:spcPts val="0"/>
              </a:spcBef>
              <a:spcAft>
                <a:spcPts val="0"/>
              </a:spcAft>
              <a:buClr>
                <a:schemeClr val="accent6">
                  <a:lumMod val="75000"/>
                </a:schemeClr>
              </a:buClr>
              <a:buFont typeface="Georgia" pitchFamily="18" charset="0"/>
              <a:buNone/>
              <a:defRPr/>
            </a:pPr>
            <a:r>
              <a:rPr lang="ru-RU" sz="2000" dirty="0" smtClean="0">
                <a:solidFill>
                  <a:srgbClr val="7030A0"/>
                </a:solidFill>
                <a:latin typeface="Times New Roman" panose="02020603050405020304" pitchFamily="18" charset="0"/>
                <a:cs typeface="Times New Roman" panose="02020603050405020304" pitchFamily="18" charset="0"/>
              </a:rPr>
              <a:t>• </a:t>
            </a:r>
            <a:r>
              <a:rPr lang="ru-RU" sz="2000" b="1" dirty="0" smtClean="0">
                <a:solidFill>
                  <a:srgbClr val="7030A0"/>
                </a:solidFill>
                <a:latin typeface="Times New Roman" panose="02020603050405020304" pitchFamily="18" charset="0"/>
                <a:cs typeface="Times New Roman" panose="02020603050405020304" pitchFamily="18" charset="0"/>
              </a:rPr>
              <a:t>градуированная </a:t>
            </a:r>
            <a:r>
              <a:rPr lang="ru-RU" sz="2000" dirty="0">
                <a:solidFill>
                  <a:srgbClr val="7030A0"/>
                </a:solidFill>
                <a:latin typeface="Times New Roman" panose="02020603050405020304" pitchFamily="18" charset="0"/>
                <a:cs typeface="Times New Roman" panose="02020603050405020304" pitchFamily="18" charset="0"/>
              </a:rPr>
              <a:t>— при этой форме волосы на нижней затылочной зоне короче, а на теменной и верхней затылочной зонах длиннее;</a:t>
            </a:r>
          </a:p>
          <a:p>
            <a:pPr marL="45720" indent="0" fontAlgn="auto">
              <a:spcBef>
                <a:spcPts val="0"/>
              </a:spcBef>
              <a:spcAft>
                <a:spcPts val="0"/>
              </a:spcAft>
              <a:buClr>
                <a:schemeClr val="accent6">
                  <a:lumMod val="75000"/>
                </a:schemeClr>
              </a:buClr>
              <a:buFont typeface="Georgia" pitchFamily="18" charset="0"/>
              <a:buNone/>
              <a:defRPr/>
            </a:pPr>
            <a:r>
              <a:rPr lang="ru-RU" sz="2000" dirty="0" smtClean="0">
                <a:solidFill>
                  <a:srgbClr val="7030A0"/>
                </a:solidFill>
                <a:latin typeface="Times New Roman" panose="02020603050405020304" pitchFamily="18" charset="0"/>
                <a:cs typeface="Times New Roman" panose="02020603050405020304" pitchFamily="18" charset="0"/>
              </a:rPr>
              <a:t>• </a:t>
            </a:r>
            <a:r>
              <a:rPr lang="ru-RU" sz="2000" b="1" dirty="0" smtClean="0">
                <a:solidFill>
                  <a:srgbClr val="7030A0"/>
                </a:solidFill>
                <a:latin typeface="Times New Roman" panose="02020603050405020304" pitchFamily="18" charset="0"/>
                <a:cs typeface="Times New Roman" panose="02020603050405020304" pitchFamily="18" charset="0"/>
              </a:rPr>
              <a:t>каскадная </a:t>
            </a:r>
            <a:r>
              <a:rPr lang="ru-RU" sz="2000" b="1" dirty="0">
                <a:solidFill>
                  <a:srgbClr val="7030A0"/>
                </a:solidFill>
                <a:latin typeface="Times New Roman" panose="02020603050405020304" pitchFamily="18" charset="0"/>
                <a:cs typeface="Times New Roman" panose="02020603050405020304" pitchFamily="18" charset="0"/>
              </a:rPr>
              <a:t>(прогрессивная) </a:t>
            </a:r>
            <a:r>
              <a:rPr lang="ru-RU" sz="2000" dirty="0">
                <a:solidFill>
                  <a:srgbClr val="7030A0"/>
                </a:solidFill>
                <a:latin typeface="Times New Roman" panose="02020603050405020304" pitchFamily="18" charset="0"/>
                <a:cs typeface="Times New Roman" panose="02020603050405020304" pitchFamily="18" charset="0"/>
              </a:rPr>
              <a:t>— волосы теменной зоны короче, чем на височных и затылочной зонах;</a:t>
            </a:r>
          </a:p>
          <a:p>
            <a:pPr marL="45720" indent="0" fontAlgn="auto">
              <a:spcBef>
                <a:spcPts val="0"/>
              </a:spcBef>
              <a:spcAft>
                <a:spcPts val="0"/>
              </a:spcAft>
              <a:buClr>
                <a:schemeClr val="accent6">
                  <a:lumMod val="75000"/>
                </a:schemeClr>
              </a:buClr>
              <a:buFont typeface="Georgia" pitchFamily="18" charset="0"/>
              <a:buNone/>
              <a:defRPr/>
            </a:pPr>
            <a:r>
              <a:rPr lang="ru-RU" sz="2000" dirty="0" smtClean="0">
                <a:solidFill>
                  <a:srgbClr val="7030A0"/>
                </a:solidFill>
                <a:latin typeface="Times New Roman" panose="02020603050405020304" pitchFamily="18" charset="0"/>
                <a:cs typeface="Times New Roman" panose="02020603050405020304" pitchFamily="18" charset="0"/>
              </a:rPr>
              <a:t>• </a:t>
            </a:r>
            <a:r>
              <a:rPr lang="ru-RU" sz="2000" b="1" dirty="0" smtClean="0">
                <a:solidFill>
                  <a:srgbClr val="7030A0"/>
                </a:solidFill>
                <a:latin typeface="Times New Roman" panose="02020603050405020304" pitchFamily="18" charset="0"/>
                <a:cs typeface="Times New Roman" panose="02020603050405020304" pitchFamily="18" charset="0"/>
              </a:rPr>
              <a:t>равномерная</a:t>
            </a:r>
            <a:r>
              <a:rPr lang="ru-RU" sz="2000" dirty="0" smtClean="0">
                <a:solidFill>
                  <a:srgbClr val="7030A0"/>
                </a:solidFill>
                <a:latin typeface="Times New Roman" panose="02020603050405020304" pitchFamily="18" charset="0"/>
                <a:cs typeface="Times New Roman" panose="02020603050405020304" pitchFamily="18" charset="0"/>
              </a:rPr>
              <a:t> </a:t>
            </a:r>
            <a:r>
              <a:rPr lang="ru-RU" sz="2000" dirty="0">
                <a:solidFill>
                  <a:srgbClr val="7030A0"/>
                </a:solidFill>
                <a:latin typeface="Times New Roman" panose="02020603050405020304" pitchFamily="18" charset="0"/>
                <a:cs typeface="Times New Roman" panose="02020603050405020304" pitchFamily="18" charset="0"/>
              </a:rPr>
              <a:t>— длина волос по всей голове </a:t>
            </a:r>
            <a:r>
              <a:rPr lang="ru-RU" sz="2000" dirty="0" smtClean="0">
                <a:solidFill>
                  <a:srgbClr val="7030A0"/>
                </a:solidFill>
                <a:latin typeface="Times New Roman" panose="02020603050405020304" pitchFamily="18" charset="0"/>
                <a:cs typeface="Times New Roman" panose="02020603050405020304" pitchFamily="18" charset="0"/>
              </a:rPr>
              <a:t>одинакова, повторяет </a:t>
            </a:r>
            <a:r>
              <a:rPr lang="ru-RU" sz="2000" dirty="0">
                <a:solidFill>
                  <a:srgbClr val="7030A0"/>
                </a:solidFill>
                <a:latin typeface="Times New Roman" panose="02020603050405020304" pitchFamily="18" charset="0"/>
                <a:cs typeface="Times New Roman" panose="02020603050405020304" pitchFamily="18" charset="0"/>
              </a:rPr>
              <a:t>форму головы</a:t>
            </a:r>
            <a:r>
              <a:rPr lang="ru-RU" sz="2000" dirty="0" smtClean="0">
                <a:solidFill>
                  <a:srgbClr val="7030A0"/>
                </a:solidFill>
                <a:latin typeface="Times New Roman" panose="02020603050405020304" pitchFamily="18" charset="0"/>
                <a:cs typeface="Times New Roman" panose="02020603050405020304" pitchFamily="18" charset="0"/>
              </a:rPr>
              <a:t>.</a:t>
            </a:r>
          </a:p>
          <a:p>
            <a:pPr marL="45720" indent="0" fontAlgn="auto">
              <a:spcBef>
                <a:spcPts val="0"/>
              </a:spcBef>
              <a:spcAft>
                <a:spcPts val="0"/>
              </a:spcAft>
              <a:buClr>
                <a:schemeClr val="accent6">
                  <a:lumMod val="75000"/>
                </a:schemeClr>
              </a:buClr>
              <a:buFont typeface="Georgia" pitchFamily="18" charset="0"/>
              <a:buNone/>
              <a:defRPr/>
            </a:pPr>
            <a:endParaRPr lang="ru-RU" sz="2000" dirty="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sz="2000" dirty="0" smtClean="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sz="2000" dirty="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sz="2000" dirty="0" smtClean="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sz="2000" dirty="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sz="2000" dirty="0" smtClean="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sz="2000" dirty="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r>
              <a:rPr lang="ru-RU" sz="2000" dirty="0" smtClean="0">
                <a:solidFill>
                  <a:srgbClr val="7030A0"/>
                </a:solidFill>
                <a:latin typeface="Times New Roman" panose="02020603050405020304" pitchFamily="18" charset="0"/>
                <a:cs typeface="Times New Roman" panose="02020603050405020304" pitchFamily="18" charset="0"/>
              </a:rPr>
              <a:t>  Монолитная            </a:t>
            </a:r>
            <a:r>
              <a:rPr lang="ru-RU" sz="2000" dirty="0">
                <a:solidFill>
                  <a:srgbClr val="7030A0"/>
                </a:solidFill>
                <a:latin typeface="Times New Roman" panose="02020603050405020304" pitchFamily="18" charset="0"/>
                <a:cs typeface="Times New Roman" panose="02020603050405020304" pitchFamily="18" charset="0"/>
              </a:rPr>
              <a:t>Градуированная       </a:t>
            </a:r>
            <a:r>
              <a:rPr lang="ru-RU" sz="2000" dirty="0" smtClean="0">
                <a:solidFill>
                  <a:srgbClr val="7030A0"/>
                </a:solidFill>
                <a:latin typeface="Times New Roman" panose="02020603050405020304" pitchFamily="18" charset="0"/>
                <a:cs typeface="Times New Roman" panose="02020603050405020304" pitchFamily="18" charset="0"/>
              </a:rPr>
              <a:t>   Каскадная             </a:t>
            </a:r>
            <a:r>
              <a:rPr lang="ru-RU" sz="2000" dirty="0">
                <a:solidFill>
                  <a:srgbClr val="7030A0"/>
                </a:solidFill>
                <a:latin typeface="Times New Roman" panose="02020603050405020304" pitchFamily="18" charset="0"/>
                <a:cs typeface="Times New Roman" panose="02020603050405020304" pitchFamily="18" charset="0"/>
              </a:rPr>
              <a:t>Р</a:t>
            </a:r>
            <a:r>
              <a:rPr lang="ru-RU" sz="2000" dirty="0" smtClean="0">
                <a:solidFill>
                  <a:srgbClr val="7030A0"/>
                </a:solidFill>
                <a:latin typeface="Times New Roman" panose="02020603050405020304" pitchFamily="18" charset="0"/>
                <a:cs typeface="Times New Roman" panose="02020603050405020304" pitchFamily="18" charset="0"/>
              </a:rPr>
              <a:t>авномерная </a:t>
            </a:r>
            <a:endParaRPr lang="ru-RU" sz="2000" dirty="0">
              <a:solidFill>
                <a:srgbClr val="7030A0"/>
              </a:solidFill>
              <a:latin typeface="Times New Roman" panose="02020603050405020304" pitchFamily="18" charset="0"/>
              <a:cs typeface="Times New Roman" panose="02020603050405020304" pitchFamily="18" charset="0"/>
            </a:endParaRPr>
          </a:p>
          <a:p>
            <a:pPr marL="45720" indent="0" fontAlgn="auto">
              <a:buClr>
                <a:schemeClr val="accent6">
                  <a:lumMod val="75000"/>
                </a:schemeClr>
              </a:buClr>
              <a:buFont typeface="Georgia" pitchFamily="18" charset="0"/>
              <a:buNone/>
              <a:defRPr/>
            </a:pPr>
            <a:endParaRPr lang="ru-RU" dirty="0">
              <a:solidFill>
                <a:srgbClr val="7030A0"/>
              </a:solidFill>
            </a:endParaRPr>
          </a:p>
        </p:txBody>
      </p:sp>
      <p:pic>
        <p:nvPicPr>
          <p:cNvPr id="15362" name="Рисунок 1"/>
          <p:cNvPicPr>
            <a:picLocks noChangeAspect="1"/>
          </p:cNvPicPr>
          <p:nvPr/>
        </p:nvPicPr>
        <p:blipFill>
          <a:blip r:embed="rId2"/>
          <a:srcRect l="15570" r="7945"/>
          <a:stretch>
            <a:fillRect/>
          </a:stretch>
        </p:blipFill>
        <p:spPr bwMode="auto">
          <a:xfrm>
            <a:off x="227013" y="4011613"/>
            <a:ext cx="1976437" cy="1722437"/>
          </a:xfrm>
          <a:prstGeom prst="rect">
            <a:avLst/>
          </a:prstGeom>
          <a:noFill/>
          <a:ln w="9525">
            <a:noFill/>
            <a:miter lim="800000"/>
            <a:headEnd/>
            <a:tailEnd/>
          </a:ln>
        </p:spPr>
      </p:pic>
      <p:pic>
        <p:nvPicPr>
          <p:cNvPr id="15363" name="Рисунок 4"/>
          <p:cNvPicPr>
            <a:picLocks noChangeAspect="1"/>
          </p:cNvPicPr>
          <p:nvPr/>
        </p:nvPicPr>
        <p:blipFill>
          <a:blip r:embed="rId3"/>
          <a:srcRect r="9340"/>
          <a:stretch>
            <a:fillRect/>
          </a:stretch>
        </p:blipFill>
        <p:spPr bwMode="auto">
          <a:xfrm>
            <a:off x="2339975" y="4005263"/>
            <a:ext cx="2079625" cy="1722437"/>
          </a:xfrm>
          <a:prstGeom prst="rect">
            <a:avLst/>
          </a:prstGeom>
          <a:noFill/>
          <a:ln w="9525">
            <a:noFill/>
            <a:miter lim="800000"/>
            <a:headEnd/>
            <a:tailEnd/>
          </a:ln>
        </p:spPr>
      </p:pic>
      <p:pic>
        <p:nvPicPr>
          <p:cNvPr id="15364" name="Рисунок 5"/>
          <p:cNvPicPr>
            <a:picLocks noChangeAspect="1"/>
          </p:cNvPicPr>
          <p:nvPr/>
        </p:nvPicPr>
        <p:blipFill>
          <a:blip r:embed="rId4"/>
          <a:srcRect l="41818" b="7504"/>
          <a:stretch>
            <a:fillRect/>
          </a:stretch>
        </p:blipFill>
        <p:spPr bwMode="auto">
          <a:xfrm>
            <a:off x="4572000" y="4002088"/>
            <a:ext cx="1733550" cy="1725612"/>
          </a:xfrm>
          <a:prstGeom prst="rect">
            <a:avLst/>
          </a:prstGeom>
          <a:noFill/>
          <a:ln w="9525">
            <a:noFill/>
            <a:miter lim="800000"/>
            <a:headEnd/>
            <a:tailEnd/>
          </a:ln>
        </p:spPr>
      </p:pic>
      <p:pic>
        <p:nvPicPr>
          <p:cNvPr id="15365" name="Рисунок 6"/>
          <p:cNvPicPr>
            <a:picLocks noChangeAspect="1"/>
          </p:cNvPicPr>
          <p:nvPr/>
        </p:nvPicPr>
        <p:blipFill>
          <a:blip r:embed="rId5"/>
          <a:srcRect/>
          <a:stretch>
            <a:fillRect/>
          </a:stretch>
        </p:blipFill>
        <p:spPr bwMode="auto">
          <a:xfrm>
            <a:off x="6372225" y="4011613"/>
            <a:ext cx="2570163" cy="171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388" y="115888"/>
            <a:ext cx="8785225" cy="6626225"/>
          </a:xfrm>
        </p:spPr>
        <p:txBody>
          <a:bodyPr rtlCol="0">
            <a:normAutofit/>
          </a:bodyPr>
          <a:lstStyle/>
          <a:p>
            <a:pPr marL="0" indent="360363" fontAlgn="auto">
              <a:spcBef>
                <a:spcPts val="0"/>
              </a:spcBef>
              <a:spcAft>
                <a:spcPts val="0"/>
              </a:spcAft>
              <a:buClr>
                <a:schemeClr val="accent6">
                  <a:lumMod val="75000"/>
                </a:schemeClr>
              </a:buClr>
              <a:buFont typeface="Georgia" pitchFamily="18" charset="0"/>
              <a:buNone/>
              <a:defRPr/>
            </a:pPr>
            <a:r>
              <a:rPr lang="ru-RU" sz="2000" b="1" dirty="0">
                <a:solidFill>
                  <a:srgbClr val="7030A0"/>
                </a:solidFill>
                <a:latin typeface="Times New Roman" panose="02020603050405020304" pitchFamily="18" charset="0"/>
                <a:cs typeface="Times New Roman" panose="02020603050405020304" pitchFamily="18" charset="0"/>
              </a:rPr>
              <a:t>Силуэт стрижки </a:t>
            </a:r>
            <a:r>
              <a:rPr lang="ru-RU" sz="2000" dirty="0">
                <a:solidFill>
                  <a:srgbClr val="7030A0"/>
                </a:solidFill>
                <a:latin typeface="Times New Roman" panose="02020603050405020304" pitchFamily="18" charset="0"/>
                <a:cs typeface="Times New Roman" panose="02020603050405020304" pitchFamily="18" charset="0"/>
              </a:rPr>
              <a:t>— это наружный контур прически, определяющий ее форму. Можно сказать, что силуэт — проекция на плоскости формы прически. Например, силуэт массивной формы близок к квадрату или трапеции, градуированная форма в силуэте — это расширенный овал, каскадная форма в силуэте — удлиненный овал, а равномерная — окружность:</a:t>
            </a:r>
          </a:p>
          <a:p>
            <a:pPr marL="0" indent="360363" fontAlgn="auto">
              <a:spcBef>
                <a:spcPts val="0"/>
              </a:spcBef>
              <a:spcAft>
                <a:spcPts val="0"/>
              </a:spcAft>
              <a:buClr>
                <a:schemeClr val="accent6">
                  <a:lumMod val="75000"/>
                </a:schemeClr>
              </a:buClr>
              <a:buFont typeface="Georgia" pitchFamily="18" charset="0"/>
              <a:buNone/>
              <a:defRPr/>
            </a:pPr>
            <a:r>
              <a:rPr lang="ru-RU" sz="2000" b="1" dirty="0">
                <a:solidFill>
                  <a:srgbClr val="7030A0"/>
                </a:solidFill>
                <a:latin typeface="Times New Roman" panose="02020603050405020304" pitchFamily="18" charset="0"/>
                <a:cs typeface="Times New Roman" panose="02020603050405020304" pitchFamily="18" charset="0"/>
              </a:rPr>
              <a:t>Структура стрижки </a:t>
            </a:r>
            <a:r>
              <a:rPr lang="ru-RU" sz="2000" dirty="0">
                <a:solidFill>
                  <a:srgbClr val="7030A0"/>
                </a:solidFill>
                <a:latin typeface="Times New Roman" panose="02020603050405020304" pitchFamily="18" charset="0"/>
                <a:cs typeface="Times New Roman" panose="02020603050405020304" pitchFamily="18" charset="0"/>
              </a:rPr>
              <a:t>— это распределение длины волос в различных зонах. Например, при стрижке каре волосы нижней затылочной зоны самые короткие, а в верхней части их длина увеличивается. При естественном падении все волосы располагаются на одном уровне.</a:t>
            </a:r>
          </a:p>
          <a:p>
            <a:pPr marL="44450" indent="315913" fontAlgn="auto">
              <a:spcBef>
                <a:spcPts val="0"/>
              </a:spcBef>
              <a:spcAft>
                <a:spcPts val="0"/>
              </a:spcAft>
              <a:buClr>
                <a:schemeClr val="accent6">
                  <a:lumMod val="75000"/>
                </a:schemeClr>
              </a:buClr>
              <a:buFont typeface="Georgia" pitchFamily="18" charset="0"/>
              <a:buNone/>
              <a:defRPr/>
            </a:pPr>
            <a:r>
              <a:rPr lang="ru-RU" sz="2000" b="1" dirty="0">
                <a:solidFill>
                  <a:srgbClr val="7030A0"/>
                </a:solidFill>
                <a:latin typeface="Times New Roman" panose="02020603050405020304" pitchFamily="18" charset="0"/>
                <a:cs typeface="Times New Roman" panose="02020603050405020304" pitchFamily="18" charset="0"/>
              </a:rPr>
              <a:t>Контрольная прядь (КП) </a:t>
            </a:r>
            <a:r>
              <a:rPr lang="ru-RU" sz="2000" dirty="0">
                <a:solidFill>
                  <a:srgbClr val="7030A0"/>
                </a:solidFill>
                <a:latin typeface="Times New Roman" panose="02020603050405020304" pitchFamily="18" charset="0"/>
                <a:cs typeface="Times New Roman" panose="02020603050405020304" pitchFamily="18" charset="0"/>
              </a:rPr>
              <a:t>— это прядь, ориентируясь на длину которой выполняется стрижка последующей пряди. Углы оттяжки или </a:t>
            </a:r>
            <a:r>
              <a:rPr lang="ru-RU" sz="2000" dirty="0" err="1">
                <a:solidFill>
                  <a:srgbClr val="7030A0"/>
                </a:solidFill>
                <a:latin typeface="Times New Roman" panose="02020603050405020304" pitchFamily="18" charset="0"/>
                <a:cs typeface="Times New Roman" panose="02020603050405020304" pitchFamily="18" charset="0"/>
              </a:rPr>
              <a:t>отчёса</a:t>
            </a:r>
            <a:r>
              <a:rPr lang="ru-RU" sz="2000" dirty="0">
                <a:solidFill>
                  <a:srgbClr val="7030A0"/>
                </a:solidFill>
                <a:latin typeface="Times New Roman" panose="02020603050405020304" pitchFamily="18" charset="0"/>
                <a:cs typeface="Times New Roman" panose="02020603050405020304" pitchFamily="18" charset="0"/>
              </a:rPr>
              <a:t> прядей рассматриваются по отношению к поверхности головы.</a:t>
            </a:r>
          </a:p>
          <a:p>
            <a:pPr marL="45720" indent="0" fontAlgn="auto">
              <a:spcBef>
                <a:spcPts val="0"/>
              </a:spcBef>
              <a:spcAft>
                <a:spcPts val="0"/>
              </a:spcAft>
              <a:buClr>
                <a:schemeClr val="accent6">
                  <a:lumMod val="75000"/>
                </a:schemeClr>
              </a:buClr>
              <a:buFont typeface="Georgia" pitchFamily="18" charset="0"/>
              <a:buNone/>
              <a:defRPr/>
            </a:pPr>
            <a:endParaRPr lang="ru-RU" sz="2000" dirty="0" smtClean="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sz="2000" dirty="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sz="2000" dirty="0" smtClean="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sz="2000" dirty="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sz="2000" dirty="0" smtClean="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sz="2000" dirty="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r>
              <a:rPr lang="ru-RU" sz="2000" dirty="0" smtClean="0">
                <a:solidFill>
                  <a:srgbClr val="7030A0"/>
                </a:solidFill>
                <a:latin typeface="Times New Roman" panose="02020603050405020304" pitchFamily="18" charset="0"/>
                <a:cs typeface="Times New Roman" panose="02020603050405020304" pitchFamily="18" charset="0"/>
              </a:rPr>
              <a:t>  </a:t>
            </a:r>
            <a:endParaRPr lang="ru-RU" dirty="0">
              <a:solidFill>
                <a:srgbClr val="7030A0"/>
              </a:solidFill>
            </a:endParaRPr>
          </a:p>
        </p:txBody>
      </p:sp>
      <p:pic>
        <p:nvPicPr>
          <p:cNvPr id="16386" name="Рисунок 3"/>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1116013" y="3933825"/>
            <a:ext cx="2390775" cy="2760663"/>
          </a:xfrm>
          <a:prstGeom prst="rect">
            <a:avLst/>
          </a:prstGeom>
          <a:noFill/>
          <a:ln w="9525">
            <a:noFill/>
            <a:miter lim="800000"/>
            <a:headEnd/>
            <a:tailEnd/>
          </a:ln>
        </p:spPr>
      </p:pic>
      <p:pic>
        <p:nvPicPr>
          <p:cNvPr id="16387" name="Рисунок 7"/>
          <p:cNvPicPr>
            <a:picLocks noChangeAspect="1"/>
          </p:cNvPicPr>
          <p:nvPr/>
        </p:nvPicPr>
        <p:blipFill>
          <a:blip r:embed="rId3">
            <a:clrChange>
              <a:clrFrom>
                <a:srgbClr val="FDFDFD"/>
              </a:clrFrom>
              <a:clrTo>
                <a:srgbClr val="FDFDFD">
                  <a:alpha val="0"/>
                </a:srgbClr>
              </a:clrTo>
            </a:clrChange>
          </a:blip>
          <a:srcRect/>
          <a:stretch>
            <a:fillRect/>
          </a:stretch>
        </p:blipFill>
        <p:spPr bwMode="auto">
          <a:xfrm>
            <a:off x="4787900" y="4005263"/>
            <a:ext cx="2195513" cy="268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388" y="115888"/>
            <a:ext cx="8785225" cy="6626225"/>
          </a:xfrm>
        </p:spPr>
        <p:txBody>
          <a:bodyPr rtlCol="0">
            <a:normAutofit/>
          </a:bodyPr>
          <a:lstStyle/>
          <a:p>
            <a:pPr marL="0" indent="360363" fontAlgn="auto">
              <a:spcBef>
                <a:spcPts val="0"/>
              </a:spcBef>
              <a:spcAft>
                <a:spcPts val="0"/>
              </a:spcAft>
              <a:buClr>
                <a:schemeClr val="accent6">
                  <a:lumMod val="75000"/>
                </a:schemeClr>
              </a:buClr>
              <a:buFont typeface="Georgia" pitchFamily="18" charset="0"/>
              <a:buNone/>
              <a:defRPr/>
            </a:pPr>
            <a:r>
              <a:rPr lang="ru-RU" sz="2000" b="1" dirty="0">
                <a:solidFill>
                  <a:srgbClr val="7030A0"/>
                </a:solidFill>
                <a:latin typeface="Times New Roman" panose="02020603050405020304" pitchFamily="18" charset="0"/>
                <a:cs typeface="Times New Roman" panose="02020603050405020304" pitchFamily="18" charset="0"/>
              </a:rPr>
              <a:t>Линия стрижки </a:t>
            </a:r>
            <a:r>
              <a:rPr lang="ru-RU" sz="2000" dirty="0">
                <a:solidFill>
                  <a:srgbClr val="7030A0"/>
                </a:solidFill>
                <a:latin typeface="Times New Roman" panose="02020603050405020304" pitchFamily="18" charset="0"/>
                <a:cs typeface="Times New Roman" panose="02020603050405020304" pitchFamily="18" charset="0"/>
              </a:rPr>
              <a:t>задается положением пальцев, которое при срезе по отношению к проборам может быть как параллельным, так и </a:t>
            </a:r>
            <a:r>
              <a:rPr lang="ru-RU" sz="2000" dirty="0" err="1">
                <a:solidFill>
                  <a:srgbClr val="7030A0"/>
                </a:solidFill>
                <a:latin typeface="Times New Roman" panose="02020603050405020304" pitchFamily="18" charset="0"/>
                <a:cs typeface="Times New Roman" panose="02020603050405020304" pitchFamily="18" charset="0"/>
              </a:rPr>
              <a:t>непараллель-ным</a:t>
            </a:r>
            <a:r>
              <a:rPr lang="ru-RU" sz="2000" dirty="0">
                <a:solidFill>
                  <a:srgbClr val="7030A0"/>
                </a:solidFill>
                <a:latin typeface="Times New Roman" panose="02020603050405020304" pitchFamily="18" charset="0"/>
                <a:cs typeface="Times New Roman" panose="02020603050405020304" pitchFamily="18" charset="0"/>
              </a:rPr>
              <a:t>. Линию стрижки часто определяют по отношению к горизонту:</a:t>
            </a:r>
          </a:p>
          <a:p>
            <a:pPr marL="0" indent="360363" fontAlgn="auto">
              <a:spcBef>
                <a:spcPts val="0"/>
              </a:spcBef>
              <a:spcAft>
                <a:spcPts val="0"/>
              </a:spcAft>
              <a:buClr>
                <a:schemeClr val="accent6">
                  <a:lumMod val="75000"/>
                </a:schemeClr>
              </a:buClr>
              <a:buFont typeface="Georgia" pitchFamily="18" charset="0"/>
              <a:buNone/>
              <a:defRPr/>
            </a:pPr>
            <a:r>
              <a:rPr lang="ru-RU" sz="2000" dirty="0">
                <a:solidFill>
                  <a:srgbClr val="7030A0"/>
                </a:solidFill>
                <a:latin typeface="Times New Roman" panose="02020603050405020304" pitchFamily="18" charset="0"/>
                <a:cs typeface="Times New Roman" panose="02020603050405020304" pitchFamily="18" charset="0"/>
              </a:rPr>
              <a:t>•	</a:t>
            </a:r>
            <a:r>
              <a:rPr lang="ru-RU" sz="2000" b="1" dirty="0">
                <a:solidFill>
                  <a:srgbClr val="7030A0"/>
                </a:solidFill>
                <a:latin typeface="Times New Roman" panose="02020603050405020304" pitchFamily="18" charset="0"/>
                <a:cs typeface="Times New Roman" panose="02020603050405020304" pitchFamily="18" charset="0"/>
              </a:rPr>
              <a:t>горизонтальная</a:t>
            </a:r>
            <a:r>
              <a:rPr lang="ru-RU" sz="2000" dirty="0">
                <a:solidFill>
                  <a:srgbClr val="7030A0"/>
                </a:solidFill>
                <a:latin typeface="Times New Roman" panose="02020603050405020304" pitchFamily="18" charset="0"/>
                <a:cs typeface="Times New Roman" panose="02020603050405020304" pitchFamily="18" charset="0"/>
              </a:rPr>
              <a:t> — параллельна горизонту;</a:t>
            </a:r>
          </a:p>
          <a:p>
            <a:pPr marL="0" indent="360363" fontAlgn="auto">
              <a:spcBef>
                <a:spcPts val="0"/>
              </a:spcBef>
              <a:spcAft>
                <a:spcPts val="0"/>
              </a:spcAft>
              <a:buClr>
                <a:schemeClr val="accent6">
                  <a:lumMod val="75000"/>
                </a:schemeClr>
              </a:buClr>
              <a:buFont typeface="Georgia" pitchFamily="18" charset="0"/>
              <a:buNone/>
              <a:defRPr/>
            </a:pPr>
            <a:r>
              <a:rPr lang="ru-RU" sz="2000" dirty="0">
                <a:solidFill>
                  <a:srgbClr val="7030A0"/>
                </a:solidFill>
                <a:latin typeface="Times New Roman" panose="02020603050405020304" pitchFamily="18" charset="0"/>
                <a:cs typeface="Times New Roman" panose="02020603050405020304" pitchFamily="18" charset="0"/>
              </a:rPr>
              <a:t>•	</a:t>
            </a:r>
            <a:r>
              <a:rPr lang="ru-RU" sz="2000" b="1" dirty="0">
                <a:solidFill>
                  <a:srgbClr val="7030A0"/>
                </a:solidFill>
                <a:latin typeface="Times New Roman" panose="02020603050405020304" pitchFamily="18" charset="0"/>
                <a:cs typeface="Times New Roman" panose="02020603050405020304" pitchFamily="18" charset="0"/>
              </a:rPr>
              <a:t>вертикальная</a:t>
            </a:r>
            <a:r>
              <a:rPr lang="ru-RU" sz="2000" dirty="0">
                <a:solidFill>
                  <a:srgbClr val="7030A0"/>
                </a:solidFill>
                <a:latin typeface="Times New Roman" panose="02020603050405020304" pitchFamily="18" charset="0"/>
                <a:cs typeface="Times New Roman" panose="02020603050405020304" pitchFamily="18" charset="0"/>
              </a:rPr>
              <a:t> — перпендикулярна горизонту;</a:t>
            </a:r>
          </a:p>
          <a:p>
            <a:pPr marL="0" indent="360363" fontAlgn="auto">
              <a:spcBef>
                <a:spcPts val="0"/>
              </a:spcBef>
              <a:spcAft>
                <a:spcPts val="0"/>
              </a:spcAft>
              <a:buClr>
                <a:schemeClr val="accent6">
                  <a:lumMod val="75000"/>
                </a:schemeClr>
              </a:buClr>
              <a:buFont typeface="Georgia" pitchFamily="18" charset="0"/>
              <a:buNone/>
              <a:defRPr/>
            </a:pPr>
            <a:r>
              <a:rPr lang="ru-RU" sz="2000" dirty="0">
                <a:solidFill>
                  <a:srgbClr val="7030A0"/>
                </a:solidFill>
                <a:latin typeface="Times New Roman" panose="02020603050405020304" pitchFamily="18" charset="0"/>
                <a:cs typeface="Times New Roman" panose="02020603050405020304" pitchFamily="18" charset="0"/>
              </a:rPr>
              <a:t>•	</a:t>
            </a:r>
            <a:r>
              <a:rPr lang="ru-RU" sz="2000" b="1" dirty="0">
                <a:solidFill>
                  <a:srgbClr val="7030A0"/>
                </a:solidFill>
                <a:latin typeface="Times New Roman" panose="02020603050405020304" pitchFamily="18" charset="0"/>
                <a:cs typeface="Times New Roman" panose="02020603050405020304" pitchFamily="18" charset="0"/>
              </a:rPr>
              <a:t>диагональная</a:t>
            </a:r>
            <a:r>
              <a:rPr lang="ru-RU" sz="2000" dirty="0">
                <a:solidFill>
                  <a:srgbClr val="7030A0"/>
                </a:solidFill>
                <a:latin typeface="Times New Roman" panose="02020603050405020304" pitchFamily="18" charset="0"/>
                <a:cs typeface="Times New Roman" panose="02020603050405020304" pitchFamily="18" charset="0"/>
              </a:rPr>
              <a:t> — под каким-либо углом к горизонту.</a:t>
            </a:r>
          </a:p>
          <a:p>
            <a:pPr marL="0" indent="360363" fontAlgn="auto">
              <a:spcBef>
                <a:spcPts val="0"/>
              </a:spcBef>
              <a:spcAft>
                <a:spcPts val="0"/>
              </a:spcAft>
              <a:buClr>
                <a:schemeClr val="accent6">
                  <a:lumMod val="75000"/>
                </a:schemeClr>
              </a:buClr>
              <a:buFont typeface="Georgia" pitchFamily="18" charset="0"/>
              <a:buNone/>
              <a:defRPr/>
            </a:pPr>
            <a:r>
              <a:rPr lang="ru-RU" sz="2000" dirty="0">
                <a:solidFill>
                  <a:srgbClr val="7030A0"/>
                </a:solidFill>
                <a:latin typeface="Times New Roman" panose="02020603050405020304" pitchFamily="18" charset="0"/>
                <a:cs typeface="Times New Roman" panose="02020603050405020304" pitchFamily="18" charset="0"/>
              </a:rPr>
              <a:t>Как правило, все эти линии стрижки требуют параллельной постановки пальцев по отношению к пробору. Линии стрижки также подразделяются на вогнутые или выгнутые.</a:t>
            </a:r>
          </a:p>
          <a:p>
            <a:pPr marL="45720" indent="0" fontAlgn="auto">
              <a:spcBef>
                <a:spcPts val="0"/>
              </a:spcBef>
              <a:spcAft>
                <a:spcPts val="0"/>
              </a:spcAft>
              <a:buClr>
                <a:schemeClr val="accent6">
                  <a:lumMod val="75000"/>
                </a:schemeClr>
              </a:buClr>
              <a:buFont typeface="Georgia" pitchFamily="18" charset="0"/>
              <a:buNone/>
              <a:defRPr/>
            </a:pPr>
            <a:endParaRPr lang="ru-RU" sz="2000" dirty="0" smtClean="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sz="2000" dirty="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sz="2000" dirty="0" smtClean="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sz="2000" dirty="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sz="2000" dirty="0" smtClean="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sz="2000" dirty="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r>
              <a:rPr lang="ru-RU" sz="1600" dirty="0" smtClean="0">
                <a:solidFill>
                  <a:srgbClr val="7030A0"/>
                </a:solidFill>
                <a:latin typeface="Times New Roman" panose="02020603050405020304" pitchFamily="18" charset="0"/>
                <a:cs typeface="Times New Roman" panose="02020603050405020304" pitchFamily="18" charset="0"/>
              </a:rPr>
              <a:t> </a:t>
            </a:r>
          </a:p>
          <a:p>
            <a:pPr marL="45720" indent="0" fontAlgn="auto">
              <a:spcBef>
                <a:spcPts val="0"/>
              </a:spcBef>
              <a:spcAft>
                <a:spcPts val="0"/>
              </a:spcAft>
              <a:buClr>
                <a:schemeClr val="accent6">
                  <a:lumMod val="75000"/>
                </a:schemeClr>
              </a:buClr>
              <a:buFont typeface="Georgia" pitchFamily="18" charset="0"/>
              <a:buNone/>
              <a:defRPr/>
            </a:pPr>
            <a:endParaRPr lang="ru-RU" sz="1600" dirty="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sz="1600" dirty="0" smtClean="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r>
              <a:rPr lang="ru-RU" sz="1600" dirty="0" smtClean="0">
                <a:solidFill>
                  <a:srgbClr val="7030A0"/>
                </a:solidFill>
                <a:latin typeface="Times New Roman" panose="02020603050405020304" pitchFamily="18" charset="0"/>
                <a:cs typeface="Times New Roman" panose="02020603050405020304" pitchFamily="18" charset="0"/>
              </a:rPr>
              <a:t>Параллельная постановка пальцев при </a:t>
            </a:r>
            <a:r>
              <a:rPr lang="ru-RU" sz="1600" dirty="0">
                <a:solidFill>
                  <a:srgbClr val="7030A0"/>
                </a:solidFill>
                <a:latin typeface="Times New Roman" panose="02020603050405020304" pitchFamily="18" charset="0"/>
                <a:cs typeface="Times New Roman" panose="02020603050405020304" pitchFamily="18" charset="0"/>
              </a:rPr>
              <a:t>срезе   </a:t>
            </a:r>
            <a:r>
              <a:rPr lang="ru-RU" sz="1600" dirty="0" smtClean="0">
                <a:solidFill>
                  <a:srgbClr val="7030A0"/>
                </a:solidFill>
                <a:latin typeface="Times New Roman" panose="02020603050405020304" pitchFamily="18" charset="0"/>
                <a:cs typeface="Times New Roman" panose="02020603050405020304" pitchFamily="18" charset="0"/>
              </a:rPr>
              <a:t>        Непараллельная </a:t>
            </a:r>
            <a:r>
              <a:rPr lang="ru-RU" sz="1600" dirty="0">
                <a:solidFill>
                  <a:srgbClr val="7030A0"/>
                </a:solidFill>
                <a:latin typeface="Times New Roman" panose="02020603050405020304" pitchFamily="18" charset="0"/>
                <a:cs typeface="Times New Roman" panose="02020603050405020304" pitchFamily="18" charset="0"/>
              </a:rPr>
              <a:t>постановка пальцев при срезе </a:t>
            </a:r>
          </a:p>
        </p:txBody>
      </p:sp>
      <p:pic>
        <p:nvPicPr>
          <p:cNvPr id="17410" name="Рисунок 1"/>
          <p:cNvPicPr>
            <a:picLocks noChangeAspect="1"/>
          </p:cNvPicPr>
          <p:nvPr/>
        </p:nvPicPr>
        <p:blipFill>
          <a:blip r:embed="rId2">
            <a:clrChange>
              <a:clrFrom>
                <a:srgbClr val="FFFFFF"/>
              </a:clrFrom>
              <a:clrTo>
                <a:srgbClr val="FFFFFF">
                  <a:alpha val="0"/>
                </a:srgbClr>
              </a:clrTo>
            </a:clrChange>
          </a:blip>
          <a:srcRect b="13084"/>
          <a:stretch>
            <a:fillRect/>
          </a:stretch>
        </p:blipFill>
        <p:spPr bwMode="auto">
          <a:xfrm>
            <a:off x="23813" y="3213100"/>
            <a:ext cx="4679950" cy="2087563"/>
          </a:xfrm>
          <a:prstGeom prst="rect">
            <a:avLst/>
          </a:prstGeom>
          <a:noFill/>
          <a:ln w="9525">
            <a:noFill/>
            <a:miter lim="800000"/>
            <a:headEnd/>
            <a:tailEnd/>
          </a:ln>
        </p:spPr>
      </p:pic>
      <p:pic>
        <p:nvPicPr>
          <p:cNvPr id="17411" name="Рисунок 4"/>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4794250" y="3068638"/>
            <a:ext cx="4251325"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388" y="115888"/>
            <a:ext cx="8785225" cy="6626225"/>
          </a:xfrm>
        </p:spPr>
        <p:txBody>
          <a:bodyPr rtlCol="0">
            <a:normAutofit/>
          </a:bodyPr>
          <a:lstStyle/>
          <a:p>
            <a:pPr marL="0" indent="360363" fontAlgn="auto">
              <a:spcBef>
                <a:spcPts val="0"/>
              </a:spcBef>
              <a:spcAft>
                <a:spcPts val="0"/>
              </a:spcAft>
              <a:buClr>
                <a:schemeClr val="accent6">
                  <a:lumMod val="75000"/>
                </a:schemeClr>
              </a:buClr>
              <a:buFont typeface="Georgia" pitchFamily="18" charset="0"/>
              <a:buNone/>
              <a:defRPr/>
            </a:pPr>
            <a:r>
              <a:rPr lang="ru-RU" sz="2000" b="1" dirty="0">
                <a:solidFill>
                  <a:srgbClr val="7030A0"/>
                </a:solidFill>
                <a:latin typeface="Times New Roman" panose="02020603050405020304" pitchFamily="18" charset="0"/>
                <a:cs typeface="Times New Roman" panose="02020603050405020304" pitchFamily="18" charset="0"/>
              </a:rPr>
              <a:t>Угол среза </a:t>
            </a:r>
            <a:r>
              <a:rPr lang="ru-RU" sz="2000" dirty="0">
                <a:solidFill>
                  <a:srgbClr val="7030A0"/>
                </a:solidFill>
                <a:latin typeface="Times New Roman" panose="02020603050405020304" pitchFamily="18" charset="0"/>
                <a:cs typeface="Times New Roman" panose="02020603050405020304" pitchFamily="18" charset="0"/>
              </a:rPr>
              <a:t>— это угол между плоскостью пряди и пальцами при непараллельном положении пальцев.</a:t>
            </a:r>
          </a:p>
          <a:p>
            <a:pPr marL="0" indent="360363" fontAlgn="auto">
              <a:spcBef>
                <a:spcPts val="0"/>
              </a:spcBef>
              <a:spcAft>
                <a:spcPts val="0"/>
              </a:spcAft>
              <a:buClr>
                <a:schemeClr val="accent6">
                  <a:lumMod val="75000"/>
                </a:schemeClr>
              </a:buClr>
              <a:buFont typeface="Georgia" pitchFamily="18" charset="0"/>
              <a:buNone/>
              <a:defRPr/>
            </a:pPr>
            <a:r>
              <a:rPr lang="ru-RU" sz="2000" b="1" dirty="0">
                <a:solidFill>
                  <a:srgbClr val="7030A0"/>
                </a:solidFill>
                <a:latin typeface="Times New Roman" panose="02020603050405020304" pitchFamily="18" charset="0"/>
                <a:cs typeface="Times New Roman" panose="02020603050405020304" pitchFamily="18" charset="0"/>
              </a:rPr>
              <a:t>Угол оттяжки (подъема пряди) </a:t>
            </a:r>
            <a:r>
              <a:rPr lang="ru-RU" sz="2000" dirty="0">
                <a:solidFill>
                  <a:srgbClr val="7030A0"/>
                </a:solidFill>
                <a:latin typeface="Times New Roman" panose="02020603050405020304" pitchFamily="18" charset="0"/>
                <a:cs typeface="Times New Roman" panose="02020603050405020304" pitchFamily="18" charset="0"/>
              </a:rPr>
              <a:t>— это угол между поверхностью головы (касательной плоскостью в данной точке) и плоскостью пряди.</a:t>
            </a:r>
          </a:p>
          <a:p>
            <a:pPr marL="0" indent="360363" fontAlgn="auto">
              <a:spcBef>
                <a:spcPts val="0"/>
              </a:spcBef>
              <a:spcAft>
                <a:spcPts val="0"/>
              </a:spcAft>
              <a:buClr>
                <a:schemeClr val="accent6">
                  <a:lumMod val="75000"/>
                </a:schemeClr>
              </a:buClr>
              <a:buFont typeface="Georgia" pitchFamily="18" charset="0"/>
              <a:buNone/>
              <a:defRPr/>
            </a:pPr>
            <a:r>
              <a:rPr lang="ru-RU" sz="2000" b="1" dirty="0">
                <a:solidFill>
                  <a:srgbClr val="7030A0"/>
                </a:solidFill>
                <a:latin typeface="Times New Roman" panose="02020603050405020304" pitchFamily="18" charset="0"/>
                <a:cs typeface="Times New Roman" panose="02020603050405020304" pitchFamily="18" charset="0"/>
              </a:rPr>
              <a:t>Угол </a:t>
            </a:r>
            <a:r>
              <a:rPr lang="ru-RU" sz="2000" b="1" dirty="0" err="1">
                <a:solidFill>
                  <a:srgbClr val="7030A0"/>
                </a:solidFill>
                <a:latin typeface="Times New Roman" panose="02020603050405020304" pitchFamily="18" charset="0"/>
                <a:cs typeface="Times New Roman" panose="02020603050405020304" pitchFamily="18" charset="0"/>
              </a:rPr>
              <a:t>отчеса</a:t>
            </a:r>
            <a:r>
              <a:rPr lang="ru-RU" sz="2000" b="1" dirty="0">
                <a:solidFill>
                  <a:srgbClr val="7030A0"/>
                </a:solidFill>
                <a:latin typeface="Times New Roman" panose="02020603050405020304" pitchFamily="18" charset="0"/>
                <a:cs typeface="Times New Roman" panose="02020603050405020304" pitchFamily="18" charset="0"/>
              </a:rPr>
              <a:t> </a:t>
            </a:r>
            <a:r>
              <a:rPr lang="ru-RU" sz="2000" dirty="0">
                <a:solidFill>
                  <a:srgbClr val="7030A0"/>
                </a:solidFill>
                <a:latin typeface="Times New Roman" panose="02020603050405020304" pitchFamily="18" charset="0"/>
                <a:cs typeface="Times New Roman" panose="02020603050405020304" pitchFamily="18" charset="0"/>
              </a:rPr>
              <a:t>— это угол, который образует направление </a:t>
            </a:r>
            <a:r>
              <a:rPr lang="ru-RU" sz="2000" dirty="0" err="1">
                <a:solidFill>
                  <a:srgbClr val="7030A0"/>
                </a:solidFill>
                <a:latin typeface="Times New Roman" panose="02020603050405020304" pitchFamily="18" charset="0"/>
                <a:cs typeface="Times New Roman" panose="02020603050405020304" pitchFamily="18" charset="0"/>
              </a:rPr>
              <a:t>отчеса</a:t>
            </a:r>
            <a:r>
              <a:rPr lang="ru-RU" sz="2000" dirty="0">
                <a:solidFill>
                  <a:srgbClr val="7030A0"/>
                </a:solidFill>
                <a:latin typeface="Times New Roman" panose="02020603050405020304" pitchFamily="18" charset="0"/>
                <a:cs typeface="Times New Roman" panose="02020603050405020304" pitchFamily="18" charset="0"/>
              </a:rPr>
              <a:t> волос в пряди по отношению к пробору. Говоря об угле </a:t>
            </a:r>
            <a:r>
              <a:rPr lang="ru-RU" sz="2000" dirty="0" err="1">
                <a:solidFill>
                  <a:srgbClr val="7030A0"/>
                </a:solidFill>
                <a:latin typeface="Times New Roman" panose="02020603050405020304" pitchFamily="18" charset="0"/>
                <a:cs typeface="Times New Roman" panose="02020603050405020304" pitchFamily="18" charset="0"/>
              </a:rPr>
              <a:t>отчеса</a:t>
            </a:r>
            <a:r>
              <a:rPr lang="ru-RU" sz="2000" dirty="0">
                <a:solidFill>
                  <a:srgbClr val="7030A0"/>
                </a:solidFill>
                <a:latin typeface="Times New Roman" panose="02020603050405020304" pitchFamily="18" charset="0"/>
                <a:cs typeface="Times New Roman" panose="02020603050405020304" pitchFamily="18" charset="0"/>
              </a:rPr>
              <a:t>, часто имеют в виду отчее к лицу или к затылку.</a:t>
            </a:r>
          </a:p>
          <a:p>
            <a:pPr marL="45720" indent="0" fontAlgn="auto">
              <a:spcBef>
                <a:spcPts val="0"/>
              </a:spcBef>
              <a:spcAft>
                <a:spcPts val="0"/>
              </a:spcAft>
              <a:buClr>
                <a:schemeClr val="accent6">
                  <a:lumMod val="75000"/>
                </a:schemeClr>
              </a:buClr>
              <a:buFont typeface="Georgia" pitchFamily="18" charset="0"/>
              <a:buNone/>
              <a:defRPr/>
            </a:pPr>
            <a:endParaRPr lang="ru-RU" sz="2000" dirty="0" smtClean="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sz="2000" dirty="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sz="2000" dirty="0" smtClean="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sz="2000" dirty="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sz="2000" dirty="0" smtClean="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sz="2000" dirty="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r>
              <a:rPr lang="ru-RU" sz="1600" dirty="0" smtClean="0">
                <a:solidFill>
                  <a:srgbClr val="7030A0"/>
                </a:solidFill>
                <a:latin typeface="Times New Roman" panose="02020603050405020304" pitchFamily="18" charset="0"/>
                <a:cs typeface="Times New Roman" panose="02020603050405020304" pitchFamily="18" charset="0"/>
              </a:rPr>
              <a:t> </a:t>
            </a:r>
          </a:p>
          <a:p>
            <a:pPr marL="45720" indent="0" fontAlgn="auto">
              <a:spcBef>
                <a:spcPts val="0"/>
              </a:spcBef>
              <a:spcAft>
                <a:spcPts val="0"/>
              </a:spcAft>
              <a:buClr>
                <a:schemeClr val="accent6">
                  <a:lumMod val="75000"/>
                </a:schemeClr>
              </a:buClr>
              <a:buFont typeface="Georgia" pitchFamily="18" charset="0"/>
              <a:buNone/>
              <a:defRPr/>
            </a:pPr>
            <a:endParaRPr lang="ru-RU" sz="1600" dirty="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sz="1600" dirty="0" smtClean="0">
              <a:solidFill>
                <a:srgbClr val="7030A0"/>
              </a:solidFill>
              <a:latin typeface="Times New Roman" panose="02020603050405020304" pitchFamily="18" charset="0"/>
              <a:cs typeface="Times New Roman" panose="02020603050405020304" pitchFamily="18" charset="0"/>
            </a:endParaRPr>
          </a:p>
        </p:txBody>
      </p:sp>
      <p:pic>
        <p:nvPicPr>
          <p:cNvPr id="18434" name="Рисунок 3"/>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1403350" y="2333625"/>
            <a:ext cx="6156325" cy="449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388" y="115888"/>
            <a:ext cx="8785225" cy="6626225"/>
          </a:xfrm>
        </p:spPr>
        <p:txBody>
          <a:bodyPr rtlCol="0">
            <a:normAutofit fontScale="70000" lnSpcReduction="20000"/>
          </a:bodyPr>
          <a:lstStyle/>
          <a:p>
            <a:pPr marL="0" indent="360363" fontAlgn="auto">
              <a:spcBef>
                <a:spcPts val="0"/>
              </a:spcBef>
              <a:spcAft>
                <a:spcPts val="0"/>
              </a:spcAft>
              <a:buClr>
                <a:schemeClr val="accent6">
                  <a:lumMod val="75000"/>
                </a:schemeClr>
              </a:buClr>
              <a:buFont typeface="Georgia" pitchFamily="18" charset="0"/>
              <a:buNone/>
              <a:defRPr/>
            </a:pPr>
            <a:r>
              <a:rPr lang="ru-RU" sz="2600" b="1" dirty="0">
                <a:solidFill>
                  <a:srgbClr val="7030A0"/>
                </a:solidFill>
                <a:latin typeface="Times New Roman" panose="02020603050405020304" pitchFamily="18" charset="0"/>
                <a:cs typeface="Times New Roman" panose="02020603050405020304" pitchFamily="18" charset="0"/>
              </a:rPr>
              <a:t>Виды среза</a:t>
            </a:r>
            <a:r>
              <a:rPr lang="ru-RU" sz="2600" dirty="0">
                <a:solidFill>
                  <a:srgbClr val="7030A0"/>
                </a:solidFill>
                <a:latin typeface="Times New Roman" panose="02020603050405020304" pitchFamily="18" charset="0"/>
                <a:cs typeface="Times New Roman" panose="02020603050405020304" pitchFamily="18" charset="0"/>
              </a:rPr>
              <a:t>. Сечение срезанного волоса зависит от положения пальцев по отношению к пряди и от того, как полотна ножниц располагаются по отношению к плоскости пряди. Это, в свою очередь, влияет на внешний вид стрижки, легкость или сложность при укладке волос.</a:t>
            </a:r>
          </a:p>
          <a:p>
            <a:pPr marL="0" indent="360363" fontAlgn="auto">
              <a:spcBef>
                <a:spcPts val="0"/>
              </a:spcBef>
              <a:spcAft>
                <a:spcPts val="0"/>
              </a:spcAft>
              <a:buClr>
                <a:schemeClr val="accent6">
                  <a:lumMod val="75000"/>
                </a:schemeClr>
              </a:buClr>
              <a:buFont typeface="Georgia" pitchFamily="18" charset="0"/>
              <a:buNone/>
              <a:defRPr/>
            </a:pPr>
            <a:r>
              <a:rPr lang="ru-RU" sz="2600" b="1" dirty="0">
                <a:solidFill>
                  <a:srgbClr val="7030A0"/>
                </a:solidFill>
                <a:latin typeface="Times New Roman" panose="02020603050405020304" pitchFamily="18" charset="0"/>
                <a:cs typeface="Times New Roman" panose="02020603050405020304" pitchFamily="18" charset="0"/>
              </a:rPr>
              <a:t>Срез называют прямым</a:t>
            </a:r>
            <a:r>
              <a:rPr lang="ru-RU" sz="2600" dirty="0">
                <a:solidFill>
                  <a:srgbClr val="7030A0"/>
                </a:solidFill>
                <a:latin typeface="Times New Roman" panose="02020603050405020304" pitchFamily="18" charset="0"/>
                <a:cs typeface="Times New Roman" panose="02020603050405020304" pitchFamily="18" charset="0"/>
              </a:rPr>
              <a:t>, если сечение волоса круглое. Полотна ножниц располагаются при этом перпендикулярно плоскости пряди, а прядь оттянута, как правило, под углом 90° к поверхности головы. Срез можно выполнить как с внутренней, так и с наружной стороны ладони.</a:t>
            </a:r>
          </a:p>
          <a:p>
            <a:pPr marL="0" indent="361950" fontAlgn="auto">
              <a:spcBef>
                <a:spcPts val="0"/>
              </a:spcBef>
              <a:spcAft>
                <a:spcPts val="0"/>
              </a:spcAft>
              <a:buClr>
                <a:schemeClr val="accent6">
                  <a:lumMod val="75000"/>
                </a:schemeClr>
              </a:buClr>
              <a:buFont typeface="Georgia" pitchFamily="18" charset="0"/>
              <a:buNone/>
              <a:defRPr/>
            </a:pPr>
            <a:r>
              <a:rPr lang="ru-RU" sz="2600" b="1" dirty="0">
                <a:solidFill>
                  <a:srgbClr val="7030A0"/>
                </a:solidFill>
                <a:latin typeface="Times New Roman" panose="02020603050405020304" pitchFamily="18" charset="0"/>
                <a:cs typeface="Times New Roman" panose="02020603050405020304" pitchFamily="18" charset="0"/>
              </a:rPr>
              <a:t>Срез называют острым</a:t>
            </a:r>
            <a:r>
              <a:rPr lang="ru-RU" sz="2600" dirty="0">
                <a:solidFill>
                  <a:srgbClr val="7030A0"/>
                </a:solidFill>
                <a:latin typeface="Times New Roman" panose="02020603050405020304" pitchFamily="18" charset="0"/>
                <a:cs typeface="Times New Roman" panose="02020603050405020304" pitchFamily="18" charset="0"/>
              </a:rPr>
              <a:t>, если полученное сечение волоса овальной формы. Полотна ножниц располагаются под углом к плоскости пряди. Подобный срез можно получить бритвой, если ее жало расположено под большим углом к плоскости пряди.</a:t>
            </a:r>
          </a:p>
          <a:p>
            <a:pPr marL="0" indent="361950" fontAlgn="auto">
              <a:spcBef>
                <a:spcPts val="0"/>
              </a:spcBef>
              <a:spcAft>
                <a:spcPts val="0"/>
              </a:spcAft>
              <a:buClr>
                <a:schemeClr val="accent6">
                  <a:lumMod val="75000"/>
                </a:schemeClr>
              </a:buClr>
              <a:buFont typeface="Georgia" pitchFamily="18" charset="0"/>
              <a:buNone/>
              <a:defRPr/>
            </a:pPr>
            <a:r>
              <a:rPr lang="ru-RU" sz="2600" dirty="0">
                <a:solidFill>
                  <a:srgbClr val="7030A0"/>
                </a:solidFill>
                <a:latin typeface="Times New Roman" panose="02020603050405020304" pitchFamily="18" charset="0"/>
                <a:cs typeface="Times New Roman" panose="02020603050405020304" pitchFamily="18" charset="0"/>
              </a:rPr>
              <a:t>Овальное сечение волоса получается также при так называемом </a:t>
            </a:r>
            <a:r>
              <a:rPr lang="ru-RU" sz="2600" dirty="0" smtClean="0">
                <a:solidFill>
                  <a:srgbClr val="7030A0"/>
                </a:solidFill>
                <a:latin typeface="Times New Roman" panose="02020603050405020304" pitchFamily="18" charset="0"/>
                <a:cs typeface="Times New Roman" panose="02020603050405020304" pitchFamily="18" charset="0"/>
              </a:rPr>
              <a:t>внутреннем </a:t>
            </a:r>
            <a:r>
              <a:rPr lang="ru-RU" sz="2600" dirty="0">
                <a:solidFill>
                  <a:srgbClr val="7030A0"/>
                </a:solidFill>
                <a:latin typeface="Times New Roman" panose="02020603050405020304" pitchFamily="18" charset="0"/>
                <a:cs typeface="Times New Roman" panose="02020603050405020304" pitchFamily="18" charset="0"/>
              </a:rPr>
              <a:t>или внешнем </a:t>
            </a:r>
            <a:r>
              <a:rPr lang="ru-RU" sz="2600" dirty="0" smtClean="0">
                <a:solidFill>
                  <a:srgbClr val="7030A0"/>
                </a:solidFill>
                <a:latin typeface="Times New Roman" panose="02020603050405020304" pitchFamily="18" charset="0"/>
                <a:cs typeface="Times New Roman" panose="02020603050405020304" pitchFamily="18" charset="0"/>
              </a:rPr>
              <a:t>срезе.</a:t>
            </a:r>
            <a:endParaRPr lang="ru-RU" sz="2600" dirty="0">
              <a:solidFill>
                <a:srgbClr val="7030A0"/>
              </a:solidFill>
              <a:latin typeface="Times New Roman" panose="02020603050405020304" pitchFamily="18" charset="0"/>
              <a:cs typeface="Times New Roman" panose="02020603050405020304" pitchFamily="18" charset="0"/>
            </a:endParaRPr>
          </a:p>
          <a:p>
            <a:pPr marL="0" indent="361950" fontAlgn="auto">
              <a:spcBef>
                <a:spcPts val="0"/>
              </a:spcBef>
              <a:spcAft>
                <a:spcPts val="0"/>
              </a:spcAft>
              <a:buClr>
                <a:schemeClr val="accent6">
                  <a:lumMod val="75000"/>
                </a:schemeClr>
              </a:buClr>
              <a:buFont typeface="Georgia" pitchFamily="18" charset="0"/>
              <a:buNone/>
              <a:defRPr/>
            </a:pPr>
            <a:r>
              <a:rPr lang="ru-RU" sz="2600" b="1" dirty="0">
                <a:solidFill>
                  <a:srgbClr val="7030A0"/>
                </a:solidFill>
                <a:latin typeface="Times New Roman" panose="02020603050405020304" pitchFamily="18" charset="0"/>
                <a:cs typeface="Times New Roman" panose="02020603050405020304" pitchFamily="18" charset="0"/>
              </a:rPr>
              <a:t>Внутренний срез </a:t>
            </a:r>
            <a:r>
              <a:rPr lang="ru-RU" sz="2600" dirty="0">
                <a:solidFill>
                  <a:srgbClr val="7030A0"/>
                </a:solidFill>
                <a:latin typeface="Times New Roman" panose="02020603050405020304" pitchFamily="18" charset="0"/>
                <a:cs typeface="Times New Roman" panose="02020603050405020304" pitchFamily="18" charset="0"/>
              </a:rPr>
              <a:t>получается путем разворота пряди при выполнении среза от себя. В результате мы получаем сечение пряди, в которой внутренний слой волос короче, чем внешний. Это позволяет волосам при укладке лежать вниз.</a:t>
            </a:r>
          </a:p>
          <a:p>
            <a:pPr marL="0" indent="361950" fontAlgn="auto">
              <a:spcBef>
                <a:spcPts val="0"/>
              </a:spcBef>
              <a:spcAft>
                <a:spcPts val="0"/>
              </a:spcAft>
              <a:buClr>
                <a:schemeClr val="accent6">
                  <a:lumMod val="75000"/>
                </a:schemeClr>
              </a:buClr>
              <a:buFont typeface="Georgia" pitchFamily="18" charset="0"/>
              <a:buNone/>
              <a:defRPr/>
            </a:pPr>
            <a:r>
              <a:rPr lang="ru-RU" sz="2600" b="1" dirty="0">
                <a:solidFill>
                  <a:srgbClr val="7030A0"/>
                </a:solidFill>
                <a:latin typeface="Times New Roman" panose="02020603050405020304" pitchFamily="18" charset="0"/>
                <a:cs typeface="Times New Roman" panose="02020603050405020304" pitchFamily="18" charset="0"/>
              </a:rPr>
              <a:t>Внешний срез </a:t>
            </a:r>
            <a:r>
              <a:rPr lang="ru-RU" sz="2600" dirty="0">
                <a:solidFill>
                  <a:srgbClr val="7030A0"/>
                </a:solidFill>
                <a:latin typeface="Times New Roman" panose="02020603050405020304" pitchFamily="18" charset="0"/>
                <a:cs typeface="Times New Roman" panose="02020603050405020304" pitchFamily="18" charset="0"/>
              </a:rPr>
              <a:t>получается путем разворота пряди при выполнении среза на себя. В результате мы получаем сечение пряди, в которой внутренний слой волос длиннее, чем внешний. Это позволяет волосам при укладке лежать вверх.</a:t>
            </a:r>
          </a:p>
          <a:p>
            <a:pPr marL="45720" indent="0" fontAlgn="auto">
              <a:spcBef>
                <a:spcPts val="0"/>
              </a:spcBef>
              <a:spcAft>
                <a:spcPts val="0"/>
              </a:spcAft>
              <a:buClr>
                <a:schemeClr val="accent6">
                  <a:lumMod val="75000"/>
                </a:schemeClr>
              </a:buClr>
              <a:buFont typeface="Georgia" pitchFamily="18" charset="0"/>
              <a:buNone/>
              <a:defRPr/>
            </a:pPr>
            <a:endParaRPr lang="ru-RU" sz="2000" dirty="0" smtClean="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sz="2000" dirty="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sz="2000" dirty="0" smtClean="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sz="2000" dirty="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sz="2000" dirty="0" smtClean="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sz="2000" dirty="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r>
              <a:rPr lang="ru-RU" sz="1600" dirty="0" smtClean="0">
                <a:solidFill>
                  <a:srgbClr val="7030A0"/>
                </a:solidFill>
                <a:latin typeface="Times New Roman" panose="02020603050405020304" pitchFamily="18" charset="0"/>
                <a:cs typeface="Times New Roman" panose="02020603050405020304" pitchFamily="18" charset="0"/>
              </a:rPr>
              <a:t>                          </a:t>
            </a:r>
          </a:p>
          <a:p>
            <a:pPr marL="45720" indent="0" fontAlgn="auto">
              <a:spcBef>
                <a:spcPts val="0"/>
              </a:spcBef>
              <a:spcAft>
                <a:spcPts val="0"/>
              </a:spcAft>
              <a:buClr>
                <a:schemeClr val="accent6">
                  <a:lumMod val="75000"/>
                </a:schemeClr>
              </a:buClr>
              <a:buFont typeface="Georgia" pitchFamily="18" charset="0"/>
              <a:buNone/>
              <a:defRPr/>
            </a:pPr>
            <a:endParaRPr lang="ru-RU" sz="1600" dirty="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r>
              <a:rPr lang="ru-RU" sz="1600" dirty="0" smtClean="0">
                <a:solidFill>
                  <a:srgbClr val="7030A0"/>
                </a:solidFill>
                <a:latin typeface="Times New Roman" panose="02020603050405020304" pitchFamily="18" charset="0"/>
                <a:cs typeface="Times New Roman" panose="02020603050405020304" pitchFamily="18" charset="0"/>
              </a:rPr>
              <a:t> </a:t>
            </a:r>
            <a:r>
              <a:rPr lang="ru-RU" sz="2300" dirty="0" smtClean="0">
                <a:solidFill>
                  <a:srgbClr val="7030A0"/>
                </a:solidFill>
                <a:latin typeface="Times New Roman" panose="02020603050405020304" pitchFamily="18" charset="0"/>
                <a:cs typeface="Times New Roman" panose="02020603050405020304" pitchFamily="18" charset="0"/>
              </a:rPr>
              <a:t>              Прямой срез                                                                                             Острый срез</a:t>
            </a:r>
          </a:p>
          <a:p>
            <a:pPr marL="45720" indent="0" fontAlgn="auto">
              <a:spcBef>
                <a:spcPts val="0"/>
              </a:spcBef>
              <a:spcAft>
                <a:spcPts val="0"/>
              </a:spcAft>
              <a:buClr>
                <a:schemeClr val="accent6">
                  <a:lumMod val="75000"/>
                </a:schemeClr>
              </a:buClr>
              <a:buFont typeface="Georgia" pitchFamily="18" charset="0"/>
              <a:buNone/>
              <a:defRPr/>
            </a:pPr>
            <a:endParaRPr lang="ru-RU" sz="2300" dirty="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sz="2300" dirty="0" smtClean="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sz="2300" dirty="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r>
              <a:rPr lang="ru-RU" sz="2300" dirty="0" smtClean="0">
                <a:solidFill>
                  <a:srgbClr val="7030A0"/>
                </a:solidFill>
                <a:latin typeface="Times New Roman" panose="02020603050405020304" pitchFamily="18" charset="0"/>
                <a:cs typeface="Times New Roman" panose="02020603050405020304" pitchFamily="18" charset="0"/>
              </a:rPr>
              <a:t>                                                                   Внутренний </a:t>
            </a:r>
            <a:r>
              <a:rPr lang="ru-RU" sz="2300" dirty="0">
                <a:solidFill>
                  <a:srgbClr val="7030A0"/>
                </a:solidFill>
                <a:latin typeface="Times New Roman" panose="02020603050405020304" pitchFamily="18" charset="0"/>
                <a:cs typeface="Times New Roman" panose="02020603050405020304" pitchFamily="18" charset="0"/>
              </a:rPr>
              <a:t>срез </a:t>
            </a:r>
            <a:endParaRPr lang="ru-RU" sz="2300" dirty="0" smtClean="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sz="1600" dirty="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sz="1600" dirty="0" smtClean="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sz="1600" dirty="0" smtClean="0">
              <a:solidFill>
                <a:srgbClr val="7030A0"/>
              </a:solidFill>
              <a:latin typeface="Times New Roman" panose="02020603050405020304" pitchFamily="18" charset="0"/>
              <a:cs typeface="Times New Roman" panose="02020603050405020304" pitchFamily="18" charset="0"/>
            </a:endParaRPr>
          </a:p>
        </p:txBody>
      </p:sp>
      <p:pic>
        <p:nvPicPr>
          <p:cNvPr id="19458" name="Рисунок 1"/>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179388" y="4402138"/>
            <a:ext cx="3186112" cy="1077912"/>
          </a:xfrm>
          <a:prstGeom prst="rect">
            <a:avLst/>
          </a:prstGeom>
          <a:noFill/>
          <a:ln w="9525">
            <a:noFill/>
            <a:miter lim="800000"/>
            <a:headEnd/>
            <a:tailEnd/>
          </a:ln>
        </p:spPr>
      </p:pic>
      <p:pic>
        <p:nvPicPr>
          <p:cNvPr id="19459" name="Рисунок 4"/>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5459413" y="4406900"/>
            <a:ext cx="3457575" cy="1274763"/>
          </a:xfrm>
          <a:prstGeom prst="rect">
            <a:avLst/>
          </a:prstGeom>
          <a:noFill/>
          <a:ln w="9525">
            <a:noFill/>
            <a:miter lim="800000"/>
            <a:headEnd/>
            <a:tailEnd/>
          </a:ln>
        </p:spPr>
      </p:pic>
      <p:pic>
        <p:nvPicPr>
          <p:cNvPr id="19460" name="Рисунок 3"/>
          <p:cNvPicPr>
            <a:picLocks noChangeAspect="1"/>
          </p:cNvPicPr>
          <p:nvPr/>
        </p:nvPicPr>
        <p:blipFill>
          <a:blip r:embed="rId4">
            <a:clrChange>
              <a:clrFrom>
                <a:srgbClr val="FDFDFD"/>
              </a:clrFrom>
              <a:clrTo>
                <a:srgbClr val="FDFDFD">
                  <a:alpha val="0"/>
                </a:srgbClr>
              </a:clrTo>
            </a:clrChange>
          </a:blip>
          <a:srcRect/>
          <a:stretch>
            <a:fillRect/>
          </a:stretch>
        </p:blipFill>
        <p:spPr bwMode="auto">
          <a:xfrm>
            <a:off x="2954338" y="5084763"/>
            <a:ext cx="2986087" cy="119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388" y="115888"/>
            <a:ext cx="8785225" cy="6626225"/>
          </a:xfrm>
        </p:spPr>
        <p:txBody>
          <a:bodyPr rtlCol="0">
            <a:normAutofit fontScale="62500" lnSpcReduction="20000"/>
          </a:bodyPr>
          <a:lstStyle/>
          <a:p>
            <a:pPr marL="0" indent="361950" fontAlgn="auto">
              <a:spcBef>
                <a:spcPts val="0"/>
              </a:spcBef>
              <a:spcAft>
                <a:spcPts val="0"/>
              </a:spcAft>
              <a:buClr>
                <a:schemeClr val="accent6">
                  <a:lumMod val="75000"/>
                </a:schemeClr>
              </a:buClr>
              <a:buFont typeface="Georgia" pitchFamily="18" charset="0"/>
              <a:buNone/>
              <a:defRPr/>
            </a:pPr>
            <a:r>
              <a:rPr lang="ru-RU" sz="2900" b="1" dirty="0">
                <a:solidFill>
                  <a:srgbClr val="7030A0"/>
                </a:solidFill>
                <a:latin typeface="Times New Roman" panose="02020603050405020304" pitchFamily="18" charset="0"/>
                <a:cs typeface="Times New Roman" panose="02020603050405020304" pitchFamily="18" charset="0"/>
              </a:rPr>
              <a:t>Скользящий срез </a:t>
            </a:r>
            <a:r>
              <a:rPr lang="ru-RU" sz="2900" dirty="0">
                <a:solidFill>
                  <a:srgbClr val="7030A0"/>
                </a:solidFill>
                <a:latin typeface="Times New Roman" panose="02020603050405020304" pitchFamily="18" charset="0"/>
                <a:cs typeface="Times New Roman" panose="02020603050405020304" pitchFamily="18" charset="0"/>
              </a:rPr>
              <a:t>— </a:t>
            </a:r>
            <a:r>
              <a:rPr lang="ru-RU" sz="2900" dirty="0" err="1">
                <a:solidFill>
                  <a:srgbClr val="7030A0"/>
                </a:solidFill>
                <a:latin typeface="Times New Roman" panose="02020603050405020304" pitchFamily="18" charset="0"/>
                <a:cs typeface="Times New Roman" panose="02020603050405020304" pitchFamily="18" charset="0"/>
              </a:rPr>
              <a:t>слайсинг</a:t>
            </a:r>
            <a:r>
              <a:rPr lang="ru-RU" sz="2900" dirty="0">
                <a:solidFill>
                  <a:srgbClr val="7030A0"/>
                </a:solidFill>
                <a:latin typeface="Times New Roman" panose="02020603050405020304" pitchFamily="18" charset="0"/>
                <a:cs typeface="Times New Roman" panose="02020603050405020304" pitchFamily="18" charset="0"/>
              </a:rPr>
              <a:t> — дает очень длинный овал в сечении волоса. Скользящий срез получают прямыми ножницами без насечек или бритвой. Для выполнения скользящего среза ножницами прядь волос захватывают между первым и вторым пальцами левой руки, оттягивают, вводят полураскрытые полотна ножниц в прядь и легко продвигают ножницы от корня к концам волос. Не следует закрывать полотна ножниц или двигать ими, иначе прядь срежется.</a:t>
            </a:r>
          </a:p>
          <a:p>
            <a:pPr marL="0" indent="361950" fontAlgn="auto">
              <a:spcBef>
                <a:spcPts val="0"/>
              </a:spcBef>
              <a:spcAft>
                <a:spcPts val="0"/>
              </a:spcAft>
              <a:buClr>
                <a:schemeClr val="accent6">
                  <a:lumMod val="75000"/>
                </a:schemeClr>
              </a:buClr>
              <a:buFont typeface="Georgia" pitchFamily="18" charset="0"/>
              <a:buNone/>
              <a:defRPr/>
            </a:pPr>
            <a:r>
              <a:rPr lang="ru-RU" sz="2900" b="1" dirty="0">
                <a:solidFill>
                  <a:srgbClr val="7030A0"/>
                </a:solidFill>
                <a:latin typeface="Times New Roman" panose="02020603050405020304" pitchFamily="18" charset="0"/>
                <a:cs typeface="Times New Roman" panose="02020603050405020304" pitchFamily="18" charset="0"/>
              </a:rPr>
              <a:t>Зубчатый срез </a:t>
            </a:r>
            <a:r>
              <a:rPr lang="ru-RU" sz="2900" dirty="0">
                <a:solidFill>
                  <a:srgbClr val="7030A0"/>
                </a:solidFill>
                <a:latin typeface="Times New Roman" panose="02020603050405020304" pitchFamily="18" charset="0"/>
                <a:cs typeface="Times New Roman" panose="02020603050405020304" pitchFamily="18" charset="0"/>
              </a:rPr>
              <a:t>— </a:t>
            </a:r>
            <a:r>
              <a:rPr lang="ru-RU" sz="2900" dirty="0" err="1">
                <a:solidFill>
                  <a:srgbClr val="7030A0"/>
                </a:solidFill>
                <a:latin typeface="Times New Roman" panose="02020603050405020304" pitchFamily="18" charset="0"/>
                <a:cs typeface="Times New Roman" panose="02020603050405020304" pitchFamily="18" charset="0"/>
              </a:rPr>
              <a:t>пойнтинг</a:t>
            </a:r>
            <a:r>
              <a:rPr lang="ru-RU" sz="2900" dirty="0">
                <a:solidFill>
                  <a:srgbClr val="7030A0"/>
                </a:solidFill>
                <a:latin typeface="Times New Roman" panose="02020603050405020304" pitchFamily="18" charset="0"/>
                <a:cs typeface="Times New Roman" panose="02020603050405020304" pitchFamily="18" charset="0"/>
              </a:rPr>
              <a:t> — применяется для одновременного </a:t>
            </a:r>
            <a:r>
              <a:rPr lang="ru-RU" sz="2900" dirty="0" smtClean="0">
                <a:solidFill>
                  <a:srgbClr val="7030A0"/>
                </a:solidFill>
                <a:latin typeface="Times New Roman" panose="02020603050405020304" pitchFamily="18" charset="0"/>
                <a:cs typeface="Times New Roman" panose="02020603050405020304" pitchFamily="18" charset="0"/>
              </a:rPr>
              <a:t>укорачивания </a:t>
            </a:r>
            <a:r>
              <a:rPr lang="ru-RU" sz="2900" dirty="0">
                <a:solidFill>
                  <a:srgbClr val="7030A0"/>
                </a:solidFill>
                <a:latin typeface="Times New Roman" panose="02020603050405020304" pitchFamily="18" charset="0"/>
                <a:cs typeface="Times New Roman" panose="02020603050405020304" pitchFamily="18" charset="0"/>
              </a:rPr>
              <a:t>волос и филировки. При таком срезе волосы как бы </a:t>
            </a:r>
            <a:r>
              <a:rPr lang="ru-RU" sz="2900" dirty="0" err="1">
                <a:solidFill>
                  <a:srgbClr val="7030A0"/>
                </a:solidFill>
                <a:latin typeface="Times New Roman" panose="02020603050405020304" pitchFamily="18" charset="0"/>
                <a:cs typeface="Times New Roman" panose="02020603050405020304" pitchFamily="18" charset="0"/>
              </a:rPr>
              <a:t>вчесываются</a:t>
            </a:r>
            <a:r>
              <a:rPr lang="ru-RU" sz="2900" dirty="0">
                <a:solidFill>
                  <a:srgbClr val="7030A0"/>
                </a:solidFill>
                <a:latin typeface="Times New Roman" panose="02020603050405020304" pitchFamily="18" charset="0"/>
                <a:cs typeface="Times New Roman" panose="02020603050405020304" pitchFamily="18" charset="0"/>
              </a:rPr>
              <a:t> друг в друга. В этом случае стрижка выглядит очень аккуратно, «волосок к волоску». Выполняют прямыми ножницами. Прядь отчесывают, оттягивают под тем же углом, что и при стрижке, и кончиками ножниц делают срез в виде бахромы. При этом удобно развернуть руку тыльной стороной ладони на себя. Глубина врезания ножниц от 0,5 до 3 — 4 см.</a:t>
            </a:r>
          </a:p>
          <a:p>
            <a:pPr marL="0" indent="361950" fontAlgn="auto">
              <a:spcBef>
                <a:spcPts val="0"/>
              </a:spcBef>
              <a:spcAft>
                <a:spcPts val="0"/>
              </a:spcAft>
              <a:buClr>
                <a:schemeClr val="accent6">
                  <a:lumMod val="75000"/>
                </a:schemeClr>
              </a:buClr>
              <a:buFont typeface="Georgia" pitchFamily="18" charset="0"/>
              <a:buNone/>
              <a:defRPr/>
            </a:pPr>
            <a:r>
              <a:rPr lang="ru-RU" sz="2900" b="1" dirty="0">
                <a:solidFill>
                  <a:srgbClr val="7030A0"/>
                </a:solidFill>
                <a:latin typeface="Times New Roman" panose="02020603050405020304" pitchFamily="18" charset="0"/>
                <a:cs typeface="Times New Roman" panose="02020603050405020304" pitchFamily="18" charset="0"/>
              </a:rPr>
              <a:t>Точечный срез </a:t>
            </a:r>
            <a:r>
              <a:rPr lang="ru-RU" sz="2900" dirty="0">
                <a:solidFill>
                  <a:srgbClr val="7030A0"/>
                </a:solidFill>
                <a:latin typeface="Times New Roman" panose="02020603050405020304" pitchFamily="18" charset="0"/>
                <a:cs typeface="Times New Roman" panose="02020603050405020304" pitchFamily="18" charset="0"/>
              </a:rPr>
              <a:t>— </a:t>
            </a:r>
            <a:r>
              <a:rPr lang="ru-RU" sz="2900" dirty="0" err="1">
                <a:solidFill>
                  <a:srgbClr val="7030A0"/>
                </a:solidFill>
                <a:latin typeface="Times New Roman" panose="02020603050405020304" pitchFamily="18" charset="0"/>
                <a:cs typeface="Times New Roman" panose="02020603050405020304" pitchFamily="18" charset="0"/>
              </a:rPr>
              <a:t>пойнкат</a:t>
            </a:r>
            <a:r>
              <a:rPr lang="ru-RU" sz="2900" dirty="0">
                <a:solidFill>
                  <a:srgbClr val="7030A0"/>
                </a:solidFill>
                <a:latin typeface="Times New Roman" panose="02020603050405020304" pitchFamily="18" charset="0"/>
                <a:cs typeface="Times New Roman" panose="02020603050405020304" pitchFamily="18" charset="0"/>
              </a:rPr>
              <a:t> — применяют в очень точных геометрических стрижках с одновременным выполнением филировки. При этом срез выполняется кончиками ножниц, которые расположены практически перпендикулярно пряди. Глубина среза 1—2 мм. Такой вид среза очень трудоемок, стрижка требует много времени, но волосы лежат очень хорошо. Особенно великолепны такие стрижки при монолитной форме.</a:t>
            </a:r>
            <a:endParaRPr lang="ru-RU" sz="2900" dirty="0" smtClean="0">
              <a:solidFill>
                <a:srgbClr val="7030A0"/>
              </a:solidFill>
              <a:latin typeface="Times New Roman" panose="02020603050405020304" pitchFamily="18" charset="0"/>
              <a:cs typeface="Times New Roman" panose="02020603050405020304" pitchFamily="18" charset="0"/>
            </a:endParaRPr>
          </a:p>
          <a:p>
            <a:pPr marL="0" indent="361950" fontAlgn="auto">
              <a:spcBef>
                <a:spcPts val="0"/>
              </a:spcBef>
              <a:spcAft>
                <a:spcPts val="0"/>
              </a:spcAft>
              <a:buClr>
                <a:schemeClr val="accent6">
                  <a:lumMod val="75000"/>
                </a:schemeClr>
              </a:buClr>
              <a:buFont typeface="Georgia" pitchFamily="18" charset="0"/>
              <a:buNone/>
              <a:defRPr/>
            </a:pPr>
            <a:endParaRPr lang="ru-RU" sz="2000" dirty="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sz="2000" dirty="0" smtClean="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sz="2000" dirty="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sz="2000" dirty="0" smtClean="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sz="2000" dirty="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r>
              <a:rPr lang="ru-RU" sz="1600" dirty="0" smtClean="0">
                <a:solidFill>
                  <a:srgbClr val="7030A0"/>
                </a:solidFill>
                <a:latin typeface="Times New Roman" panose="02020603050405020304" pitchFamily="18" charset="0"/>
                <a:cs typeface="Times New Roman" panose="02020603050405020304" pitchFamily="18" charset="0"/>
              </a:rPr>
              <a:t>                          </a:t>
            </a:r>
          </a:p>
          <a:p>
            <a:pPr marL="45720" indent="0" fontAlgn="auto">
              <a:spcBef>
                <a:spcPts val="0"/>
              </a:spcBef>
              <a:spcAft>
                <a:spcPts val="0"/>
              </a:spcAft>
              <a:buClr>
                <a:schemeClr val="accent6">
                  <a:lumMod val="75000"/>
                </a:schemeClr>
              </a:buClr>
              <a:buFont typeface="Georgia" pitchFamily="18" charset="0"/>
              <a:buNone/>
              <a:defRPr/>
            </a:pPr>
            <a:endParaRPr lang="ru-RU" sz="1600" dirty="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r>
              <a:rPr lang="ru-RU" sz="2300" dirty="0" smtClean="0">
                <a:solidFill>
                  <a:srgbClr val="7030A0"/>
                </a:solidFill>
                <a:latin typeface="Times New Roman" panose="02020603050405020304" pitchFamily="18" charset="0"/>
                <a:cs typeface="Times New Roman" panose="02020603050405020304" pitchFamily="18" charset="0"/>
              </a:rPr>
              <a:t>              </a:t>
            </a:r>
          </a:p>
          <a:p>
            <a:pPr marL="45720" indent="0" fontAlgn="auto">
              <a:spcBef>
                <a:spcPts val="0"/>
              </a:spcBef>
              <a:spcAft>
                <a:spcPts val="0"/>
              </a:spcAft>
              <a:buClr>
                <a:schemeClr val="accent6">
                  <a:lumMod val="75000"/>
                </a:schemeClr>
              </a:buClr>
              <a:buFont typeface="Georgia" pitchFamily="18" charset="0"/>
              <a:buNone/>
              <a:defRPr/>
            </a:pPr>
            <a:r>
              <a:rPr lang="ru-RU" sz="2300" dirty="0" smtClean="0">
                <a:solidFill>
                  <a:srgbClr val="7030A0"/>
                </a:solidFill>
                <a:latin typeface="Times New Roman" panose="02020603050405020304" pitchFamily="18" charset="0"/>
                <a:cs typeface="Times New Roman" panose="02020603050405020304" pitchFamily="18" charset="0"/>
              </a:rPr>
              <a:t>Сечение волоса при скользящем срезе - </a:t>
            </a:r>
            <a:r>
              <a:rPr lang="ru-RU" sz="2300" dirty="0" err="1" smtClean="0">
                <a:solidFill>
                  <a:srgbClr val="7030A0"/>
                </a:solidFill>
                <a:latin typeface="Times New Roman" panose="02020603050405020304" pitchFamily="18" charset="0"/>
                <a:cs typeface="Times New Roman" panose="02020603050405020304" pitchFamily="18" charset="0"/>
              </a:rPr>
              <a:t>слайсинге</a:t>
            </a:r>
            <a:r>
              <a:rPr lang="ru-RU" sz="2300" dirty="0" smtClean="0">
                <a:solidFill>
                  <a:srgbClr val="7030A0"/>
                </a:solidFill>
                <a:latin typeface="Times New Roman" panose="02020603050405020304" pitchFamily="18" charset="0"/>
                <a:cs typeface="Times New Roman" panose="02020603050405020304" pitchFamily="18" charset="0"/>
              </a:rPr>
              <a:t>                                             Зубчатый срез - </a:t>
            </a:r>
            <a:r>
              <a:rPr lang="ru-RU" sz="2300" dirty="0" err="1" smtClean="0">
                <a:solidFill>
                  <a:srgbClr val="7030A0"/>
                </a:solidFill>
                <a:latin typeface="Times New Roman" panose="02020603050405020304" pitchFamily="18" charset="0"/>
                <a:cs typeface="Times New Roman" panose="02020603050405020304" pitchFamily="18" charset="0"/>
              </a:rPr>
              <a:t>пойтинг</a:t>
            </a:r>
            <a:endParaRPr lang="ru-RU" sz="2300" dirty="0" smtClean="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sz="1600" dirty="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sz="1600" dirty="0" smtClean="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sz="1600" dirty="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sz="1600" dirty="0" smtClean="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endParaRPr lang="ru-RU" dirty="0">
              <a:solidFill>
                <a:srgbClr val="7030A0"/>
              </a:solidFill>
              <a:latin typeface="Times New Roman" panose="02020603050405020304" pitchFamily="18" charset="0"/>
              <a:cs typeface="Times New Roman" panose="02020603050405020304" pitchFamily="18" charset="0"/>
            </a:endParaRPr>
          </a:p>
          <a:p>
            <a:pPr marL="45720" indent="0" fontAlgn="auto">
              <a:spcBef>
                <a:spcPts val="0"/>
              </a:spcBef>
              <a:spcAft>
                <a:spcPts val="0"/>
              </a:spcAft>
              <a:buClr>
                <a:schemeClr val="accent6">
                  <a:lumMod val="75000"/>
                </a:schemeClr>
              </a:buClr>
              <a:buFont typeface="Georgia" pitchFamily="18" charset="0"/>
              <a:buNone/>
              <a:defRPr/>
            </a:pPr>
            <a:r>
              <a:rPr lang="ru-RU" dirty="0" smtClean="0">
                <a:solidFill>
                  <a:srgbClr val="7030A0"/>
                </a:solidFill>
                <a:latin typeface="Times New Roman" panose="02020603050405020304" pitchFamily="18" charset="0"/>
                <a:cs typeface="Times New Roman" panose="02020603050405020304" pitchFamily="18" charset="0"/>
              </a:rPr>
              <a:t>                                                                               Точечный </a:t>
            </a:r>
            <a:r>
              <a:rPr lang="ru-RU" dirty="0">
                <a:solidFill>
                  <a:srgbClr val="7030A0"/>
                </a:solidFill>
                <a:latin typeface="Times New Roman" panose="02020603050405020304" pitchFamily="18" charset="0"/>
                <a:cs typeface="Times New Roman" panose="02020603050405020304" pitchFamily="18" charset="0"/>
              </a:rPr>
              <a:t>срез — </a:t>
            </a:r>
            <a:r>
              <a:rPr lang="ru-RU" dirty="0" err="1">
                <a:solidFill>
                  <a:srgbClr val="7030A0"/>
                </a:solidFill>
                <a:latin typeface="Times New Roman" panose="02020603050405020304" pitchFamily="18" charset="0"/>
                <a:cs typeface="Times New Roman" panose="02020603050405020304" pitchFamily="18" charset="0"/>
              </a:rPr>
              <a:t>пойнкат</a:t>
            </a:r>
            <a:r>
              <a:rPr lang="ru-RU" dirty="0">
                <a:solidFill>
                  <a:srgbClr val="7030A0"/>
                </a:solidFill>
                <a:latin typeface="Times New Roman" panose="02020603050405020304" pitchFamily="18" charset="0"/>
                <a:cs typeface="Times New Roman" panose="02020603050405020304" pitchFamily="18" charset="0"/>
              </a:rPr>
              <a:t> </a:t>
            </a:r>
            <a:endParaRPr lang="ru-RU" dirty="0" smtClean="0">
              <a:solidFill>
                <a:srgbClr val="7030A0"/>
              </a:solidFill>
              <a:latin typeface="Times New Roman" panose="02020603050405020304" pitchFamily="18" charset="0"/>
              <a:cs typeface="Times New Roman" panose="02020603050405020304" pitchFamily="18" charset="0"/>
            </a:endParaRPr>
          </a:p>
        </p:txBody>
      </p:sp>
      <p:pic>
        <p:nvPicPr>
          <p:cNvPr id="20482" name="Рисунок 3"/>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776288" y="3836988"/>
            <a:ext cx="2879725" cy="968375"/>
          </a:xfrm>
          <a:prstGeom prst="rect">
            <a:avLst/>
          </a:prstGeom>
          <a:noFill/>
          <a:ln w="9525">
            <a:noFill/>
            <a:miter lim="800000"/>
            <a:headEnd/>
            <a:tailEnd/>
          </a:ln>
        </p:spPr>
      </p:pic>
      <p:pic>
        <p:nvPicPr>
          <p:cNvPr id="20483" name="Рисунок 5"/>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5219700" y="3822700"/>
            <a:ext cx="3149600" cy="1709738"/>
          </a:xfrm>
          <a:prstGeom prst="rect">
            <a:avLst/>
          </a:prstGeom>
          <a:noFill/>
          <a:ln w="9525">
            <a:noFill/>
            <a:miter lim="800000"/>
            <a:headEnd/>
            <a:tailEnd/>
          </a:ln>
        </p:spPr>
      </p:pic>
      <p:pic>
        <p:nvPicPr>
          <p:cNvPr id="20484" name="Рисунок 1"/>
          <p:cNvPicPr>
            <a:picLocks noChangeAspect="1"/>
          </p:cNvPicPr>
          <p:nvPr/>
        </p:nvPicPr>
        <p:blipFill>
          <a:blip r:embed="rId4"/>
          <a:srcRect/>
          <a:stretch>
            <a:fillRect/>
          </a:stretch>
        </p:blipFill>
        <p:spPr bwMode="auto">
          <a:xfrm>
            <a:off x="1663700" y="5343525"/>
            <a:ext cx="1992313" cy="149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ъект 2"/>
          <p:cNvSpPr>
            <a:spLocks noGrp="1"/>
          </p:cNvSpPr>
          <p:nvPr>
            <p:ph sz="quarter" idx="13"/>
          </p:nvPr>
        </p:nvSpPr>
        <p:spPr>
          <a:xfrm>
            <a:off x="179388" y="115888"/>
            <a:ext cx="8964612" cy="6626225"/>
          </a:xfrm>
        </p:spPr>
        <p:txBody>
          <a:bodyPr/>
          <a:lstStyle/>
          <a:p>
            <a:pPr marL="0" indent="361950">
              <a:spcBef>
                <a:spcPct val="0"/>
              </a:spcBef>
              <a:spcAft>
                <a:spcPct val="0"/>
              </a:spcAft>
              <a:buFont typeface="Georgia" pitchFamily="18" charset="0"/>
              <a:buNone/>
            </a:pPr>
            <a:r>
              <a:rPr lang="ru-RU" sz="1600" smtClean="0">
                <a:solidFill>
                  <a:srgbClr val="7030A0"/>
                </a:solidFill>
                <a:latin typeface="Times New Roman" pitchFamily="18" charset="0"/>
                <a:cs typeface="Times New Roman" pitchFamily="18" charset="0"/>
              </a:rPr>
              <a:t>В процессе выполнения стрижки можно выделить несколько операций, различных по приемам работы и используемым инструментам:</a:t>
            </a:r>
          </a:p>
          <a:p>
            <a:pPr marL="0" indent="361950">
              <a:spcBef>
                <a:spcPct val="0"/>
              </a:spcBef>
              <a:spcAft>
                <a:spcPct val="0"/>
              </a:spcAft>
              <a:buFont typeface="Georgia" pitchFamily="18" charset="0"/>
              <a:buNone/>
            </a:pPr>
            <a:r>
              <a:rPr lang="ru-RU" sz="1600" smtClean="0">
                <a:solidFill>
                  <a:srgbClr val="7030A0"/>
                </a:solidFill>
                <a:latin typeface="Times New Roman" pitchFamily="18" charset="0"/>
                <a:cs typeface="Times New Roman" pitchFamily="18" charset="0"/>
              </a:rPr>
              <a:t>• сведение «на нет»;</a:t>
            </a:r>
          </a:p>
          <a:p>
            <a:pPr marL="0" indent="361950">
              <a:spcBef>
                <a:spcPct val="0"/>
              </a:spcBef>
              <a:spcAft>
                <a:spcPct val="0"/>
              </a:spcAft>
              <a:buFont typeface="Georgia" pitchFamily="18" charset="0"/>
              <a:buNone/>
            </a:pPr>
            <a:r>
              <a:rPr lang="ru-RU" sz="1600" smtClean="0">
                <a:solidFill>
                  <a:srgbClr val="7030A0"/>
                </a:solidFill>
                <a:latin typeface="Times New Roman" pitchFamily="18" charset="0"/>
                <a:cs typeface="Times New Roman" pitchFamily="18" charset="0"/>
              </a:rPr>
              <a:t>• тушевка;</a:t>
            </a:r>
          </a:p>
          <a:p>
            <a:pPr marL="0" indent="361950">
              <a:spcBef>
                <a:spcPct val="0"/>
              </a:spcBef>
              <a:spcAft>
                <a:spcPct val="0"/>
              </a:spcAft>
              <a:buFont typeface="Georgia" pitchFamily="18" charset="0"/>
              <a:buNone/>
            </a:pPr>
            <a:r>
              <a:rPr lang="ru-RU" sz="1600" smtClean="0">
                <a:solidFill>
                  <a:srgbClr val="7030A0"/>
                </a:solidFill>
                <a:latin typeface="Times New Roman" pitchFamily="18" charset="0"/>
                <a:cs typeface="Times New Roman" pitchFamily="18" charset="0"/>
              </a:rPr>
              <a:t>• перекидка;</a:t>
            </a:r>
          </a:p>
          <a:p>
            <a:pPr marL="0" indent="361950">
              <a:spcBef>
                <a:spcPct val="0"/>
              </a:spcBef>
              <a:spcAft>
                <a:spcPct val="0"/>
              </a:spcAft>
              <a:buFont typeface="Georgia" pitchFamily="18" charset="0"/>
              <a:buNone/>
            </a:pPr>
            <a:r>
              <a:rPr lang="ru-RU" sz="1600" smtClean="0">
                <a:solidFill>
                  <a:srgbClr val="7030A0"/>
                </a:solidFill>
                <a:latin typeface="Times New Roman" pitchFamily="18" charset="0"/>
                <a:cs typeface="Times New Roman" pitchFamily="18" charset="0"/>
              </a:rPr>
              <a:t>• филировка;</a:t>
            </a:r>
          </a:p>
          <a:p>
            <a:pPr marL="0" indent="361950">
              <a:spcBef>
                <a:spcPct val="0"/>
              </a:spcBef>
              <a:spcAft>
                <a:spcPct val="0"/>
              </a:spcAft>
              <a:buFont typeface="Georgia" pitchFamily="18" charset="0"/>
              <a:buNone/>
            </a:pPr>
            <a:r>
              <a:rPr lang="ru-RU" sz="1600" smtClean="0">
                <a:solidFill>
                  <a:srgbClr val="7030A0"/>
                </a:solidFill>
                <a:latin typeface="Times New Roman" pitchFamily="18" charset="0"/>
                <a:cs typeface="Times New Roman" pitchFamily="18" charset="0"/>
              </a:rPr>
              <a:t>• окантовка;</a:t>
            </a:r>
          </a:p>
          <a:p>
            <a:pPr marL="0" indent="361950">
              <a:spcBef>
                <a:spcPct val="0"/>
              </a:spcBef>
              <a:spcAft>
                <a:spcPct val="0"/>
              </a:spcAft>
              <a:buFont typeface="Georgia" pitchFamily="18" charset="0"/>
              <a:buNone/>
            </a:pPr>
            <a:r>
              <a:rPr lang="ru-RU" sz="1600" smtClean="0">
                <a:solidFill>
                  <a:srgbClr val="7030A0"/>
                </a:solidFill>
                <a:latin typeface="Times New Roman" pitchFamily="18" charset="0"/>
                <a:cs typeface="Times New Roman" pitchFamily="18" charset="0"/>
              </a:rPr>
              <a:t>• снятие на пальцах.</a:t>
            </a:r>
          </a:p>
          <a:p>
            <a:pPr marL="0" indent="361950">
              <a:spcBef>
                <a:spcPct val="0"/>
              </a:spcBef>
              <a:spcAft>
                <a:spcPct val="0"/>
              </a:spcAft>
              <a:buFont typeface="Georgia" pitchFamily="18" charset="0"/>
              <a:buNone/>
            </a:pPr>
            <a:r>
              <a:rPr lang="ru-RU" sz="1600" b="1" smtClean="0">
                <a:solidFill>
                  <a:srgbClr val="7030A0"/>
                </a:solidFill>
                <a:latin typeface="Times New Roman" pitchFamily="18" charset="0"/>
                <a:cs typeface="Times New Roman" pitchFamily="18" charset="0"/>
              </a:rPr>
              <a:t>Сведение «на нет» </a:t>
            </a:r>
            <a:r>
              <a:rPr lang="ru-RU" sz="1600" smtClean="0">
                <a:solidFill>
                  <a:srgbClr val="7030A0"/>
                </a:solidFill>
                <a:latin typeface="Times New Roman" pitchFamily="18" charset="0"/>
                <a:cs typeface="Times New Roman" pitchFamily="18" charset="0"/>
              </a:rPr>
              <a:t>— плавное, постепенное изменение длины волос от самых длинных в центральных зонах (Тз, ВЗз) к самым коротким на периферийных участках (Вз, НЗз) по краю их роста (зона сведения).</a:t>
            </a:r>
          </a:p>
          <a:p>
            <a:pPr marL="0" indent="361950">
              <a:spcBef>
                <a:spcPct val="0"/>
              </a:spcBef>
              <a:spcAft>
                <a:spcPct val="0"/>
              </a:spcAft>
              <a:buFont typeface="Georgia" pitchFamily="18" charset="0"/>
              <a:buNone/>
            </a:pPr>
            <a:r>
              <a:rPr lang="ru-RU" sz="1600" smtClean="0">
                <a:solidFill>
                  <a:srgbClr val="7030A0"/>
                </a:solidFill>
                <a:latin typeface="Times New Roman" pitchFamily="18" charset="0"/>
                <a:cs typeface="Times New Roman" pitchFamily="18" charset="0"/>
              </a:rPr>
              <a:t>Эту операцию можно выполнить любым режущим инструментом. Наиболее распространенный способ — машинкой с насадками или без них. Машинкой выполняется только черновая обработка, для окончательной проработки необходима кропотливая работа ножницами. От длины волос на теменной зоне зависит высота зоны сведения. </a:t>
            </a:r>
          </a:p>
          <a:p>
            <a:pPr marL="0" indent="361950">
              <a:spcBef>
                <a:spcPct val="0"/>
              </a:spcBef>
              <a:spcAft>
                <a:spcPct val="0"/>
              </a:spcAft>
              <a:buFont typeface="Georgia" pitchFamily="18" charset="0"/>
              <a:buNone/>
            </a:pPr>
            <a:r>
              <a:rPr lang="ru-RU" sz="1600" smtClean="0">
                <a:solidFill>
                  <a:srgbClr val="7030A0"/>
                </a:solidFill>
                <a:latin typeface="Times New Roman" pitchFamily="18" charset="0"/>
                <a:cs typeface="Times New Roman" pitchFamily="18" charset="0"/>
              </a:rPr>
              <a:t>                                                                                 </a:t>
            </a: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a:p>
            <a:pPr marL="0" indent="361950">
              <a:spcBef>
                <a:spcPct val="0"/>
              </a:spcBef>
              <a:spcAft>
                <a:spcPct val="0"/>
              </a:spcAft>
              <a:buFont typeface="Georgia" pitchFamily="18" charset="0"/>
              <a:buNone/>
            </a:pPr>
            <a:endParaRPr lang="ru-RU" sz="1600" smtClean="0">
              <a:solidFill>
                <a:srgbClr val="7030A0"/>
              </a:solidFill>
              <a:latin typeface="Times New Roman" pitchFamily="18" charset="0"/>
              <a:cs typeface="Times New Roman" pitchFamily="18" charset="0"/>
            </a:endParaRPr>
          </a:p>
        </p:txBody>
      </p:sp>
      <p:pic>
        <p:nvPicPr>
          <p:cNvPr id="21506" name="Рисунок 1"/>
          <p:cNvPicPr>
            <a:picLocks noChangeAspect="1"/>
          </p:cNvPicPr>
          <p:nvPr/>
        </p:nvPicPr>
        <p:blipFill>
          <a:blip r:embed="rId2">
            <a:clrChange>
              <a:clrFrom>
                <a:srgbClr val="FFFFFF"/>
              </a:clrFrom>
              <a:clrTo>
                <a:srgbClr val="FFFFFF">
                  <a:alpha val="0"/>
                </a:srgbClr>
              </a:clrTo>
            </a:clrChange>
          </a:blip>
          <a:srcRect/>
          <a:stretch>
            <a:fillRect/>
          </a:stretch>
        </p:blipFill>
        <p:spPr bwMode="auto">
          <a:xfrm>
            <a:off x="258763" y="3871913"/>
            <a:ext cx="4237037" cy="1846262"/>
          </a:xfrm>
          <a:prstGeom prst="rect">
            <a:avLst/>
          </a:prstGeom>
          <a:noFill/>
          <a:ln w="9525">
            <a:noFill/>
            <a:miter lim="800000"/>
            <a:headEnd/>
            <a:tailEnd/>
          </a:ln>
        </p:spPr>
      </p:pic>
      <p:sp>
        <p:nvSpPr>
          <p:cNvPr id="21507" name="Объект 2"/>
          <p:cNvSpPr txBox="1">
            <a:spLocks/>
          </p:cNvSpPr>
          <p:nvPr/>
        </p:nvSpPr>
        <p:spPr bwMode="auto">
          <a:xfrm>
            <a:off x="5003800" y="3816350"/>
            <a:ext cx="3924300" cy="2852738"/>
          </a:xfrm>
          <a:prstGeom prst="rect">
            <a:avLst/>
          </a:prstGeom>
          <a:noFill/>
          <a:ln w="9525">
            <a:noFill/>
            <a:miter lim="800000"/>
            <a:headEnd/>
            <a:tailEnd/>
          </a:ln>
        </p:spPr>
        <p:txBody>
          <a:bodyPr/>
          <a:lstStyle/>
          <a:p>
            <a:pPr indent="361950">
              <a:buClr>
                <a:srgbClr val="C3260C"/>
              </a:buClr>
              <a:buSzPct val="130000"/>
              <a:buFont typeface="Georgia" pitchFamily="18" charset="0"/>
              <a:buNone/>
            </a:pPr>
            <a:r>
              <a:rPr lang="ru-RU" sz="1600">
                <a:solidFill>
                  <a:srgbClr val="7030A0"/>
                </a:solidFill>
                <a:latin typeface="Times New Roman" pitchFamily="18" charset="0"/>
                <a:cs typeface="Times New Roman" pitchFamily="18" charset="0"/>
              </a:rPr>
              <a:t>Предположим, длина волос на Тз достаточно велика (6 — 8 см), тогда зона сведения будет совсем маленькой, 1—2 см на шее и, может быть, на висках. Если длина волос на Тз невелика (3 — 5 см), то высота зоны сведения увеличивается, и ее можно провести параллельно КЛРВ. При достаточно коротких (1—2 см) волосах на Тз высота  зоны сведения может достигать височных и затылочных бугров или даже макушки.</a:t>
            </a:r>
          </a:p>
          <a:p>
            <a:pPr indent="361950">
              <a:buClr>
                <a:srgbClr val="C3260C"/>
              </a:buClr>
              <a:buSzPct val="130000"/>
              <a:buFont typeface="Georgia" pitchFamily="18" charset="0"/>
              <a:buNone/>
            </a:pPr>
            <a:endParaRPr lang="ru-RU" sz="1600">
              <a:solidFill>
                <a:srgbClr val="7030A0"/>
              </a:solidFill>
              <a:latin typeface="Times New Roman" pitchFamily="18" charset="0"/>
              <a:cs typeface="Times New Roman" pitchFamily="18" charset="0"/>
            </a:endParaRPr>
          </a:p>
          <a:p>
            <a:pPr indent="361950">
              <a:buClr>
                <a:srgbClr val="C3260C"/>
              </a:buClr>
              <a:buSzPct val="130000"/>
              <a:buFont typeface="Georgia" pitchFamily="18" charset="0"/>
              <a:buNone/>
            </a:pPr>
            <a:endParaRPr lang="ru-RU" sz="1600">
              <a:solidFill>
                <a:srgbClr val="7030A0"/>
              </a:solidFill>
              <a:latin typeface="Times New Roman" pitchFamily="18" charset="0"/>
              <a:cs typeface="Times New Roman" pitchFamily="18" charset="0"/>
            </a:endParaRPr>
          </a:p>
          <a:p>
            <a:pPr indent="361950">
              <a:buClr>
                <a:srgbClr val="C3260C"/>
              </a:buClr>
              <a:buSzPct val="130000"/>
              <a:buFont typeface="Georgia" pitchFamily="18" charset="0"/>
              <a:buNone/>
            </a:pPr>
            <a:endParaRPr lang="ru-RU" sz="1600">
              <a:solidFill>
                <a:srgbClr val="7030A0"/>
              </a:solidFill>
              <a:latin typeface="Times New Roman" pitchFamily="18" charset="0"/>
              <a:cs typeface="Times New Roman" pitchFamily="18" charset="0"/>
            </a:endParaRPr>
          </a:p>
          <a:p>
            <a:pPr indent="361950">
              <a:buClr>
                <a:srgbClr val="C3260C"/>
              </a:buClr>
              <a:buSzPct val="130000"/>
              <a:buFont typeface="Georgia" pitchFamily="18" charset="0"/>
              <a:buNone/>
            </a:pPr>
            <a:endParaRPr lang="ru-RU" sz="1600">
              <a:solidFill>
                <a:srgbClr val="7030A0"/>
              </a:solidFill>
              <a:latin typeface="Times New Roman" pitchFamily="18" charset="0"/>
              <a:cs typeface="Times New Roman" pitchFamily="18" charset="0"/>
            </a:endParaRPr>
          </a:p>
          <a:p>
            <a:pPr indent="361950">
              <a:buClr>
                <a:srgbClr val="C3260C"/>
              </a:buClr>
              <a:buSzPct val="130000"/>
              <a:buFont typeface="Georgia" pitchFamily="18" charset="0"/>
              <a:buNone/>
            </a:pPr>
            <a:endParaRPr lang="ru-RU" sz="1600">
              <a:solidFill>
                <a:srgbClr val="7030A0"/>
              </a:solidFill>
              <a:latin typeface="Times New Roman" pitchFamily="18" charset="0"/>
              <a:cs typeface="Times New Roman" pitchFamily="18" charset="0"/>
            </a:endParaRPr>
          </a:p>
          <a:p>
            <a:pPr indent="361950">
              <a:buClr>
                <a:srgbClr val="C3260C"/>
              </a:buClr>
              <a:buSzPct val="130000"/>
              <a:buFont typeface="Georgia" pitchFamily="18" charset="0"/>
              <a:buNone/>
            </a:pPr>
            <a:endParaRPr lang="ru-RU" sz="1600">
              <a:solidFill>
                <a:srgbClr val="7030A0"/>
              </a:solidFill>
              <a:latin typeface="Times New Roman" pitchFamily="18" charset="0"/>
              <a:cs typeface="Times New Roman" pitchFamily="18" charset="0"/>
            </a:endParaRPr>
          </a:p>
          <a:p>
            <a:pPr indent="361950">
              <a:buClr>
                <a:srgbClr val="C3260C"/>
              </a:buClr>
              <a:buSzPct val="130000"/>
              <a:buFont typeface="Georgia" pitchFamily="18" charset="0"/>
              <a:buNone/>
            </a:pPr>
            <a:endParaRPr lang="ru-RU" sz="1600">
              <a:solidFill>
                <a:srgbClr val="7030A0"/>
              </a:solidFill>
              <a:latin typeface="Times New Roman" pitchFamily="18" charset="0"/>
              <a:cs typeface="Times New Roman" pitchFamily="18" charset="0"/>
            </a:endParaRPr>
          </a:p>
          <a:p>
            <a:pPr indent="361950">
              <a:buClr>
                <a:srgbClr val="C3260C"/>
              </a:buClr>
              <a:buSzPct val="130000"/>
              <a:buFont typeface="Georgia" pitchFamily="18" charset="0"/>
              <a:buNone/>
            </a:pPr>
            <a:endParaRPr lang="ru-RU" sz="1600">
              <a:solidFill>
                <a:srgbClr val="7030A0"/>
              </a:solidFill>
              <a:latin typeface="Times New Roman" pitchFamily="18" charset="0"/>
              <a:cs typeface="Times New Roman" pitchFamily="18" charset="0"/>
            </a:endParaRPr>
          </a:p>
          <a:p>
            <a:pPr indent="361950">
              <a:buClr>
                <a:srgbClr val="C3260C"/>
              </a:buClr>
              <a:buSzPct val="130000"/>
              <a:buFont typeface="Georgia" pitchFamily="18" charset="0"/>
              <a:buNone/>
            </a:pPr>
            <a:endParaRPr lang="ru-RU" sz="1600">
              <a:solidFill>
                <a:srgbClr val="7030A0"/>
              </a:solidFill>
              <a:latin typeface="Times New Roman" pitchFamily="18" charset="0"/>
              <a:cs typeface="Times New Roman" pitchFamily="18" charset="0"/>
            </a:endParaRPr>
          </a:p>
          <a:p>
            <a:pPr indent="361950">
              <a:buClr>
                <a:srgbClr val="C3260C"/>
              </a:buClr>
              <a:buSzPct val="130000"/>
              <a:buFont typeface="Georgia" pitchFamily="18" charset="0"/>
              <a:buNone/>
            </a:pPr>
            <a:endParaRPr lang="ru-RU" sz="1600">
              <a:solidFill>
                <a:srgbClr val="7030A0"/>
              </a:solidFill>
              <a:latin typeface="Times New Roman" pitchFamily="18" charset="0"/>
              <a:cs typeface="Times New Roman" pitchFamily="18" charset="0"/>
            </a:endParaRPr>
          </a:p>
          <a:p>
            <a:pPr indent="361950">
              <a:buClr>
                <a:srgbClr val="C3260C"/>
              </a:buClr>
              <a:buSzPct val="130000"/>
              <a:buFont typeface="Georgia" pitchFamily="18" charset="0"/>
              <a:buNone/>
            </a:pPr>
            <a:endParaRPr lang="ru-RU" sz="1600">
              <a:solidFill>
                <a:srgbClr val="7030A0"/>
              </a:solidFill>
              <a:latin typeface="Times New Roman" pitchFamily="18" charset="0"/>
              <a:cs typeface="Times New Roman" pitchFamily="18" charset="0"/>
            </a:endParaRPr>
          </a:p>
          <a:p>
            <a:pPr indent="361950">
              <a:buClr>
                <a:srgbClr val="C3260C"/>
              </a:buClr>
              <a:buSzPct val="130000"/>
              <a:buFont typeface="Georgia" pitchFamily="18" charset="0"/>
              <a:buNone/>
            </a:pPr>
            <a:endParaRPr lang="ru-RU" sz="1600">
              <a:solidFill>
                <a:srgbClr val="7030A0"/>
              </a:solidFill>
              <a:latin typeface="Times New Roman" pitchFamily="18" charset="0"/>
              <a:cs typeface="Times New Roman" pitchFamily="18" charset="0"/>
            </a:endParaRPr>
          </a:p>
          <a:p>
            <a:pPr indent="361950">
              <a:buClr>
                <a:srgbClr val="C3260C"/>
              </a:buClr>
              <a:buSzPct val="130000"/>
              <a:buFont typeface="Georgia" pitchFamily="18" charset="0"/>
              <a:buNone/>
            </a:pPr>
            <a:endParaRPr lang="ru-RU" sz="1600">
              <a:solidFill>
                <a:srgbClr val="7030A0"/>
              </a:solidFill>
              <a:latin typeface="Times New Roman" pitchFamily="18" charset="0"/>
              <a:cs typeface="Times New Roman" pitchFamily="18" charset="0"/>
            </a:endParaRPr>
          </a:p>
          <a:p>
            <a:pPr indent="361950">
              <a:buClr>
                <a:srgbClr val="C3260C"/>
              </a:buClr>
              <a:buSzPct val="130000"/>
              <a:buFont typeface="Georgia" pitchFamily="18" charset="0"/>
              <a:buNone/>
            </a:pPr>
            <a:endParaRPr lang="ru-RU" sz="1600">
              <a:solidFill>
                <a:srgbClr val="7030A0"/>
              </a:solidFill>
              <a:latin typeface="Times New Roman" pitchFamily="18" charset="0"/>
              <a:cs typeface="Times New Roman" pitchFamily="18" charset="0"/>
            </a:endParaRPr>
          </a:p>
          <a:p>
            <a:pPr indent="361950">
              <a:buClr>
                <a:srgbClr val="C3260C"/>
              </a:buClr>
              <a:buSzPct val="130000"/>
              <a:buFont typeface="Georgia" pitchFamily="18" charset="0"/>
              <a:buNone/>
            </a:pPr>
            <a:endParaRPr lang="ru-RU" sz="1600">
              <a:solidFill>
                <a:srgbClr val="7030A0"/>
              </a:solidFill>
              <a:latin typeface="Times New Roman" pitchFamily="18" charset="0"/>
              <a:cs typeface="Times New Roman" pitchFamily="18" charset="0"/>
            </a:endParaRPr>
          </a:p>
        </p:txBody>
      </p:sp>
      <p:sp>
        <p:nvSpPr>
          <p:cNvPr id="8" name="Объект 2"/>
          <p:cNvSpPr txBox="1">
            <a:spLocks/>
          </p:cNvSpPr>
          <p:nvPr/>
        </p:nvSpPr>
        <p:spPr>
          <a:xfrm>
            <a:off x="249238" y="5746750"/>
            <a:ext cx="4246562" cy="850900"/>
          </a:xfrm>
          <a:prstGeom prst="rect">
            <a:avLst/>
          </a:prstGeom>
        </p:spPr>
        <p:txBody>
          <a:bodyPr>
            <a:normAutofit fontScale="925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fontAlgn="auto">
              <a:spcBef>
                <a:spcPts val="0"/>
              </a:spcBef>
              <a:spcAft>
                <a:spcPts val="0"/>
              </a:spcAft>
              <a:buFont typeface="Georgia" pitchFamily="18" charset="0"/>
              <a:buNone/>
              <a:defRPr/>
            </a:pPr>
            <a:r>
              <a:rPr lang="ru-RU" sz="1600" dirty="0" smtClean="0">
                <a:solidFill>
                  <a:srgbClr val="7030A0"/>
                </a:solidFill>
                <a:latin typeface="Times New Roman" panose="02020603050405020304" pitchFamily="18" charset="0"/>
                <a:cs typeface="Times New Roman" panose="02020603050405020304" pitchFamily="18" charset="0"/>
              </a:rPr>
              <a:t>Зона сведения «на нет» и форма стрижки: а)при длине волос на </a:t>
            </a:r>
            <a:r>
              <a:rPr lang="ru-RU" sz="1600" dirty="0" err="1" smtClean="0">
                <a:solidFill>
                  <a:srgbClr val="7030A0"/>
                </a:solidFill>
                <a:latin typeface="Times New Roman" panose="02020603050405020304" pitchFamily="18" charset="0"/>
                <a:cs typeface="Times New Roman" panose="02020603050405020304" pitchFamily="18" charset="0"/>
              </a:rPr>
              <a:t>Тз</a:t>
            </a:r>
            <a:r>
              <a:rPr lang="ru-RU" sz="1600" dirty="0" smtClean="0">
                <a:solidFill>
                  <a:srgbClr val="7030A0"/>
                </a:solidFill>
                <a:latin typeface="Times New Roman" panose="02020603050405020304" pitchFamily="18" charset="0"/>
                <a:cs typeface="Times New Roman" panose="02020603050405020304" pitchFamily="18" charset="0"/>
              </a:rPr>
              <a:t> 6-8 см; б)при длине волос на </a:t>
            </a:r>
            <a:r>
              <a:rPr lang="ru-RU" sz="1600" dirty="0" err="1" smtClean="0">
                <a:solidFill>
                  <a:srgbClr val="7030A0"/>
                </a:solidFill>
                <a:latin typeface="Times New Roman" panose="02020603050405020304" pitchFamily="18" charset="0"/>
                <a:cs typeface="Times New Roman" panose="02020603050405020304" pitchFamily="18" charset="0"/>
              </a:rPr>
              <a:t>Тз</a:t>
            </a:r>
            <a:r>
              <a:rPr lang="ru-RU" sz="1600" dirty="0" smtClean="0">
                <a:solidFill>
                  <a:srgbClr val="7030A0"/>
                </a:solidFill>
                <a:latin typeface="Times New Roman" panose="02020603050405020304" pitchFamily="18" charset="0"/>
                <a:cs typeface="Times New Roman" panose="02020603050405020304" pitchFamily="18" charset="0"/>
              </a:rPr>
              <a:t> 3-5 см; в)при длине волос на </a:t>
            </a:r>
            <a:r>
              <a:rPr lang="ru-RU" sz="1600" dirty="0" err="1" smtClean="0">
                <a:solidFill>
                  <a:srgbClr val="7030A0"/>
                </a:solidFill>
                <a:latin typeface="Times New Roman" panose="02020603050405020304" pitchFamily="18" charset="0"/>
                <a:cs typeface="Times New Roman" panose="02020603050405020304" pitchFamily="18" charset="0"/>
              </a:rPr>
              <a:t>Тз</a:t>
            </a:r>
            <a:r>
              <a:rPr lang="ru-RU" sz="1600" dirty="0" smtClean="0">
                <a:solidFill>
                  <a:srgbClr val="7030A0"/>
                </a:solidFill>
                <a:latin typeface="Times New Roman" panose="02020603050405020304" pitchFamily="18" charset="0"/>
                <a:cs typeface="Times New Roman" panose="02020603050405020304" pitchFamily="18" charset="0"/>
              </a:rPr>
              <a:t> 1-2 см. </a:t>
            </a:r>
          </a:p>
          <a:p>
            <a:pPr marL="0" indent="361950" fontAlgn="auto">
              <a:spcBef>
                <a:spcPts val="0"/>
              </a:spcBef>
              <a:spcAft>
                <a:spcPts val="0"/>
              </a:spcAft>
              <a:buFont typeface="Georgia" pitchFamily="18" charset="0"/>
              <a:buNone/>
              <a:defRPr/>
            </a:pPr>
            <a:endParaRPr lang="ru-RU" sz="1600" dirty="0" smtClean="0">
              <a:solidFill>
                <a:srgbClr val="7030A0"/>
              </a:solidFill>
              <a:latin typeface="Times New Roman" panose="02020603050405020304" pitchFamily="18" charset="0"/>
              <a:cs typeface="Times New Roman" panose="02020603050405020304" pitchFamily="18" charset="0"/>
            </a:endParaRPr>
          </a:p>
          <a:p>
            <a:pPr marL="0" indent="361950" fontAlgn="auto">
              <a:spcBef>
                <a:spcPts val="0"/>
              </a:spcBef>
              <a:spcAft>
                <a:spcPts val="0"/>
              </a:spcAft>
              <a:buFont typeface="Georgia" pitchFamily="18" charset="0"/>
              <a:buNone/>
              <a:defRPr/>
            </a:pPr>
            <a:endParaRPr lang="ru-RU" sz="1600" dirty="0" smtClean="0">
              <a:solidFill>
                <a:srgbClr val="7030A0"/>
              </a:solidFill>
              <a:latin typeface="Times New Roman" panose="02020603050405020304" pitchFamily="18" charset="0"/>
              <a:cs typeface="Times New Roman" panose="02020603050405020304" pitchFamily="18" charset="0"/>
            </a:endParaRPr>
          </a:p>
          <a:p>
            <a:pPr marL="0" indent="361950" fontAlgn="auto">
              <a:spcBef>
                <a:spcPts val="0"/>
              </a:spcBef>
              <a:spcAft>
                <a:spcPts val="0"/>
              </a:spcAft>
              <a:buFont typeface="Georgia" pitchFamily="18" charset="0"/>
              <a:buNone/>
              <a:defRPr/>
            </a:pPr>
            <a:endParaRPr lang="ru-RU" sz="1600" dirty="0" smtClean="0">
              <a:solidFill>
                <a:srgbClr val="7030A0"/>
              </a:solidFill>
              <a:latin typeface="Times New Roman" panose="02020603050405020304" pitchFamily="18" charset="0"/>
              <a:cs typeface="Times New Roman" panose="02020603050405020304" pitchFamily="18" charset="0"/>
            </a:endParaRPr>
          </a:p>
          <a:p>
            <a:pPr marL="0" indent="361950" fontAlgn="auto">
              <a:spcBef>
                <a:spcPts val="0"/>
              </a:spcBef>
              <a:spcAft>
                <a:spcPts val="0"/>
              </a:spcAft>
              <a:buFont typeface="Georgia" pitchFamily="18" charset="0"/>
              <a:buNone/>
              <a:defRPr/>
            </a:pPr>
            <a:endParaRPr lang="ru-RU" sz="1600" dirty="0" smtClean="0">
              <a:solidFill>
                <a:srgbClr val="7030A0"/>
              </a:solidFill>
              <a:latin typeface="Times New Roman" panose="02020603050405020304" pitchFamily="18" charset="0"/>
              <a:cs typeface="Times New Roman" panose="02020603050405020304" pitchFamily="18" charset="0"/>
            </a:endParaRPr>
          </a:p>
          <a:p>
            <a:pPr marL="0" indent="361950" fontAlgn="auto">
              <a:spcBef>
                <a:spcPts val="0"/>
              </a:spcBef>
              <a:spcAft>
                <a:spcPts val="0"/>
              </a:spcAft>
              <a:buFont typeface="Georgia" pitchFamily="18" charset="0"/>
              <a:buNone/>
              <a:defRPr/>
            </a:pPr>
            <a:endParaRPr lang="ru-RU" sz="1600" dirty="0" smtClean="0">
              <a:solidFill>
                <a:srgbClr val="7030A0"/>
              </a:solidFill>
              <a:latin typeface="Times New Roman" panose="02020603050405020304" pitchFamily="18" charset="0"/>
              <a:cs typeface="Times New Roman" panose="02020603050405020304" pitchFamily="18" charset="0"/>
            </a:endParaRPr>
          </a:p>
          <a:p>
            <a:pPr marL="0" indent="361950" fontAlgn="auto">
              <a:spcBef>
                <a:spcPts val="0"/>
              </a:spcBef>
              <a:spcAft>
                <a:spcPts val="0"/>
              </a:spcAft>
              <a:buFont typeface="Georgia" pitchFamily="18" charset="0"/>
              <a:buNone/>
              <a:defRPr/>
            </a:pPr>
            <a:endParaRPr lang="ru-RU" sz="1600" dirty="0" smtClean="0">
              <a:solidFill>
                <a:srgbClr val="7030A0"/>
              </a:solidFill>
              <a:latin typeface="Times New Roman" panose="02020603050405020304" pitchFamily="18" charset="0"/>
              <a:cs typeface="Times New Roman" panose="02020603050405020304" pitchFamily="18" charset="0"/>
            </a:endParaRPr>
          </a:p>
          <a:p>
            <a:pPr marL="0" indent="361950" fontAlgn="auto">
              <a:spcBef>
                <a:spcPts val="0"/>
              </a:spcBef>
              <a:spcAft>
                <a:spcPts val="0"/>
              </a:spcAft>
              <a:buFont typeface="Georgia" pitchFamily="18" charset="0"/>
              <a:buNone/>
              <a:defRPr/>
            </a:pPr>
            <a:endParaRPr lang="ru-RU" sz="1600" dirty="0" smtClean="0">
              <a:solidFill>
                <a:srgbClr val="7030A0"/>
              </a:solidFill>
              <a:latin typeface="Times New Roman" panose="02020603050405020304" pitchFamily="18" charset="0"/>
              <a:cs typeface="Times New Roman" panose="02020603050405020304" pitchFamily="18" charset="0"/>
            </a:endParaRPr>
          </a:p>
          <a:p>
            <a:pPr marL="0" indent="361950" fontAlgn="auto">
              <a:spcBef>
                <a:spcPts val="0"/>
              </a:spcBef>
              <a:spcAft>
                <a:spcPts val="0"/>
              </a:spcAft>
              <a:buFont typeface="Georgia" pitchFamily="18" charset="0"/>
              <a:buNone/>
              <a:defRPr/>
            </a:pPr>
            <a:endParaRPr lang="ru-RU" sz="1600" dirty="0" smtClean="0">
              <a:solidFill>
                <a:srgbClr val="7030A0"/>
              </a:solidFill>
              <a:latin typeface="Times New Roman" panose="02020603050405020304" pitchFamily="18" charset="0"/>
              <a:cs typeface="Times New Roman" panose="02020603050405020304" pitchFamily="18" charset="0"/>
            </a:endParaRPr>
          </a:p>
          <a:p>
            <a:pPr marL="0" indent="361950" fontAlgn="auto">
              <a:spcBef>
                <a:spcPts val="0"/>
              </a:spcBef>
              <a:spcAft>
                <a:spcPts val="0"/>
              </a:spcAft>
              <a:buFont typeface="Georgia" pitchFamily="18" charset="0"/>
              <a:buNone/>
              <a:defRPr/>
            </a:pPr>
            <a:endParaRPr lang="ru-RU" sz="1600" dirty="0" smtClean="0">
              <a:solidFill>
                <a:srgbClr val="7030A0"/>
              </a:solidFill>
              <a:latin typeface="Times New Roman" panose="02020603050405020304" pitchFamily="18" charset="0"/>
              <a:cs typeface="Times New Roman" panose="02020603050405020304" pitchFamily="18" charset="0"/>
            </a:endParaRPr>
          </a:p>
          <a:p>
            <a:pPr marL="0" indent="361950" fontAlgn="auto">
              <a:spcBef>
                <a:spcPts val="0"/>
              </a:spcBef>
              <a:spcAft>
                <a:spcPts val="0"/>
              </a:spcAft>
              <a:buFont typeface="Georgia" pitchFamily="18" charset="0"/>
              <a:buNone/>
              <a:defRPr/>
            </a:pPr>
            <a:endParaRPr lang="ru-RU" sz="1600" dirty="0" smtClean="0">
              <a:solidFill>
                <a:srgbClr val="7030A0"/>
              </a:solidFill>
              <a:latin typeface="Times New Roman" panose="02020603050405020304" pitchFamily="18" charset="0"/>
              <a:cs typeface="Times New Roman" panose="02020603050405020304" pitchFamily="18" charset="0"/>
            </a:endParaRPr>
          </a:p>
          <a:p>
            <a:pPr marL="0" indent="361950" fontAlgn="auto">
              <a:spcBef>
                <a:spcPts val="0"/>
              </a:spcBef>
              <a:spcAft>
                <a:spcPts val="0"/>
              </a:spcAft>
              <a:buFont typeface="Georgia" pitchFamily="18" charset="0"/>
              <a:buNone/>
              <a:defRPr/>
            </a:pPr>
            <a:endParaRPr lang="ru-RU" sz="1600" dirty="0" smtClean="0">
              <a:solidFill>
                <a:srgbClr val="7030A0"/>
              </a:solidFill>
              <a:latin typeface="Times New Roman" panose="02020603050405020304" pitchFamily="18" charset="0"/>
              <a:cs typeface="Times New Roman" panose="02020603050405020304" pitchFamily="18" charset="0"/>
            </a:endParaRPr>
          </a:p>
          <a:p>
            <a:pPr marL="0" indent="361950" fontAlgn="auto">
              <a:spcBef>
                <a:spcPts val="0"/>
              </a:spcBef>
              <a:spcAft>
                <a:spcPts val="0"/>
              </a:spcAft>
              <a:buFont typeface="Georgia" pitchFamily="18" charset="0"/>
              <a:buNone/>
              <a:defRPr/>
            </a:pPr>
            <a:endParaRPr lang="ru-RU" sz="1600" dirty="0" smtClean="0">
              <a:solidFill>
                <a:srgbClr val="7030A0"/>
              </a:solidFill>
              <a:latin typeface="Times New Roman" panose="02020603050405020304" pitchFamily="18" charset="0"/>
              <a:cs typeface="Times New Roman" panose="02020603050405020304" pitchFamily="18" charset="0"/>
            </a:endParaRPr>
          </a:p>
          <a:p>
            <a:pPr marL="0" indent="361950" fontAlgn="auto">
              <a:spcBef>
                <a:spcPts val="0"/>
              </a:spcBef>
              <a:spcAft>
                <a:spcPts val="0"/>
              </a:spcAft>
              <a:buFont typeface="Georgia" pitchFamily="18" charset="0"/>
              <a:buNone/>
              <a:defRPr/>
            </a:pPr>
            <a:endParaRPr lang="ru-RU" sz="1600" dirty="0" smtClean="0">
              <a:solidFill>
                <a:srgbClr val="7030A0"/>
              </a:solidFill>
              <a:latin typeface="Times New Roman" panose="02020603050405020304" pitchFamily="18" charset="0"/>
              <a:cs typeface="Times New Roman" panose="02020603050405020304" pitchFamily="18" charset="0"/>
            </a:endParaRPr>
          </a:p>
          <a:p>
            <a:pPr marL="0" indent="361950" fontAlgn="auto">
              <a:spcBef>
                <a:spcPts val="0"/>
              </a:spcBef>
              <a:spcAft>
                <a:spcPts val="0"/>
              </a:spcAft>
              <a:buFont typeface="Georgia" pitchFamily="18" charset="0"/>
              <a:buNone/>
              <a:defRPr/>
            </a:pPr>
            <a:endParaRPr lang="ru-RU" sz="1600" dirty="0" smtClean="0">
              <a:solidFill>
                <a:srgbClr val="7030A0"/>
              </a:solidFill>
              <a:latin typeface="Times New Roman" panose="02020603050405020304" pitchFamily="18" charset="0"/>
              <a:cs typeface="Times New Roman" panose="02020603050405020304" pitchFamily="18" charset="0"/>
            </a:endParaRPr>
          </a:p>
          <a:p>
            <a:pPr marL="0" indent="361950" fontAlgn="auto">
              <a:spcBef>
                <a:spcPts val="0"/>
              </a:spcBef>
              <a:spcAft>
                <a:spcPts val="0"/>
              </a:spcAft>
              <a:buFont typeface="Georgia" pitchFamily="18" charset="0"/>
              <a:buNone/>
              <a:defRPr/>
            </a:pPr>
            <a:endParaRPr lang="ru-RU" sz="1600" dirty="0" smtClean="0">
              <a:solidFill>
                <a:srgbClr val="7030A0"/>
              </a:solidFill>
              <a:latin typeface="Times New Roman" panose="02020603050405020304" pitchFamily="18" charset="0"/>
              <a:cs typeface="Times New Roman" panose="02020603050405020304" pitchFamily="18" charset="0"/>
            </a:endParaRPr>
          </a:p>
          <a:p>
            <a:pPr marL="0" indent="361950" fontAlgn="auto">
              <a:spcBef>
                <a:spcPts val="0"/>
              </a:spcBef>
              <a:spcAft>
                <a:spcPts val="0"/>
              </a:spcAft>
              <a:buFont typeface="Georgia" pitchFamily="18" charset="0"/>
              <a:buNone/>
              <a:defRPr/>
            </a:pPr>
            <a:endParaRPr lang="ru-RU" sz="1600" dirty="0" smtClean="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269</TotalTime>
  <Words>2186</Words>
  <Application>Microsoft Office PowerPoint</Application>
  <PresentationFormat>Экран (4:3)</PresentationFormat>
  <Paragraphs>279</Paragraphs>
  <Slides>19</Slides>
  <Notes>0</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4</vt:i4>
      </vt:variant>
      <vt:variant>
        <vt:lpstr>Заголовки слайдов</vt:lpstr>
      </vt:variant>
      <vt:variant>
        <vt:i4>19</vt:i4>
      </vt:variant>
    </vt:vector>
  </HeadingPairs>
  <TitlesOfParts>
    <vt:vector size="28" baseType="lpstr">
      <vt:lpstr>Trebuchet MS</vt:lpstr>
      <vt:lpstr>Arial</vt:lpstr>
      <vt:lpstr>Georgia</vt:lpstr>
      <vt:lpstr>Calibri</vt:lpstr>
      <vt:lpstr>Times New Roman</vt:lpstr>
      <vt:lpstr>Воздушный поток</vt:lpstr>
      <vt:lpstr>Воздушный поток</vt:lpstr>
      <vt:lpstr>Воздушный поток</vt:lpstr>
      <vt:lpstr>Воздушный поток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Дмитрий</dc:creator>
  <cp:lastModifiedBy>user</cp:lastModifiedBy>
  <cp:revision>23</cp:revision>
  <dcterms:created xsi:type="dcterms:W3CDTF">2017-10-22T14:21:21Z</dcterms:created>
  <dcterms:modified xsi:type="dcterms:W3CDTF">2020-05-13T18:40:37Z</dcterms:modified>
</cp:coreProperties>
</file>