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1"/>
  </p:notesMasterIdLst>
  <p:sldIdLst>
    <p:sldId id="328" r:id="rId2"/>
    <p:sldId id="329" r:id="rId3"/>
    <p:sldId id="257" r:id="rId4"/>
    <p:sldId id="258" r:id="rId5"/>
    <p:sldId id="259" r:id="rId6"/>
    <p:sldId id="260" r:id="rId7"/>
    <p:sldId id="261" r:id="rId8"/>
    <p:sldId id="281" r:id="rId9"/>
    <p:sldId id="322" r:id="rId10"/>
    <p:sldId id="282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3" r:id="rId20"/>
    <p:sldId id="274" r:id="rId21"/>
    <p:sldId id="275" r:id="rId22"/>
    <p:sldId id="277" r:id="rId23"/>
    <p:sldId id="279" r:id="rId24"/>
    <p:sldId id="278" r:id="rId25"/>
    <p:sldId id="263" r:id="rId26"/>
    <p:sldId id="287" r:id="rId27"/>
    <p:sldId id="288" r:id="rId28"/>
    <p:sldId id="323" r:id="rId29"/>
    <p:sldId id="283" r:id="rId30"/>
    <p:sldId id="284" r:id="rId31"/>
    <p:sldId id="285" r:id="rId32"/>
    <p:sldId id="286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89" r:id="rId41"/>
    <p:sldId id="298" r:id="rId42"/>
    <p:sldId id="299" r:id="rId43"/>
    <p:sldId id="324" r:id="rId44"/>
    <p:sldId id="325" r:id="rId45"/>
    <p:sldId id="300" r:id="rId46"/>
    <p:sldId id="305" r:id="rId47"/>
    <p:sldId id="320" r:id="rId48"/>
    <p:sldId id="307" r:id="rId49"/>
    <p:sldId id="321" r:id="rId50"/>
    <p:sldId id="309" r:id="rId51"/>
    <p:sldId id="310" r:id="rId52"/>
    <p:sldId id="311" r:id="rId53"/>
    <p:sldId id="313" r:id="rId54"/>
    <p:sldId id="314" r:id="rId55"/>
    <p:sldId id="315" r:id="rId56"/>
    <p:sldId id="316" r:id="rId57"/>
    <p:sldId id="317" r:id="rId58"/>
    <p:sldId id="318" r:id="rId59"/>
    <p:sldId id="319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699A23-6210-40E4-9472-2640F6C2D680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663D3C-29A8-4D32-809C-F0BE9B3C3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A3B929-13E3-48A7-9A22-25E157FD4F5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40DC05-1DD4-4181-8409-EB56CE0BC9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6ED83E-5098-40E5-AD57-EDBE06A4433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Если волосы подсохли, смочите их водой из пульверизатора и расчешите в разных направлениях. Выполните тщательную окантовку.</a:t>
            </a:r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312741-2245-4B4A-8E8E-104414F9971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39C006-966D-492A-A64E-1B7CE2F18D1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F2126F-1EB0-44AB-BC11-340ADB85565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57B85-2BB8-437E-A539-D0E557FA7BB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34D78A-A9C5-4A53-8C97-C2B684769B6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Ножницы должны располагаться над пальцами, параллельно ладони.</a:t>
            </a:r>
          </a:p>
          <a:p>
            <a:pPr>
              <a:spcBef>
                <a:spcPct val="0"/>
              </a:spcBef>
            </a:pPr>
            <a:r>
              <a:rPr lang="ru-RU" smtClean="0"/>
              <a:t>Стрижку височно-боковых зон лучше начать с правой стороны и выполнить методом снятия волос на пальцах. Вертикальным пробором, параллельным линии роста, отделите прядь шириной 1,5-2 см и зачешите ее на лицо. Для густых и жестких волос толщина прядок не должна превышать 0,5-1 см. 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Если волосы в верхнезатылочной зоне густые или длинные, заколите их зажимами, чтобы не мешали во время работы. </a:t>
            </a:r>
            <a:br>
              <a:rPr lang="ru-RU" smtClean="0"/>
            </a:b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8A0342-F65B-41C5-95E4-6B83109CDAC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C9AFBE-AFAE-410D-B6C2-8D8875F264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FC0065-BA7C-4D7E-8820-6ED2EF0034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2A9497-A0A2-4D4F-9DBE-16D5D14638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ACF8-1E59-490C-9219-260B52B16D40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28C6-55AC-4852-AC1F-B5426C96B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DCD5-8C59-421E-9807-883B8E6B96FA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2DA8-5B93-4C8A-9937-9E0E7D88E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BB7C-F8D6-4E9C-8501-0F2780562C50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6263-B629-433F-9F06-0856BEF3F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9832-7936-427A-94EE-38BBC7540659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8430-F696-4BFF-885C-7040C5C74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0D3B-0408-4BAA-A353-A8E98B5E64A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B99E-0A1C-48CD-902C-DECD43B7C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5B00-48BE-4BD6-AC18-504FE96F172C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7C89-274D-49C3-B118-061572E33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F3EA-0FE1-4420-9807-C31470638836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1C606-17F4-47CC-831D-81C8F401B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4892-2EE5-468F-B205-BB427F14BB3E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FD0D-CF01-4A76-8A60-D1120F419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0445-BF7D-4F19-84DD-924830D163B5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F21E-047B-4CAD-AE5B-253C068D8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9112-BB7A-4C82-BC64-B30B50566FCC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B6B67-7D0C-4C6B-800C-21DACDFBD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A30C-92B1-40FC-8513-722868F6DCCF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3D035-3857-4C1F-B73C-3E0F9826B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95B96F-9CBF-4AB0-AF8E-5493636A57E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44B1B5-7BE8-46BF-A4AB-C2048C21A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04" r:id="rId7"/>
    <p:sldLayoutId id="2147483711" r:id="rId8"/>
    <p:sldLayoutId id="2147483712" r:id="rId9"/>
    <p:sldLayoutId id="2147483703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2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3.jpeg"/><Relationship Id="rId2" Type="http://schemas.openxmlformats.org/officeDocument/2006/relationships/hyperlink" Target="http://hairdream.ru/photo/poluboks-s-melirovanie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erry-girl.ru/images/polyboks/polyboks.jpg" TargetMode="External"/><Relationship Id="rId5" Type="http://schemas.openxmlformats.org/officeDocument/2006/relationships/image" Target="../media/image92.jpeg"/><Relationship Id="rId4" Type="http://schemas.openxmlformats.org/officeDocument/2006/relationships/hyperlink" Target="http://hairdream.ru/photo/strizhka-poluboks-muzhskaya-foto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hairdream.ru/photo/boks-kreativnaya-strijka-foto.jpg" TargetMode="External"/><Relationship Id="rId3" Type="http://schemas.openxmlformats.org/officeDocument/2006/relationships/image" Target="../media/image100.jpeg"/><Relationship Id="rId7" Type="http://schemas.openxmlformats.org/officeDocument/2006/relationships/image" Target="../media/image102.jpeg"/><Relationship Id="rId2" Type="http://schemas.openxmlformats.org/officeDocument/2006/relationships/hyperlink" Target="http://hairdream.ru/photo/strijka-boks-foto-v-profi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airdream.ru/photo/muzhskaya-strizhka-boks.jpg" TargetMode="External"/><Relationship Id="rId5" Type="http://schemas.openxmlformats.org/officeDocument/2006/relationships/image" Target="../media/image101.jpeg"/><Relationship Id="rId4" Type="http://schemas.openxmlformats.org/officeDocument/2006/relationships/hyperlink" Target="http://hairdream.ru/photo/strijka-boks.jpg" TargetMode="External"/><Relationship Id="rId9" Type="http://schemas.openxmlformats.org/officeDocument/2006/relationships/image" Target="../media/image10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7.jpeg"/><Relationship Id="rId4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МУЖСКИЕ СТРИЖКИ</a:t>
            </a:r>
          </a:p>
        </p:txBody>
      </p:sp>
      <p:pic>
        <p:nvPicPr>
          <p:cNvPr id="2051" name="Picture 3" descr="I:\парикмахер\мужские стрижки\creative_hairstyle_man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8059" y="2495888"/>
            <a:ext cx="1656184" cy="1959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0" name="Picture 2" descr="I:\парикмахер\мужские стрижки\220607_hairstyles_men_015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495195" y="4833161"/>
            <a:ext cx="1640934" cy="2013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9" name="Picture 5" descr="I:\парикмахер\мужские стрижки\полька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072447">
            <a:off x="1941196" y="3908758"/>
            <a:ext cx="1677253" cy="2396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8" name="Picture 4" descr="I:\парикмахер\мужские стрижк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7446" y="4513596"/>
            <a:ext cx="1556678" cy="2132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95239" name="Picture 2" descr="Мужские стрижки 2013 год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74959">
            <a:off x="3317875" y="1236663"/>
            <a:ext cx="54006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" y="116632"/>
            <a:ext cx="8178189" cy="1099592"/>
          </a:xfrm>
        </p:spPr>
        <p:txBody>
          <a:bodyPr>
            <a:noAutofit/>
          </a:bodyPr>
          <a:lstStyle/>
          <a:p>
            <a:pPr algn="ctr" fontAlgn="auto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Операции стрижки волос</a:t>
            </a:r>
            <a:endParaRPr lang="ru-RU" sz="5400">
              <a:ln>
                <a:solidFill>
                  <a:schemeClr val="bg1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981075"/>
            <a:ext cx="6551613" cy="58769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Сведение волос</a:t>
            </a:r>
            <a:r>
              <a:rPr lang="ru-RU" sz="7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нет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Тушевка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Филировка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Окантовка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Стрижка «на пальцах»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Стрижка машинкой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Градуировка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Дымчатый переход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Шлифовка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висков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затылка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5" descr="Канадка - креативная стриж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836712"/>
            <a:ext cx="2664296" cy="356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17" descr="Джастин Бибер и его стрижка канад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66548">
            <a:off x="5599554" y="3890167"/>
            <a:ext cx="2562028" cy="334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1013" y="2205038"/>
            <a:ext cx="3632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0801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Сведение волос на нет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0" y="1125538"/>
            <a:ext cx="5472113" cy="4679950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Плавное, постепенное изменение длины волос от самых длинных на центральных областях теменной и затылочных зон до самых коротких на периферийных участках волосяного покрова головы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9912" cy="100687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Тушевка 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250825" y="2060575"/>
            <a:ext cx="4897438" cy="3097213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Получение плавного перехода в длине роста волос от длинных к коротким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060575"/>
            <a:ext cx="353536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9912" cy="100687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Филировка 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352425" y="1989138"/>
            <a:ext cx="4572000" cy="4535487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естественного соотношения между длинными и короткими волосами в процессе стрижки на всем волосяном покрове головы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8" y="3573463"/>
            <a:ext cx="3822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838" y="2060575"/>
            <a:ext cx="37893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4104456" cy="10081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Окантовка 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107504" y="1297542"/>
            <a:ext cx="4032448" cy="4651738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Операция стрижки, в результате которой волосам придается резкая линия, ограничивающая их по всему краю роста волосяного покрова головы или на отдельных его участках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lum bright="-54000" contrast="78000"/>
          </a:blip>
          <a:srcRect/>
          <a:stretch>
            <a:fillRect/>
          </a:stretch>
        </p:blipFill>
        <p:spPr bwMode="auto">
          <a:xfrm>
            <a:off x="6008688" y="404813"/>
            <a:ext cx="20669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57563"/>
            <a:ext cx="22272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996113" y="3933825"/>
            <a:ext cx="2147887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39912" cy="93486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Стрижка «на пальцах»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323850" y="1628775"/>
            <a:ext cx="4176713" cy="4752975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Операция укорачивания волос над пальцами по всему волосяному покрову головы или на отдельных его участках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838" y="973138"/>
            <a:ext cx="27082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 b="8786"/>
          <a:stretch>
            <a:fillRect/>
          </a:stretch>
        </p:blipFill>
        <p:spPr bwMode="auto">
          <a:xfrm>
            <a:off x="6227763" y="3860800"/>
            <a:ext cx="2738437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9912" cy="86409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Стрижка машинкой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250825" y="2133600"/>
            <a:ext cx="4321175" cy="2262188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Операция укорачивания волос при помощи машинки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412875"/>
            <a:ext cx="403225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9912" cy="15841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Стрижка машинкой «поверх расчески»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3600450" cy="4711700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Пряди вычесываются вертикально вверх и удерживаются в таком положении расческой. Машинка располагается поверх расчески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790950"/>
            <a:ext cx="2840038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557338"/>
            <a:ext cx="28813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9912" cy="9361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Градуировка 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358775" y="1557338"/>
            <a:ext cx="4968875" cy="1295400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Точный срез волос под определенным углом, выполняемый на ладони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45638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87725"/>
            <a:ext cx="2376487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387725"/>
            <a:ext cx="252095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9912" cy="10801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Шлифовка </a:t>
            </a:r>
            <a:endParaRPr lang="ru-RU" sz="54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1368425" y="1125538"/>
            <a:ext cx="6191250" cy="1681162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Снятие торчащих волос с законченной стрижки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13100"/>
            <a:ext cx="7566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4213" y="4649788"/>
            <a:ext cx="7632700" cy="175418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Достигается тщательной тушевкой волос от шеи к затылочному бугру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9912" cy="93486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Оформление висков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568952" cy="117829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Виски могут иметь следующую форму: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Прямой, косой, фигурный, удлиненный</a:t>
            </a:r>
            <a:endParaRPr lang="ru-RU" sz="32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16462" y="3789040"/>
            <a:ext cx="260127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20272" y="4005064"/>
            <a:ext cx="212372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6016" y="3065044"/>
            <a:ext cx="24482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3099637"/>
            <a:ext cx="2483768" cy="320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39912" cy="9361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Оформление затылка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6156176" cy="165618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Зависит от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зароста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волос. По форме стрижки может быть: прямой, овальный, прямоугольный и т.д.</a:t>
            </a:r>
            <a:endParaRPr lang="ru-RU" sz="28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47656" y="1208571"/>
            <a:ext cx="3096344" cy="236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3365063"/>
            <a:ext cx="2339752" cy="308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4195714"/>
            <a:ext cx="2376264" cy="266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60232" y="4195714"/>
            <a:ext cx="277180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55976" y="3365062"/>
            <a:ext cx="2448272" cy="323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04850" y="346075"/>
            <a:ext cx="8439150" cy="1008063"/>
          </a:xfrm>
        </p:spPr>
        <p:txBody>
          <a:bodyPr anchor="t"/>
          <a:lstStyle/>
          <a:p>
            <a:pPr algn="ctr"/>
            <a:r>
              <a:rPr lang="ru-RU" sz="6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Разделение на проборы</a:t>
            </a:r>
          </a:p>
        </p:txBody>
      </p:sp>
      <p:pic>
        <p:nvPicPr>
          <p:cNvPr id="35842" name="Рисунок 3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1341438"/>
            <a:ext cx="2051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4"/>
          <p:cNvPicPr>
            <a:picLocks noChangeAspect="1" noChangeArrowheads="1"/>
          </p:cNvPicPr>
          <p:nvPr/>
        </p:nvPicPr>
        <p:blipFill>
          <a:blip r:embed="rId3">
            <a:lum bright="-18000" contrast="42000"/>
          </a:blip>
          <a:srcRect/>
          <a:stretch>
            <a:fillRect/>
          </a:stretch>
        </p:blipFill>
        <p:spPr bwMode="auto">
          <a:xfrm>
            <a:off x="2225675" y="1844675"/>
            <a:ext cx="2016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5"/>
          <p:cNvPicPr>
            <a:picLocks noChangeAspect="1" noChangeArrowheads="1"/>
          </p:cNvPicPr>
          <p:nvPr/>
        </p:nvPicPr>
        <p:blipFill>
          <a:blip r:embed="rId4">
            <a:lum bright="-18000" contrast="36000"/>
          </a:blip>
          <a:srcRect/>
          <a:stretch>
            <a:fillRect/>
          </a:stretch>
        </p:blipFill>
        <p:spPr bwMode="auto">
          <a:xfrm>
            <a:off x="4356100" y="2276475"/>
            <a:ext cx="21605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6"/>
          <p:cNvPicPr>
            <a:picLocks noChangeAspect="1" noChangeArrowheads="1"/>
          </p:cNvPicPr>
          <p:nvPr/>
        </p:nvPicPr>
        <p:blipFill>
          <a:blip r:embed="rId5">
            <a:lum bright="-12000" contrast="30000"/>
          </a:blip>
          <a:srcRect/>
          <a:stretch>
            <a:fillRect/>
          </a:stretch>
        </p:blipFill>
        <p:spPr bwMode="auto">
          <a:xfrm>
            <a:off x="6588125" y="2682875"/>
            <a:ext cx="237648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250825" y="52388"/>
            <a:ext cx="3889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Проборы </a:t>
            </a:r>
            <a:endParaRPr lang="ru-RU" sz="6000"/>
          </a:p>
        </p:txBody>
      </p:sp>
      <p:pic>
        <p:nvPicPr>
          <p:cNvPr id="36866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52513"/>
            <a:ext cx="38877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3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/>
          <a:stretch>
            <a:fillRect/>
          </a:stretch>
        </p:blipFill>
        <p:spPr bwMode="auto">
          <a:xfrm>
            <a:off x="4175125" y="300038"/>
            <a:ext cx="19812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/>
          <p:cNvPicPr>
            <a:picLocks noChangeAspect="1" noChangeArrowheads="1"/>
          </p:cNvPicPr>
          <p:nvPr/>
        </p:nvPicPr>
        <p:blipFill>
          <a:blip r:embed="rId4">
            <a:lum bright="-18000" contrast="42000"/>
          </a:blip>
          <a:srcRect/>
          <a:stretch>
            <a:fillRect/>
          </a:stretch>
        </p:blipFill>
        <p:spPr bwMode="auto">
          <a:xfrm>
            <a:off x="6948488" y="300038"/>
            <a:ext cx="19558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5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5768975" y="163513"/>
            <a:ext cx="146685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6"/>
          <p:cNvPicPr>
            <a:picLocks noChangeAspect="1" noChangeArrowheads="1"/>
          </p:cNvPicPr>
          <p:nvPr/>
        </p:nvPicPr>
        <p:blipFill>
          <a:blip r:embed="rId6">
            <a:lum bright="-18000" contrast="42000"/>
          </a:blip>
          <a:srcRect/>
          <a:stretch>
            <a:fillRect/>
          </a:stretch>
        </p:blipFill>
        <p:spPr bwMode="auto">
          <a:xfrm>
            <a:off x="539750" y="3687763"/>
            <a:ext cx="2276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Рисунок 7"/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/>
          <a:stretch>
            <a:fillRect/>
          </a:stretch>
        </p:blipFill>
        <p:spPr bwMode="auto">
          <a:xfrm>
            <a:off x="1187450" y="5686425"/>
            <a:ext cx="13938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Рисунок 8"/>
          <p:cNvPicPr>
            <a:picLocks noChangeAspect="1" noChangeArrowheads="1"/>
          </p:cNvPicPr>
          <p:nvPr/>
        </p:nvPicPr>
        <p:blipFill>
          <a:blip r:embed="rId8">
            <a:lum bright="-24000" contrast="48000"/>
          </a:blip>
          <a:srcRect/>
          <a:stretch>
            <a:fillRect/>
          </a:stretch>
        </p:blipFill>
        <p:spPr bwMode="auto">
          <a:xfrm>
            <a:off x="5364163" y="2967038"/>
            <a:ext cx="302418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Рисунок 9"/>
          <p:cNvPicPr>
            <a:picLocks noChangeAspect="1" noChangeArrowheads="1"/>
          </p:cNvPicPr>
          <p:nvPr/>
        </p:nvPicPr>
        <p:blipFill>
          <a:blip r:embed="rId9">
            <a:lum contrast="24000"/>
          </a:blip>
          <a:srcRect/>
          <a:stretch>
            <a:fillRect/>
          </a:stretch>
        </p:blipFill>
        <p:spPr bwMode="auto">
          <a:xfrm>
            <a:off x="4140200" y="5686425"/>
            <a:ext cx="23622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409892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lum bright="-42000" contrast="66000"/>
          </a:blip>
          <a:srcRect/>
          <a:stretch>
            <a:fillRect/>
          </a:stretch>
        </p:blipFill>
        <p:spPr bwMode="auto">
          <a:xfrm>
            <a:off x="5076825" y="1268413"/>
            <a:ext cx="38004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33369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092450"/>
            <a:ext cx="33369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" y="4324350"/>
            <a:ext cx="207803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9863" y="174625"/>
            <a:ext cx="330676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2088" y="3051175"/>
            <a:ext cx="330676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38788" y="4324350"/>
            <a:ext cx="27717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1"/>
            <a:ext cx="8568952" cy="59708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УРОКА:   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Выполнение мужских базовых </a:t>
            </a:r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стрижек волос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«Бокс</a:t>
            </a:r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Полубокс», «Английская»</a:t>
            </a:r>
            <a:endParaRPr lang="ru-RU" sz="66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147638" y="273050"/>
            <a:ext cx="8996362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:- развитие мыслительной деятельности на уроке, логического мышления, самостоятельности;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endParaRPr lang="ru-RU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:- формирование знаний, умений и навыков  в процессе выполнения  стрижки  волос «Бокс», «Полубокс», «Английская», овладение рациональными способами  и приёмами выполняемых работ;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endParaRPr lang="ru-RU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:- Воспитание чувства ответственности за выполняемую работу, интереса  к выбранной профессии,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соблюдение правил охраны труда, санитарии  и гигиены, времени отведённое на задание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335"/>
            <a:ext cx="7772400" cy="74737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u="sng" dirty="0">
                <a:latin typeface="Times New Roman" pitchFamily="18" charset="0"/>
                <a:cs typeface="Times New Roman" pitchFamily="18" charset="0"/>
              </a:rPr>
              <a:t>Интеграция предмета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Текст 2"/>
          <p:cNvSpPr>
            <a:spLocks noGrp="1"/>
          </p:cNvSpPr>
          <p:nvPr>
            <p:ph type="body" idx="1"/>
          </p:nvPr>
        </p:nvSpPr>
        <p:spPr>
          <a:xfrm>
            <a:off x="193675" y="981075"/>
            <a:ext cx="8770938" cy="5761038"/>
          </a:xfrm>
        </p:spPr>
        <p:txBody>
          <a:bodyPr anchor="t"/>
          <a:lstStyle/>
          <a:p>
            <a:pPr>
              <a:lnSpc>
                <a:spcPts val="2500"/>
              </a:lnSpc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«МДК 01.01.»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Стрижка волос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«Укладка волос феном»</a:t>
            </a:r>
          </a:p>
          <a:p>
            <a:pPr>
              <a:lnSpc>
                <a:spcPts val="2500"/>
              </a:lnSpc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«Материаловедение»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«Средства для мытья головы и ухода за волосами»</a:t>
            </a:r>
          </a:p>
          <a:p>
            <a:pPr>
              <a:lnSpc>
                <a:spcPts val="2500"/>
              </a:lnSpc>
            </a:pPr>
            <a:r>
              <a:rPr lang="ru-RU" sz="2800" u="sng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Санитария и гигиена</a:t>
            </a:r>
            <a:r>
              <a:rPr lang="ru-RU" sz="2800" u="sng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тема «Дезинфицирующие средства»</a:t>
            </a:r>
          </a:p>
          <a:p>
            <a:pPr>
              <a:lnSpc>
                <a:spcPts val="25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«Физиология кожи и волос» 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тема «Структура кожи и волос»</a:t>
            </a:r>
          </a:p>
          <a:p>
            <a:pPr>
              <a:lnSpc>
                <a:spcPts val="2500"/>
              </a:lnSpc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«Специальное рисование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» - тема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 Рисование формы головы»</a:t>
            </a:r>
          </a:p>
          <a:p>
            <a:pPr>
              <a:lnSpc>
                <a:spcPts val="2500"/>
              </a:lnSpc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«Охрана труда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» - тема «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Правила техники безопасности при работе с острорежущими инструментами» , </a:t>
            </a:r>
          </a:p>
          <a:p>
            <a:pPr>
              <a:lnSpc>
                <a:spcPts val="2500"/>
              </a:lnSpc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«Учебная практика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Стрижка волос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116632"/>
            <a:ext cx="57606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0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3186113"/>
            <a:ext cx="26416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0463" y="6423025"/>
            <a:ext cx="1303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3182938"/>
            <a:ext cx="25923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182938"/>
            <a:ext cx="2592387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86213" y="6353175"/>
            <a:ext cx="1512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6353175"/>
            <a:ext cx="12969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5375" y="115888"/>
            <a:ext cx="28416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0"/>
            <a:ext cx="5184576" cy="64807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Клиент - мужчина</a:t>
            </a:r>
            <a:endParaRPr lang="ru-RU" sz="44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749280" y="1412776"/>
            <a:ext cx="3394720" cy="339472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-20413" y="692696"/>
            <a:ext cx="6041203" cy="47525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Разрабатывая дизайн прически для клиента-мужчины, необходимо учитывать следующие особенности. В основном мужчины отдают предпочтение прическам, которые не требуют специального ухода, которые легче укладывать и поддерживать в течении дня.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Исходя из этого, стрижка, как правило является важнейшим элементом дизайна мужской прически. Поскольку моделирование сводится к минимуму, дизайн должен быть таким, чтобы его можно было адаптировать от повседневного к  более официальному</a:t>
            </a:r>
            <a:endParaRPr lang="ru-RU" sz="24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773238"/>
            <a:ext cx="32289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2475" y="3141663"/>
            <a:ext cx="29527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450" y="836613"/>
            <a:ext cx="266382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3" y="1628800"/>
            <a:ext cx="3178181" cy="377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11936">
            <a:off x="6157946" y="3435112"/>
            <a:ext cx="252028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79912" y="908720"/>
            <a:ext cx="273630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02433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2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836613"/>
            <a:ext cx="26638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73630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apriori-salon.ru/assets/images/uslugi/klassika-mujskie-strij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8600" y="908050"/>
            <a:ext cx="23812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8" y="0"/>
            <a:ext cx="9252520" cy="1066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Стрижка </a:t>
            </a:r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«ПОЛУБОКС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6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23813" y="1225550"/>
            <a:ext cx="44037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Мужественная, универсальная и очень актуальная стрижка полубокс – одна из классических мужских причесок. Она поможет выглядеть модно и стильно, не требуя лишних экспериментов над внешностью. Если раньше полубокс ассоциировался с армией или спортом, то сейчас это уже стрижка элегантных и следящих за собой мужчин.</a:t>
            </a:r>
          </a:p>
          <a:p>
            <a:pPr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ttp://bulavochki.ru/wp-content/uploads/2013/02/modnaja-muzhskaja-strizhka-2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97288"/>
            <a:ext cx="2808287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179388" y="1628775"/>
            <a:ext cx="4752975" cy="2808288"/>
          </a:xfrm>
        </p:spPr>
        <p:txBody>
          <a:bodyPr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Полубокс относится к категории коротких стрижек, длина волос при ней маленькая, в среднем 6-8 см на теменной зоне и не менее 5 см на других участках головы, где волосы срезаются покороче. Пик его популярности пришелся на 90-е годы, но он не потерял своей современности: полубокс попал в список самых востребованных мужских стрижек 2013 года.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pic>
        <p:nvPicPr>
          <p:cNvPr id="48130" name="Picture 2" descr="http://beautyiris.ru/img/muzhskaya-strizhka-kanadk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-7938"/>
            <a:ext cx="2605087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3014663"/>
            <a:ext cx="24193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убокс с мелированием верхних прядей">
            <a:hlinkClick r:id="rId2"/>
          </p:cNvPr>
          <p:cNvPicPr/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73404" y="116632"/>
            <a:ext cx="2433052" cy="264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154" name="Прямоугольник 4"/>
          <p:cNvSpPr>
            <a:spLocks noChangeArrowheads="1"/>
          </p:cNvSpPr>
          <p:nvPr/>
        </p:nvSpPr>
        <p:spPr bwMode="auto">
          <a:xfrm>
            <a:off x="258763" y="223838"/>
            <a:ext cx="4313237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Полубокс замечателен своей многогранностью. Его хорошо носить как мужчинам, отдающим предпочтение деловому стилю в одежде, так и молодым людям, не снимающим джинсы и футболки. Эта стрижка не старит, она вполне молодежная, но не настолько экстравагантна, чтобы эпатировать окружающих. Тип волос не играет особой роли, и для стрижки полубокс не требуется отнимающего много времени ухода.</a:t>
            </a:r>
            <a:endParaRPr lang="ru-RU" sz="2400"/>
          </a:p>
        </p:txBody>
      </p:sp>
      <p:pic>
        <p:nvPicPr>
          <p:cNvPr id="3" name="Рисунок 2" descr="И на этом фото - мужская стрижка полубокс">
            <a:hlinkClick r:id="rId4"/>
          </p:cNvPr>
          <p:cNvPicPr/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22959" y="2184189"/>
            <a:ext cx="2376264" cy="2818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ужская стрижка полубокс ">
            <a:hlinkClick r:id="rId6" tgtFrame="&quot;_blank&quot;" tooltip="&quot;Мужская стрижка полубокс :: Мужская стрижка полубокс&quot;"/>
          </p:cNvPr>
          <p:cNvPicPr/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238125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363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Стрижка «ПОЛУБОКС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+mn-lt"/>
              <a:cs typeface="+mn-cs"/>
            </a:endParaRPr>
          </a:p>
        </p:txBody>
      </p:sp>
      <p:pic>
        <p:nvPicPr>
          <p:cNvPr id="50178" name="Picture 6" descr="http://bulavochki.ru/wp-content/uploads/2013/02/modnaja-muzhskaja-strizhka-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1052513"/>
            <a:ext cx="40957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869950"/>
            <a:ext cx="230346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997200"/>
            <a:ext cx="23764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://2.bp.blogspot.com/_2v0fExvCoLI/TJh3KsatUBI/AAAAAAAAAE4/CyPgjKUDDHQ/s400/%D1%81%D1%82%D1%80%D0%B8%D0%B6%D0%BA%D0%B0+%D0%BF%D0%BE%D0%BB%D1%83%D0%B1%D0%BE%D0%BA%D1%8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52513"/>
            <a:ext cx="88852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Схема выполнения стрижки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214"/>
            <a:ext cx="7680960" cy="1066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Стрижка «БОКС»</a:t>
            </a:r>
            <a:endParaRPr lang="ru-RU" sz="6600" dirty="0"/>
          </a:p>
        </p:txBody>
      </p:sp>
      <p:sp>
        <p:nvSpPr>
          <p:cNvPr id="52226" name="Прямоугольник 2"/>
          <p:cNvSpPr>
            <a:spLocks noChangeArrowheads="1"/>
          </p:cNvSpPr>
          <p:nvPr/>
        </p:nvSpPr>
        <p:spPr bwMode="auto">
          <a:xfrm>
            <a:off x="179388" y="1125538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Уже по названию можно понять, что она для мужчин. Она схожа с полубоксом, но отличается большей жёсткостью. Линия, с которой локоны отрезаются как можно короче, находится немного выше и распространяется на всю теменную зону. Для выполнения бокса потребуются те же приёмы, только окантовка делается по самым выпуклым местам. Отличие в том, что в боксе шевелюра короче, от височной и затылочной зоны теменной участок отделяет область сведения волос.</a:t>
            </a:r>
          </a:p>
        </p:txBody>
      </p:sp>
      <p:pic>
        <p:nvPicPr>
          <p:cNvPr id="52227" name="Picture 2" descr="http://zismo.biz/_fr/3860/0519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908050"/>
            <a:ext cx="2316162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Стрижка бокс (7 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470275"/>
            <a:ext cx="22685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5" descr="На фото - стрижка бокс в профиль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3413" y="195263"/>
            <a:ext cx="216058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Рисунок 4" descr="Стрижка бокс выглядит вот так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294063"/>
            <a:ext cx="23749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Прямоугольник 2"/>
          <p:cNvSpPr>
            <a:spLocks noChangeArrowheads="1"/>
          </p:cNvSpPr>
          <p:nvPr/>
        </p:nvSpPr>
        <p:spPr bwMode="auto">
          <a:xfrm>
            <a:off x="2627313" y="11113"/>
            <a:ext cx="4105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Кому больше всего подходит стрижка бокс? 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Прежде всего, молодым людям с правильной формой головы. Такая короткая длина будет хорошим выбором, если кожа головы склонна быстро жирниться и требует частого мытья. Еще один нюанс: на не слишком темных волосах мужская стрижка бокс будет выглядеть более аккуратно, так как кожа головы не будет просвечивать сквозь тонкий слой волос.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Стрижка бокс не подойдет мужчинам, у которых есть дефекты на коже головы — например, шрамы, которые вам бы не хотелось выставлять на всеобщее обозрение.</a:t>
            </a:r>
          </a:p>
        </p:txBody>
      </p:sp>
      <p:pic>
        <p:nvPicPr>
          <p:cNvPr id="53252" name="Рисунок 3" descr="Мужская стрижка бокс. Очень мужская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88913"/>
            <a:ext cx="22336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Рисунок 6" descr="На фото бокс превращается в креативную стрижку. Секрет - больше длины сверху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3357563"/>
            <a:ext cx="216058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510"/>
            <a:ext cx="9036496" cy="1834314"/>
          </a:xfrm>
        </p:spPr>
        <p:txBody>
          <a:bodyPr anchor="ctr">
            <a:noAutofit/>
          </a:bodyPr>
          <a:lstStyle/>
          <a:p>
            <a:pPr algn="ctr"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ЛИНИИ </a:t>
            </a:r>
            <a:br>
              <a:rPr lang="ru-RU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РОСТА ВОЛОС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500" y="2996952"/>
            <a:ext cx="9061499" cy="1584176"/>
          </a:xfrm>
          <a:solidFill>
            <a:schemeClr val="bg1"/>
          </a:solidFill>
        </p:spPr>
        <p:txBody>
          <a:bodyPr numCol="2" anchor="t">
            <a:no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Затылочная линия</a:t>
            </a:r>
            <a:r>
              <a:rPr lang="ru-RU" sz="1800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роста </a:t>
            </a:r>
            <a:r>
              <a:rPr lang="ru-RU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волос, которая обычно расположена ниже. Это позволяет выполнить стрижку 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более квадратным контуром.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b="1" dirty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Лицевая линия </a:t>
            </a:r>
            <a:r>
              <a:rPr lang="ru-RU" sz="1800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роста </a:t>
            </a:r>
            <a:r>
              <a:rPr lang="ru-RU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волос, часто отходящая назад. Волосы вдоль отходящей линии роста 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волос обычно более тонкие по сравнению с волосами 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внутренней зоне.</a:t>
            </a:r>
            <a:endParaRPr lang="ru-RU" sz="1800" b="1" u="sng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2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1484313"/>
            <a:ext cx="7993062" cy="1477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Важным элементом в разработке дизайна мужской стрижки является линия роста волос, часто оказывающаяся у мужчин полностью или частично на виду.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специфическим зонам линии роста волос, требующим особого внимания, относятся: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 l="2850" t="55367" r="2550" b="4904"/>
          <a:stretch>
            <a:fillRect/>
          </a:stretch>
        </p:blipFill>
        <p:spPr bwMode="auto">
          <a:xfrm>
            <a:off x="4846638" y="4554538"/>
            <a:ext cx="429736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/>
          <a:srcRect l="3194" t="2164" r="6003" b="55070"/>
          <a:stretch>
            <a:fillRect/>
          </a:stretch>
        </p:blipFill>
        <p:spPr bwMode="auto">
          <a:xfrm>
            <a:off x="115888" y="4221163"/>
            <a:ext cx="46053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66"/>
            <a:ext cx="7680960" cy="1066800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Стрижка «БОКС»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036638"/>
            <a:ext cx="2449513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592388"/>
            <a:ext cx="26638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6" descr="http://pricheski-ukladki.ru/uploads/posts/2012-01/1326200171_mens_short_hairstyle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73238"/>
            <a:ext cx="2892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Схема выполнения стрижки</a:t>
            </a:r>
            <a:endParaRPr lang="ru-RU" dirty="0"/>
          </a:p>
        </p:txBody>
      </p:sp>
      <p:pic>
        <p:nvPicPr>
          <p:cNvPr id="55298" name="Picture 2" descr="http://2.bp.blogspot.com/_2v0fExvCoLI/TJhQvIWnokI/AAAAAAAAAEw/dqhmvzqbAls/s400/%D1%81%D1%82%D1%80%D0%B8%D0%B6%D0%BA%D0%B0+%D0%B1%D0%BE%D0%BA%D1%8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125538"/>
            <a:ext cx="88519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052513"/>
            <a:ext cx="275272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052513"/>
            <a:ext cx="266382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892480" cy="5400600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6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66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классических базовых мужских стрижек «Полька», «Канадка»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Прямоугольник 1"/>
          <p:cNvSpPr>
            <a:spLocks noChangeArrowheads="1"/>
          </p:cNvSpPr>
          <p:nvPr/>
        </p:nvSpPr>
        <p:spPr bwMode="auto">
          <a:xfrm>
            <a:off x="147638" y="273050"/>
            <a:ext cx="8996362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:- развитие мыслительной деятельности на уроке, логического мышления, самостоятельности;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endParaRPr lang="ru-RU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:- формирование знаний, умений и навыков  в процессе выполнения  стрижки  волос овладение рациональными способами  и приёмами выполняемых работ;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endParaRPr lang="ru-RU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:- Воспитание чувства ответственности за выполняемую работу, интереса  к выбранной профессии,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соблюдение правил охраны труда, санитарии  и гигиены, времени отведённое на задание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335"/>
            <a:ext cx="7772400" cy="74737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u="sng" dirty="0">
                <a:latin typeface="Times New Roman" pitchFamily="18" charset="0"/>
                <a:cs typeface="Times New Roman" pitchFamily="18" charset="0"/>
              </a:rPr>
              <a:t>Интеграция предмета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Текст 2"/>
          <p:cNvSpPr>
            <a:spLocks noGrp="1"/>
          </p:cNvSpPr>
          <p:nvPr>
            <p:ph type="body" idx="1"/>
          </p:nvPr>
        </p:nvSpPr>
        <p:spPr>
          <a:xfrm>
            <a:off x="193675" y="981075"/>
            <a:ext cx="8770938" cy="5761038"/>
          </a:xfrm>
        </p:spPr>
        <p:txBody>
          <a:bodyPr anchor="t"/>
          <a:lstStyle/>
          <a:p>
            <a:pPr>
              <a:lnSpc>
                <a:spcPts val="2500"/>
              </a:lnSpc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«МДК 01.01.»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Стрижка волос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«Укладка волос феном»</a:t>
            </a:r>
          </a:p>
          <a:p>
            <a:pPr>
              <a:lnSpc>
                <a:spcPts val="2500"/>
              </a:lnSpc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«Материаловедение»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«Средства для мытья головы и ухода за волосами»</a:t>
            </a:r>
          </a:p>
          <a:p>
            <a:pPr>
              <a:lnSpc>
                <a:spcPts val="2500"/>
              </a:lnSpc>
            </a:pPr>
            <a:r>
              <a:rPr lang="ru-RU" sz="2800" u="sng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Санитария и гигиена</a:t>
            </a:r>
            <a:r>
              <a:rPr lang="ru-RU" sz="2800" u="sng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тема «Дезинфицирующие средства»</a:t>
            </a:r>
          </a:p>
          <a:p>
            <a:pPr>
              <a:lnSpc>
                <a:spcPts val="25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«Физиология кожи и волос» 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тема «Структура кожи и волос»</a:t>
            </a:r>
          </a:p>
          <a:p>
            <a:pPr>
              <a:lnSpc>
                <a:spcPts val="2500"/>
              </a:lnSpc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«Специальное рисование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» - тема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 Рисование формы головы»</a:t>
            </a:r>
          </a:p>
          <a:p>
            <a:pPr>
              <a:lnSpc>
                <a:spcPts val="2500"/>
              </a:lnSpc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«Охрана труда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» - тема «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Правила техники безопасности при работе с острорежущими инструментами» , </a:t>
            </a:r>
          </a:p>
          <a:p>
            <a:pPr>
              <a:lnSpc>
                <a:spcPts val="2500"/>
              </a:lnSpc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«Учебная практика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Стрижка волос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268413"/>
            <a:ext cx="30972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45550" cy="1223962"/>
          </a:xfrm>
        </p:spPr>
        <p:txBody>
          <a:bodyPr anchor="t"/>
          <a:lstStyle/>
          <a:p>
            <a:pPr algn="ctr"/>
            <a:r>
              <a:rPr lang="ru-RU" sz="66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Стрижка </a:t>
            </a:r>
            <a:r>
              <a:rPr lang="ru-RU" sz="60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«КАНАДКА»</a:t>
            </a:r>
          </a:p>
        </p:txBody>
      </p:sp>
      <p:pic>
        <p:nvPicPr>
          <p:cNvPr id="59395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2662238"/>
            <a:ext cx="275272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720975"/>
            <a:ext cx="27368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097088" y="274638"/>
            <a:ext cx="4187825" cy="1143000"/>
          </a:xfrm>
        </p:spPr>
      </p:pic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03575" y="2924175"/>
            <a:ext cx="2847975" cy="3409950"/>
          </a:xfrm>
        </p:spPr>
      </p:pic>
      <p:pic>
        <p:nvPicPr>
          <p:cNvPr id="60419" name="Рисунок 3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107950" y="1700213"/>
            <a:ext cx="2663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Рисунок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738313"/>
            <a:ext cx="266382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Машинка Moser 1400-0458 серебристая для стрижки людей с универсальной насадкой от 4-18 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797425"/>
            <a:ext cx="318928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Инструменты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2467" name="Прямоугольник 2"/>
          <p:cNvSpPr>
            <a:spLocks noChangeArrowheads="1"/>
          </p:cNvSpPr>
          <p:nvPr/>
        </p:nvSpPr>
        <p:spPr bwMode="auto">
          <a:xfrm>
            <a:off x="179388" y="1557338"/>
            <a:ext cx="66960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Ножницы прямые</a:t>
            </a:r>
          </a:p>
          <a:p>
            <a:pPr>
              <a:buFontTx/>
              <a:buChar char="-"/>
            </a:pPr>
            <a:r>
              <a:rPr lang="ru-RU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Ножницы зубчатые (филировочные)</a:t>
            </a:r>
          </a:p>
          <a:p>
            <a:pPr>
              <a:buFontTx/>
              <a:buChar char="-"/>
            </a:pPr>
            <a:r>
              <a:rPr lang="ru-RU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Расческа комбинированная</a:t>
            </a:r>
          </a:p>
          <a:p>
            <a:pPr>
              <a:buFontTx/>
              <a:buChar char="-"/>
            </a:pPr>
            <a:r>
              <a:rPr lang="ru-RU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Расческа для мужского зала</a:t>
            </a:r>
          </a:p>
          <a:p>
            <a:pPr>
              <a:buFontTx/>
              <a:buChar char="-"/>
            </a:pPr>
            <a:r>
              <a:rPr lang="ru-RU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Машинка для </a:t>
            </a:r>
          </a:p>
          <a:p>
            <a:pPr>
              <a:buFontTx/>
              <a:buChar char="-"/>
            </a:pPr>
            <a:r>
              <a:rPr lang="ru-RU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стрижки волос</a:t>
            </a:r>
          </a:p>
        </p:txBody>
      </p:sp>
      <p:pic>
        <p:nvPicPr>
          <p:cNvPr id="62468" name="Рисунок 3"/>
          <p:cNvPicPr>
            <a:picLocks noChangeAspect="1" noChangeArrowheads="1"/>
          </p:cNvPicPr>
          <p:nvPr/>
        </p:nvPicPr>
        <p:blipFill>
          <a:blip r:embed="rId3"/>
          <a:srcRect t="22612" b="18968"/>
          <a:stretch>
            <a:fillRect/>
          </a:stretch>
        </p:blipFill>
        <p:spPr bwMode="auto">
          <a:xfrm>
            <a:off x="5040313" y="1381125"/>
            <a:ext cx="28082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Рисунок 4"/>
          <p:cNvPicPr>
            <a:picLocks noChangeAspect="1" noChangeArrowheads="1"/>
          </p:cNvPicPr>
          <p:nvPr/>
        </p:nvPicPr>
        <p:blipFill>
          <a:blip r:embed="rId4"/>
          <a:srcRect t="8250" b="12373"/>
          <a:stretch>
            <a:fillRect/>
          </a:stretch>
        </p:blipFill>
        <p:spPr bwMode="auto">
          <a:xfrm>
            <a:off x="5003800" y="2339975"/>
            <a:ext cx="2881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429000"/>
            <a:ext cx="2592387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0338" y="4160838"/>
            <a:ext cx="25257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39912" cy="83335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Текст 4"/>
          <p:cNvSpPr>
            <a:spLocks noGrp="1"/>
          </p:cNvSpPr>
          <p:nvPr>
            <p:ph type="body" idx="1"/>
          </p:nvPr>
        </p:nvSpPr>
        <p:spPr>
          <a:xfrm>
            <a:off x="-17463" y="5300663"/>
            <a:ext cx="4824413" cy="1179512"/>
          </a:xfrm>
        </p:spPr>
        <p:txBody>
          <a:bodyPr/>
          <a:lstStyle/>
          <a:p>
            <a:pPr algn="ctr">
              <a:lnSpc>
                <a:spcPts val="3400"/>
              </a:lnSpc>
            </a:pPr>
            <a:r>
              <a:rPr 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Подобную стрижку может выполнить любой обучающийся, овладевший основными приемами, иными словами начинающий мастер</a:t>
            </a:r>
            <a:r>
              <a:rPr lang="ru-RU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/>
            </a:extLst>
          </a:blip>
          <a:srcRect l="4245" r="11512"/>
          <a:stretch/>
        </p:blipFill>
        <p:spPr>
          <a:xfrm>
            <a:off x="5064940" y="1628775"/>
            <a:ext cx="3343950" cy="3600425"/>
          </a:xfrm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57338"/>
            <a:ext cx="7207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874713" y="274638"/>
            <a:ext cx="6635750" cy="1143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060575"/>
            <a:ext cx="4643438" cy="3960813"/>
          </a:xfrm>
        </p:spPr>
        <p:txBody>
          <a:bodyPr>
            <a:normAutofit fontScale="90000"/>
          </a:bodyPr>
          <a:lstStyle/>
          <a:p>
            <a:pPr marL="1188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пульверизатор;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фен;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воротничок;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пеньюар;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полотенце.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443663" y="1860550"/>
            <a:ext cx="22320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Рисунок 6" descr="пеньюа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1750" y="4221163"/>
            <a:ext cx="10810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2275" y="188913"/>
            <a:ext cx="6342063" cy="6080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Консультация с клиентом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79388" y="908050"/>
            <a:ext cx="4059237" cy="25923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Прическу необходимо подобрать так, чтобы найти индивидуальный дизайн подходящий данному клиенту.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Внешний вид и устное общение – ценные источники сведений об образе жизни человека, его предпочтениях, антипатиях и личности в целом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716463" y="765175"/>
            <a:ext cx="4064000" cy="2519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Оценить форму лица и головы клиента, пропорции тела.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качества волос – текстура, цвет, направление роста и краевая линия роста волос.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Объект 7"/>
          <p:cNvSpPr>
            <a:spLocks noGrp="1"/>
          </p:cNvSpPr>
          <p:nvPr>
            <p:ph sz="quarter" idx="2"/>
          </p:nvPr>
        </p:nvSpPr>
        <p:spPr>
          <a:xfrm>
            <a:off x="395288" y="3213100"/>
            <a:ext cx="3889375" cy="3471863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18437" name="Объект 8"/>
          <p:cNvSpPr>
            <a:spLocks noGrp="1"/>
          </p:cNvSpPr>
          <p:nvPr>
            <p:ph sz="quarter" idx="4"/>
          </p:nvPr>
        </p:nvSpPr>
        <p:spPr>
          <a:xfrm>
            <a:off x="6264275" y="3279775"/>
            <a:ext cx="2232025" cy="22320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14750"/>
            <a:ext cx="24479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997200"/>
            <a:ext cx="2665412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5988" y="2492375"/>
            <a:ext cx="295275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96863"/>
            <a:ext cx="7467600" cy="1098550"/>
          </a:xfrm>
        </p:spPr>
      </p:pic>
      <p:sp>
        <p:nvSpPr>
          <p:cNvPr id="66562" name="Содержимое 2"/>
          <p:cNvSpPr>
            <a:spLocks noGrp="1"/>
          </p:cNvSpPr>
          <p:nvPr>
            <p:ph idx="1"/>
          </p:nvPr>
        </p:nvSpPr>
        <p:spPr>
          <a:xfrm>
            <a:off x="428625" y="1773238"/>
            <a:ext cx="8229600" cy="4679950"/>
          </a:xfrm>
        </p:spPr>
        <p:txBody>
          <a:bodyPr/>
          <a:lstStyle/>
          <a:p>
            <a:pPr algn="ctr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Стрижку предпочитают мужчины старшего возраста</a:t>
            </a:r>
          </a:p>
          <a:p>
            <a:pPr algn="ctr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Подходят волосы любой густоты и </a:t>
            </a:r>
            <a:r>
              <a:rPr lang="ru-RU" sz="4400" b="1" i="1" smtClean="0">
                <a:latin typeface="Times New Roman" pitchFamily="18" charset="0"/>
                <a:cs typeface="Times New Roman" pitchFamily="18" charset="0"/>
              </a:rPr>
              <a:t>текстуры</a:t>
            </a: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Длина волос: 5 и более сантиметров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-1588"/>
            <a:ext cx="8242300" cy="1262063"/>
          </a:xfrm>
        </p:spPr>
      </p:pic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5732462"/>
          </a:xfrm>
        </p:spPr>
        <p:txBody>
          <a:bodyPr>
            <a:normAutofit lnSpcReduction="10000"/>
          </a:bodyPr>
          <a:lstStyle/>
          <a:p>
            <a:pPr marL="420624" indent="-384048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Классическая стрижка с объемом в области висков. Как правило, волосы зачесываются назад. Длина прядей на висках и темени одинаковая, окантовка плотная. Стрижка придает внешности солидность, поэтому она подходит пожилым мужчинам и тем, у кого волосы на висках редкие. С ней будут хорошо смотреться аккуратные бакенбарды.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93688"/>
            <a:ext cx="7467600" cy="1104900"/>
          </a:xfrm>
        </p:spPr>
      </p:pic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07950" y="1341438"/>
            <a:ext cx="6696075" cy="4625975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«Полная полька» - стрижка из длинных волос по всей окружности головы.</a:t>
            </a:r>
          </a:p>
          <a:p>
            <a:pPr marL="420624" indent="-384048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«Полька обыкновенная» - наиболее распространенный вариант со средней длиной </a:t>
            </a:r>
          </a:p>
          <a:p>
            <a:pPr marL="420624" indent="-384048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волос около 4-5 см.</a:t>
            </a:r>
          </a:p>
          <a:p>
            <a:pPr marL="420624" indent="-384048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«Низкая полька» - длина волос </a:t>
            </a:r>
          </a:p>
          <a:p>
            <a:pPr marL="420624" indent="-384048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 см; рекомендуется молодым людям младшего и среднего возраста.</a:t>
            </a:r>
          </a:p>
        </p:txBody>
      </p:sp>
      <p:pic>
        <p:nvPicPr>
          <p:cNvPr id="70659" name="Рисунок 3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 l="13342" t="5580" b="10207"/>
          <a:stretch>
            <a:fillRect/>
          </a:stretch>
        </p:blipFill>
        <p:spPr bwMode="auto">
          <a:xfrm>
            <a:off x="6227763" y="1844675"/>
            <a:ext cx="26654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Содержимое 2"/>
          <p:cNvSpPr>
            <a:spLocks noGrp="1"/>
          </p:cNvSpPr>
          <p:nvPr>
            <p:ph idx="4294967295"/>
          </p:nvPr>
        </p:nvSpPr>
        <p:spPr>
          <a:xfrm>
            <a:off x="0" y="1416050"/>
            <a:ext cx="5094288" cy="5260975"/>
          </a:xfrm>
        </p:spPr>
        <p:txBody>
          <a:bodyPr/>
          <a:lstStyle/>
          <a:p>
            <a:pPr marL="438150" indent="-319088">
              <a:spcBef>
                <a:spcPct val="0"/>
              </a:spcBef>
              <a:buFont typeface="Wingdings" pitchFamily="2" charset="2"/>
              <a:buChar char="v"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Чистые и влажные волосы расчешите по их естественному росту</a:t>
            </a:r>
          </a:p>
          <a:p>
            <a:pPr marL="438150" indent="-319088">
              <a:spcBef>
                <a:spcPct val="0"/>
              </a:spcBef>
              <a:buFont typeface="Wingdings" pitchFamily="2" charset="2"/>
              <a:buChar char="v"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Стрижку лучше начинать в 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ТЗ методом снятия волос на пальцах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.  Горизонтальным пробором отделите ФЧ от ЗЧ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38150" indent="-319088">
              <a:spcBef>
                <a:spcPct val="0"/>
              </a:spcBef>
              <a:buFont typeface="Wingdings 2" pitchFamily="18" charset="2"/>
              <a:buChar char=""/>
            </a:pP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94071" y="1174684"/>
            <a:ext cx="4032448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2707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76225"/>
            <a:ext cx="7467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Текст 3"/>
          <p:cNvSpPr>
            <a:spLocks noGrp="1"/>
          </p:cNvSpPr>
          <p:nvPr>
            <p:ph idx="4294967295"/>
          </p:nvPr>
        </p:nvSpPr>
        <p:spPr>
          <a:xfrm>
            <a:off x="0" y="765175"/>
            <a:ext cx="3614738" cy="5688013"/>
          </a:xfrm>
        </p:spPr>
        <p:txBody>
          <a:bodyPr>
            <a:normAutofit lnSpcReduction="10000"/>
          </a:bodyPr>
          <a:lstStyle/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Около лица, параллельно КЛРВ, отделите первую прядь – КП с оттяжкой на 90 градусов до длины 4-5 см.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</p:txBody>
      </p:sp>
      <p:pic>
        <p:nvPicPr>
          <p:cNvPr id="747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8975"/>
            <a:ext cx="4392613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Текст 3"/>
          <p:cNvSpPr>
            <a:spLocks noGrp="1"/>
          </p:cNvSpPr>
          <p:nvPr>
            <p:ph idx="4294967295"/>
          </p:nvPr>
        </p:nvSpPr>
        <p:spPr>
          <a:xfrm>
            <a:off x="0" y="692150"/>
            <a:ext cx="4752975" cy="5905500"/>
          </a:xfrm>
        </p:spPr>
        <p:txBody>
          <a:bodyPr>
            <a:normAutofit fontScale="92500" lnSpcReduction="10000"/>
          </a:bodyPr>
          <a:lstStyle/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Следующую прядь отчешите горизонтальным пробором, соедините с первой и оттяните под прямым углом к голове. 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Срез выполняйте на уровне контрольной прядки. Далее применяйте прием «прядь за прядью»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</p:txBody>
      </p:sp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44525"/>
            <a:ext cx="424815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3288" y="549275"/>
            <a:ext cx="4430712" cy="6061075"/>
          </a:xfrm>
        </p:spPr>
      </p:pic>
      <p:sp>
        <p:nvSpPr>
          <p:cNvPr id="2253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908050"/>
            <a:ext cx="3960813" cy="5400675"/>
          </a:xfrm>
        </p:spPr>
        <p:txBody>
          <a:bodyPr>
            <a:normAutofit lnSpcReduction="10000"/>
          </a:bodyPr>
          <a:lstStyle/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Следующим этапом обрабатываем ВБЗ аналогично ранее подстриженной ТЗ.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67288" y="836613"/>
            <a:ext cx="4176712" cy="5832475"/>
          </a:xfrm>
        </p:spPr>
      </p:pic>
      <p:sp>
        <p:nvSpPr>
          <p:cNvPr id="8089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741363"/>
            <a:ext cx="4787900" cy="5640387"/>
          </a:xfrm>
        </p:spPr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Выполните окантовку. </a:t>
            </a:r>
          </a:p>
          <a:p>
            <a:pPr algn="ctr">
              <a:buFont typeface="Wingdings 2" pitchFamily="18" charset="2"/>
              <a:buNone/>
            </a:pP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Горизонтальным пробором отделите ВЗЗ от НЗЗ. </a:t>
            </a:r>
          </a:p>
          <a:p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9488" y="333375"/>
            <a:ext cx="4354512" cy="62642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404813"/>
            <a:ext cx="4548188" cy="6048375"/>
          </a:xfrm>
        </p:spPr>
        <p:txBody>
          <a:bodyPr rtlCol="0">
            <a:normAutofit fontScale="25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ВЗЗ подстригите приемом снятия волос на пальцах.  Длину определяйте по волосам фронтальной и височно-боковой области. Пряди теменной зоны нуждаются в неглубокой филировке.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Проредите их кончики методом </a:t>
            </a:r>
            <a:r>
              <a:rPr lang="ru-RU" sz="12800" b="1" i="1" dirty="0" err="1" smtClean="0">
                <a:latin typeface="Times New Roman" pitchFamily="18" charset="0"/>
                <a:cs typeface="Times New Roman" pitchFamily="18" charset="0"/>
              </a:rPr>
              <a:t>пойнтирования</a:t>
            </a:r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76225"/>
            <a:ext cx="7467600" cy="1139825"/>
          </a:xfrm>
        </p:spPr>
      </p:pic>
      <p:sp>
        <p:nvSpPr>
          <p:cNvPr id="84994" name="Содержимое 7"/>
          <p:cNvSpPr>
            <a:spLocks noGrp="1"/>
          </p:cNvSpPr>
          <p:nvPr>
            <p:ph sz="half" idx="1"/>
          </p:nvPr>
        </p:nvSpPr>
        <p:spPr>
          <a:xfrm>
            <a:off x="4333875" y="1700213"/>
            <a:ext cx="4787900" cy="4624387"/>
          </a:xfrm>
        </p:spPr>
        <p:txBody>
          <a:bodyPr/>
          <a:lstStyle/>
          <a:p>
            <a:pPr marL="438150" indent="-319088">
              <a:lnSpc>
                <a:spcPts val="3000"/>
              </a:lnSpc>
              <a:spcBef>
                <a:spcPct val="0"/>
              </a:spcBef>
              <a:buFont typeface="Wingdings 2" pitchFamily="18" charset="2"/>
              <a:buChar char="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Волосы сначала подвергают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тушевке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, а потом снимают машинкой ориентируясь на длину теменной области. Каждую последующую прядь выделяйте вертикальным пробором. Выравнивайте общий уровень по длине предыдущих прядок.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63525" y="1735138"/>
            <a:ext cx="4176713" cy="4624387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Волосы на шее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сводят «на нет»</a:t>
            </a:r>
          </a:p>
          <a:p>
            <a:pPr marL="118872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Расческу следует держать параллельно голове и направлять против роста волос, зубчиками вверх. Срезать излишки длины надо кончиками ножниц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052513"/>
            <a:ext cx="4103688" cy="750887"/>
          </a:xfrm>
        </p:spPr>
        <p:txBody>
          <a:bodyPr rtlCol="0">
            <a:normAutofit fontScale="77500" lnSpcReduction="20000"/>
          </a:bodyPr>
          <a:lstStyle/>
          <a:p>
            <a:pPr marL="576072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До стрижки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		</a:t>
            </a:r>
            <a:endParaRPr lang="ru-RU" dirty="0"/>
          </a:p>
        </p:txBody>
      </p:sp>
      <p:sp>
        <p:nvSpPr>
          <p:cNvPr id="25606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5102225" y="1052513"/>
            <a:ext cx="4041775" cy="750887"/>
          </a:xfrm>
        </p:spPr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После стрижки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Инструменты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557338"/>
            <a:ext cx="6696075" cy="4400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Ножницы прямые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Ножницы зубчатые (</a:t>
            </a:r>
            <a:r>
              <a:rPr lang="ru-RU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филировочные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Расческа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комбинированная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Расческа для </a:t>
            </a:r>
            <a:r>
              <a:rPr lang="ru-RU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жужского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зала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Машинка для 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стрижки волос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2"/>
          <a:srcRect t="22612" b="18968"/>
          <a:stretch>
            <a:fillRect/>
          </a:stretch>
        </p:blipFill>
        <p:spPr bwMode="auto">
          <a:xfrm>
            <a:off x="5586413" y="1196975"/>
            <a:ext cx="28082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 noChangeArrowheads="1"/>
          </p:cNvPicPr>
          <p:nvPr/>
        </p:nvPicPr>
        <p:blipFill>
          <a:blip r:embed="rId3"/>
          <a:srcRect t="8250" b="12373"/>
          <a:stretch>
            <a:fillRect/>
          </a:stretch>
        </p:blipFill>
        <p:spPr bwMode="auto">
          <a:xfrm>
            <a:off x="5435600" y="2276475"/>
            <a:ext cx="2881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429000"/>
            <a:ext cx="2592387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0338" y="4160838"/>
            <a:ext cx="25257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Машинка Moser 1400-0458 серебристая для стрижки людей с универсальной насадкой от 4-18 mm"/>
          <p:cNvPicPr>
            <a:picLocks noChangeAspect="1" noChangeArrowheads="1"/>
          </p:cNvPicPr>
          <p:nvPr/>
        </p:nvPicPr>
        <p:blipFill>
          <a:blip r:embed="rId6"/>
          <a:srcRect t="19183" b="19215"/>
          <a:stretch>
            <a:fillRect/>
          </a:stretch>
        </p:blipFill>
        <p:spPr bwMode="auto">
          <a:xfrm>
            <a:off x="4613275" y="4587875"/>
            <a:ext cx="318928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6688" y="1390650"/>
            <a:ext cx="10080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874713" y="274638"/>
            <a:ext cx="6635750" cy="1143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081213"/>
            <a:ext cx="4968875" cy="39608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188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пульверизатор;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фен;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индивидуальный      воротничок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пеньюар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полотенце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443663" y="1860550"/>
            <a:ext cx="22320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 descr="пеньюар"/>
          <p:cNvPicPr>
            <a:picLocks noChangeAspect="1" noChangeArrowheads="1"/>
          </p:cNvPicPr>
          <p:nvPr/>
        </p:nvPicPr>
        <p:blipFill>
          <a:blip r:embed="rId5"/>
          <a:srcRect l="15385" t="26019" r="17686" b="50510"/>
          <a:stretch>
            <a:fillRect/>
          </a:stretch>
        </p:blipFill>
        <p:spPr bwMode="auto">
          <a:xfrm>
            <a:off x="5219700" y="3357563"/>
            <a:ext cx="19573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3" descr="Канадка - волосы набок с гел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614" y="4233115"/>
            <a:ext cx="184820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12" descr="Канадка - волосы наб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116764" cy="283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1" descr="Канадка с укладкой в стиле ретр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043" y="3745964"/>
            <a:ext cx="241947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ото стрижки канадка с прядями ввер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78" y="260648"/>
            <a:ext cx="2023299" cy="244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492125"/>
            <a:ext cx="4752975" cy="3560763"/>
          </a:xfrm>
          <a:solidFill>
            <a:schemeClr val="bg1">
              <a:lumMod val="95000"/>
              <a:lumOff val="5000"/>
            </a:schemeClr>
          </a:solidFill>
        </p:spPr>
        <p:txBody>
          <a:bodyPr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Стрижки бывают:</a:t>
            </a:r>
            <a:b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симметричные</a:t>
            </a:r>
            <a:b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асимметричные</a:t>
            </a:r>
            <a:b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комбинированные </a:t>
            </a:r>
            <a:b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методу выполнения</a:t>
            </a:r>
            <a:endParaRPr lang="ru-RU" sz="3600" dirty="0"/>
          </a:p>
        </p:txBody>
      </p:sp>
      <p:pic>
        <p:nvPicPr>
          <p:cNvPr id="6" name="Рисунок 15" descr="Канадка - креативная стриж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501008"/>
            <a:ext cx="2137986" cy="286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3" descr="Фото стрижки канадка с прядями ввер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309397"/>
            <a:ext cx="2088232" cy="252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6768752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УРОКА:   </a:t>
            </a:r>
            <a:r>
              <a:rPr lang="ru-RU" sz="9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стрижки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волос</a:t>
            </a:r>
            <a:endParaRPr lang="ru-RU" sz="96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1604</TotalTime>
  <Words>1161</Words>
  <Application>Microsoft Office PowerPoint</Application>
  <PresentationFormat>Экран (4:3)</PresentationFormat>
  <Paragraphs>132</Paragraphs>
  <Slides>59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59</vt:i4>
      </vt:variant>
    </vt:vector>
  </HeadingPairs>
  <TitlesOfParts>
    <vt:vector size="71" baseType="lpstr">
      <vt:lpstr>Arial</vt:lpstr>
      <vt:lpstr>Franklin Gothic Book</vt:lpstr>
      <vt:lpstr>Wingdings 2</vt:lpstr>
      <vt:lpstr>Calibri</vt:lpstr>
      <vt:lpstr>Times New Roman</vt:lpstr>
      <vt:lpstr>Wingdings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МУЖСКИЕ СТРИЖКИ</vt:lpstr>
      <vt:lpstr>Слайд 2</vt:lpstr>
      <vt:lpstr>Слайд 3</vt:lpstr>
      <vt:lpstr>Слайд 4</vt:lpstr>
      <vt:lpstr>Консультация с клиентом</vt:lpstr>
      <vt:lpstr>Инструменты </vt:lpstr>
      <vt:lpstr>- пульверизатор; - фен; - индивидуальный      воротничок; - пеньюар; - полотенце. </vt:lpstr>
      <vt:lpstr>Стрижки бывают: симметричные асимметричные комбинированные  по методу выполнения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Разделение на проборы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Полубокс относится к категории коротких стрижек, длина волос при ней маленькая, в среднем 6-8 см на теменной зоне и не менее 5 см на других участках головы, где волосы срезаются покороче. Пик его популярности пришелся на 90-е годы, но он не потерял своей современности: полубокс попал в список самых востребованных мужских стрижек 2013 года. </vt:lpstr>
      <vt:lpstr>Слайд 35</vt:lpstr>
      <vt:lpstr>Слайд 36</vt:lpstr>
      <vt:lpstr>Схема выполнения стрижки</vt:lpstr>
      <vt:lpstr>Слайд 38</vt:lpstr>
      <vt:lpstr>Слайд 39</vt:lpstr>
      <vt:lpstr>Слайд 40</vt:lpstr>
      <vt:lpstr>Схема выполнения стрижки</vt:lpstr>
      <vt:lpstr>Слайд 42</vt:lpstr>
      <vt:lpstr>Слайд 43</vt:lpstr>
      <vt:lpstr>Слайд 44</vt:lpstr>
      <vt:lpstr>Стрижка «КАНАДКА»</vt:lpstr>
      <vt:lpstr>Слайд 46</vt:lpstr>
      <vt:lpstr>Инструменты </vt:lpstr>
      <vt:lpstr>Слайд 48</vt:lpstr>
      <vt:lpstr>пульверизатор; фен; индивидуальный воротничок; пеньюар; полотенце. 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СТРИЖКА ВОЛОС</dc:title>
  <dc:creator>user</dc:creator>
  <cp:lastModifiedBy>user</cp:lastModifiedBy>
  <cp:revision>84</cp:revision>
  <dcterms:created xsi:type="dcterms:W3CDTF">2013-12-03T14:16:43Z</dcterms:created>
  <dcterms:modified xsi:type="dcterms:W3CDTF">2020-05-13T18:58:01Z</dcterms:modified>
</cp:coreProperties>
</file>