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1" r:id="rId2"/>
    <p:sldId id="282" r:id="rId3"/>
    <p:sldId id="259" r:id="rId4"/>
    <p:sldId id="258" r:id="rId5"/>
    <p:sldId id="283" r:id="rId6"/>
    <p:sldId id="260" r:id="rId7"/>
    <p:sldId id="280" r:id="rId8"/>
    <p:sldId id="281" r:id="rId9"/>
    <p:sldId id="262" r:id="rId10"/>
    <p:sldId id="267" r:id="rId11"/>
    <p:sldId id="284" r:id="rId12"/>
    <p:sldId id="285" r:id="rId13"/>
    <p:sldId id="289" r:id="rId14"/>
    <p:sldId id="270" r:id="rId15"/>
    <p:sldId id="269" r:id="rId16"/>
    <p:sldId id="268" r:id="rId17"/>
    <p:sldId id="294" r:id="rId18"/>
    <p:sldId id="291" r:id="rId19"/>
    <p:sldId id="293" r:id="rId20"/>
    <p:sldId id="278" r:id="rId21"/>
    <p:sldId id="276" r:id="rId22"/>
    <p:sldId id="292" r:id="rId23"/>
    <p:sldId id="286" r:id="rId24"/>
    <p:sldId id="287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5" autoAdjust="0"/>
    <p:restoredTop sz="94633" autoAdjust="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CA5C5B-8E15-4535-81AB-828A4C3D426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D9C449-0D18-4080-816E-CAB3A8609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5;&#1072;%20&#1082;&#1086;&#1085;&#1082;&#1091;&#1088;&#1089;%20&#1051;&#1091;&#1095;&#1096;&#1080;&#1081;%20&#1087;&#1088;&#1077;&#1087;&#1086;&#1076;&#1072;&#1074;&#1072;&#1090;&#1077;&#1083;&#1100;%20-%202019\&#1085;&#1072;%20&#1082;&#1086;&#1085;&#1082;&#1091;&#1088;&#1089;%20&#1051;&#1091;&#1095;&#1096;&#1080;&#1081;%20&#1087;&#1088;&#1077;&#1087;&#1086;&#1076;&#1072;&#1074;&#1072;&#1090;&#1077;&#1083;&#1100;%20-%202019\&#1057;&#1080;&#1075;&#1085;&#1072;&#1083;&#1099;%20&#1089;&#1074;&#1077;&#1090;&#1086;&#1092;&#1086;&#1088;&#1072;%201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конкурс\P81003-145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980727"/>
            <a:ext cx="3528391" cy="4175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980727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Преподаватель специальных дисциплин</a:t>
            </a:r>
          </a:p>
          <a:p>
            <a:pPr algn="r">
              <a:spcAft>
                <a:spcPts val="0"/>
              </a:spcAft>
            </a:pPr>
            <a:endParaRPr lang="ru-RU" sz="6000" dirty="0" smtClean="0">
              <a:solidFill>
                <a:srgbClr val="002060"/>
              </a:solidFill>
              <a:latin typeface="Times New Roman"/>
              <a:ea typeface="Times New Roman"/>
              <a:cs typeface="Baskerville Old Face"/>
            </a:endParaRPr>
          </a:p>
          <a:p>
            <a:pPr algn="r">
              <a:spcAft>
                <a:spcPts val="0"/>
              </a:spcAft>
            </a:pPr>
            <a:r>
              <a:rPr lang="ru-RU" sz="6000" dirty="0" smtClean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Гриднев Валентин</a:t>
            </a:r>
          </a:p>
          <a:p>
            <a:pPr algn="r">
              <a:spcAft>
                <a:spcPts val="0"/>
              </a:spcAft>
            </a:pPr>
            <a:r>
              <a:rPr lang="ru-RU" sz="6000" dirty="0" smtClean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Иванович</a:t>
            </a:r>
            <a:endParaRPr lang="ru-RU" sz="6000" dirty="0">
              <a:solidFill>
                <a:srgbClr val="002060"/>
              </a:solidFill>
              <a:effectLst/>
              <a:latin typeface="Baskerville Old Face"/>
              <a:ea typeface="Times New Roman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9992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тофора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7468" y="1502878"/>
            <a:ext cx="2115344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Сигналы светофора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7584" y="908717"/>
            <a:ext cx="7619048" cy="5714285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740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№2  Лови ошибку!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текст.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Для регулирования движения велосипедистов может использоваться также светофор с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сигналами уменьшенного размера, дополненный прямоугольной табличкой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цвета размером 200×200 мм с изображением велосипеда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текст.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Основные сигналы реверсивного светофора могут быть дополнены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желтым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сигналом в виде стрелы, наклоненной по диагонали вниз направо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налево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включение которой информирует о предстоящей смене сигнала и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перестроиться на полосу, на которую указывает стрела.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9628" y="3068960"/>
            <a:ext cx="2088232" cy="1152128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148064" cy="3861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00100" y="1000108"/>
            <a:ext cx="7572375" cy="452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Регулировщик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—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лицо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наделенное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в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установленном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порядке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полномочиями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по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регулированию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дорожного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движения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с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помощью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сигналов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установленных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Правилами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непосредственно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осуществляющее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указанное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регулирование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Регулировщик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должен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быть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в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форменной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одежде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(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или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иметь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отличительный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знак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экипировку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К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регулировщикам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относятся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сотрудники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полиции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военной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автомобильной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инспекции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а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также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работники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дорожно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эксплуатационных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служб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дежурные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на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железнодорожных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переездах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паромных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переправах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при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исполнении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своих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должностных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Baskerville Old Face"/>
              </a:rPr>
              <a:t>обязанностей</a:t>
            </a:r>
            <a:r>
              <a:rPr lang="ru-RU" b="1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.</a:t>
            </a:r>
            <a:endParaRPr lang="ru-RU" sz="2800" b="1" dirty="0">
              <a:solidFill>
                <a:srgbClr val="002060"/>
              </a:solidFill>
              <a:latin typeface="Baskerville Old Face"/>
              <a:ea typeface="Times New Roman"/>
              <a:cs typeface="Baskerville Old Face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8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841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Сигналы регулировщика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5246434" cy="3904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412776"/>
            <a:ext cx="333948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5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Руки вытянуты в стороны или опущены</a:t>
            </a:r>
            <a:r>
              <a:rPr lang="ru-RU" sz="5500" b="1" dirty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500" b="1" dirty="0">
                <a:solidFill>
                  <a:srgbClr val="002060"/>
                </a:solidFill>
                <a:latin typeface="Times New Roman"/>
                <a:ea typeface="Times New Roman"/>
              </a:rPr>
              <a:t>– со стороны левого и правого бока разрешено движение трамваю прямо, безрельсовым транспортным средствам прямо и направо, пешеходам разрешено переходить проезжую часть;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500" b="1" dirty="0">
                <a:solidFill>
                  <a:srgbClr val="002060"/>
                </a:solidFill>
                <a:latin typeface="Times New Roman"/>
                <a:ea typeface="Times New Roman"/>
              </a:rPr>
              <a:t>– со стороны груди и спины движение всех транспортных средств и пешеходов запрещено</a:t>
            </a:r>
            <a:r>
              <a:rPr lang="ru-RU" sz="55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86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Сигналы регулировщика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967" y="1988840"/>
            <a:ext cx="4790097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556792"/>
            <a:ext cx="3771528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1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Правая рука вытянута вперед</a:t>
            </a:r>
            <a:r>
              <a:rPr lang="ru-RU" sz="3100" b="1" dirty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100" b="1" dirty="0">
                <a:solidFill>
                  <a:srgbClr val="002060"/>
                </a:solidFill>
                <a:latin typeface="Times New Roman"/>
                <a:ea typeface="Times New Roman"/>
              </a:rPr>
              <a:t>– со стороны левого бока разрешено движение трамваю налево, безрельсовым транспортным средствам во всех направлениях;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100" b="1" dirty="0">
                <a:solidFill>
                  <a:srgbClr val="002060"/>
                </a:solidFill>
                <a:latin typeface="Times New Roman"/>
                <a:ea typeface="Times New Roman"/>
              </a:rPr>
              <a:t>– со стороны груди всем транспортным средствам разрешено движение только направо;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100" b="1" dirty="0">
                <a:solidFill>
                  <a:srgbClr val="002060"/>
                </a:solidFill>
                <a:latin typeface="Times New Roman"/>
                <a:ea typeface="Times New Roman"/>
              </a:rPr>
              <a:t>– со стороны правого бока и спины движение всех транспортных средств запрещено;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100" b="1" dirty="0">
                <a:solidFill>
                  <a:srgbClr val="002060"/>
                </a:solidFill>
                <a:latin typeface="Times New Roman"/>
                <a:ea typeface="Times New Roman"/>
              </a:rPr>
              <a:t>– пешеходам разрешено переходить проезжую часть за спиной регулировщика.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66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9952"/>
            <a:ext cx="86868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Сигналы регулировщика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151660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1556792"/>
            <a:ext cx="315009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02060"/>
                </a:solidFill>
                <a:latin typeface="Times New Roman"/>
                <a:ea typeface="Times New Roman"/>
              </a:rPr>
              <a:t>Рука поднята вверх: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– движение всех транспортных средств и пешеходов запрещено во всех направлениях, кроме случаев, предусмотренных пунктом 6.14 Правил.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6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lusana.ru/files/25193/653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219825" cy="4667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487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04812"/>
            <a:ext cx="8186766" cy="1595427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Baskerville Old Face"/>
              </a:rPr>
              <a:t>Мария Филипповна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Baskerville Old Face"/>
              </a:rPr>
              <a:t>Лиманская,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Baskerville Old Face"/>
              </a:rPr>
              <a:t>в замужестве Шальнева (родилась 12 апреля 1924 года в Старой Полтавке) — участница Великой Отечественной войны, военная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Baskerville Old Face"/>
              </a:rPr>
              <a:t>регулировщица.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Baskerville Old Face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Baskerville Old Face"/>
              </a:rPr>
              <a:t>Была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Baskerville Old Face"/>
              </a:rPr>
              <a:t>запечатлена Евгением Халдеем на фотографии, на которой она регулировала движение у Бранденбургских ворот.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2214554"/>
            <a:ext cx="6829356" cy="4583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8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55\Desktop\ЛИМАНСКАЯ ФОТО\i (1)ЛИМАН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357298"/>
            <a:ext cx="8429685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sz="half" idx="4294967295"/>
          </p:nvPr>
        </p:nvSpPr>
        <p:spPr>
          <a:xfrm>
            <a:off x="714375" y="609600"/>
            <a:ext cx="8429625" cy="48006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Правила дорожного движения - не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условность, а обязательное условие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сохранения жизни»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ом55\Downloads\ae6d899bc392cc6e5d11dda31a74be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357562"/>
            <a:ext cx="4380389" cy="2038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7848872" cy="27392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/>
                <a:ea typeface="Times New Roman"/>
              </a:rPr>
              <a:t>Ролевая игра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«Регулировщик». </a:t>
            </a:r>
            <a:endParaRPr lang="ru-RU" sz="4000" dirty="0">
              <a:latin typeface="Times New Roman"/>
              <a:ea typeface="Times New Roman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Группа </a:t>
            </a:r>
            <a:r>
              <a:rPr lang="ru-RU" sz="2800" dirty="0">
                <a:solidFill>
                  <a:srgbClr val="002060"/>
                </a:solidFill>
                <a:latin typeface="Baskerville Old Face"/>
                <a:ea typeface="Times New Roman"/>
                <a:cs typeface="Baskerville Old Face"/>
              </a:rPr>
              <a:t>учащихся из 8 человек выстраивается по 2 человека на каждой стороне перекрёстка. В центре преподаватель регулирует движение с помощью жестов.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№3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33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Baskerville Old Face"/>
              </a:rPr>
              <a:t>Задание №4  Тестовые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Baskerville Old Face"/>
              </a:rPr>
              <a:t>задание  о регулировщике:</a:t>
            </a:r>
            <a:r>
              <a:rPr lang="ru-RU" sz="2800" b="1" dirty="0">
                <a:solidFill>
                  <a:srgbClr val="002060"/>
                </a:solidFill>
                <a:effectLst/>
                <a:latin typeface="Baskerville Old Face"/>
                <a:ea typeface="Times New Roman"/>
                <a:cs typeface="Baskerville Old Face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/>
                <a:latin typeface="Baskerville Old Face"/>
                <a:ea typeface="Times New Roman"/>
                <a:cs typeface="Baskerville Old Face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0319463"/>
              </p:ext>
            </p:extLst>
          </p:nvPr>
        </p:nvGraphicFramePr>
        <p:xfrm>
          <a:off x="1115616" y="3573016"/>
          <a:ext cx="6768753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352821"/>
                <a:gridCol w="1353983"/>
                <a:gridCol w="1353983"/>
                <a:gridCol w="1353983"/>
                <a:gridCol w="1353983"/>
              </a:tblGrid>
              <a:tr h="240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Baskerville Old Face"/>
                        </a:rPr>
                        <a:t>1</a:t>
                      </a:r>
                      <a:endParaRPr lang="ru-RU" sz="3200" dirty="0">
                        <a:effectLst/>
                        <a:latin typeface="Baskerville Old Face"/>
                        <a:ea typeface="Times New Roman"/>
                        <a:cs typeface="Baskerville Old Fac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Baskerville Old Face"/>
                        </a:rPr>
                        <a:t>2</a:t>
                      </a:r>
                      <a:endParaRPr lang="ru-RU" sz="3200" dirty="0">
                        <a:effectLst/>
                        <a:latin typeface="Baskerville Old Face"/>
                        <a:ea typeface="Times New Roman"/>
                        <a:cs typeface="Baskerville Old Fac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Baskerville Old Face"/>
                        </a:rPr>
                        <a:t>3</a:t>
                      </a:r>
                      <a:endParaRPr lang="ru-RU" sz="3200" dirty="0">
                        <a:effectLst/>
                        <a:latin typeface="Baskerville Old Face"/>
                        <a:ea typeface="Times New Roman"/>
                        <a:cs typeface="Baskerville Old Fac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Baskerville Old Face"/>
                        </a:rPr>
                        <a:t>4</a:t>
                      </a:r>
                      <a:endParaRPr lang="ru-RU" sz="3200" dirty="0">
                        <a:effectLst/>
                        <a:latin typeface="Baskerville Old Face"/>
                        <a:ea typeface="Times New Roman"/>
                        <a:cs typeface="Baskerville Old Fac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Baskerville Old Face"/>
                        </a:rPr>
                        <a:t>5</a:t>
                      </a:r>
                      <a:endParaRPr lang="ru-RU" sz="3200" dirty="0">
                        <a:effectLst/>
                        <a:latin typeface="Baskerville Old Face"/>
                        <a:ea typeface="Times New Roman"/>
                        <a:cs typeface="Baskerville Old Fac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Baskerville Old Face"/>
                        </a:rPr>
                        <a:t>3</a:t>
                      </a:r>
                      <a:endParaRPr lang="ru-RU" sz="3200" dirty="0">
                        <a:effectLst/>
                        <a:latin typeface="Baskerville Old Face"/>
                        <a:ea typeface="Times New Roman"/>
                        <a:cs typeface="Baskerville Old Fac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Baskerville Old Face"/>
                        </a:rPr>
                        <a:t>2</a:t>
                      </a:r>
                      <a:endParaRPr lang="ru-RU" sz="3200" dirty="0">
                        <a:effectLst/>
                        <a:latin typeface="Baskerville Old Face"/>
                        <a:ea typeface="Times New Roman"/>
                        <a:cs typeface="Baskerville Old Fac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Baskerville Old Face"/>
                        </a:rPr>
                        <a:t>3</a:t>
                      </a:r>
                      <a:endParaRPr lang="ru-RU" sz="3200" dirty="0">
                        <a:effectLst/>
                        <a:latin typeface="Baskerville Old Face"/>
                        <a:ea typeface="Times New Roman"/>
                        <a:cs typeface="Baskerville Old Fac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Baskerville Old Face"/>
                        </a:rPr>
                        <a:t>3</a:t>
                      </a:r>
                      <a:endParaRPr lang="ru-RU" sz="3200" dirty="0">
                        <a:effectLst/>
                        <a:latin typeface="Baskerville Old Face"/>
                        <a:ea typeface="Times New Roman"/>
                        <a:cs typeface="Baskerville Old Fac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Baskerville Old Face"/>
                        </a:rPr>
                        <a:t>3</a:t>
                      </a:r>
                      <a:endParaRPr lang="ru-RU" sz="3200" dirty="0">
                        <a:effectLst/>
                        <a:latin typeface="Baskerville Old Face"/>
                        <a:ea typeface="Times New Roman"/>
                        <a:cs typeface="Baskerville Old Fac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11761" y="206084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Ответы:</a:t>
            </a:r>
            <a:endParaRPr lang="ru-RU" alt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0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g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260" y="1440877"/>
            <a:ext cx="4128788" cy="3092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1071546"/>
            <a:ext cx="2544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002060"/>
                </a:solidFill>
              </a:rPr>
              <a:t>Лист самооценки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857364"/>
          <a:ext cx="3643336" cy="1547823"/>
        </p:xfrm>
        <a:graphic>
          <a:graphicData uri="http://schemas.openxmlformats.org/drawingml/2006/table">
            <a:tbl>
              <a:tblPr/>
              <a:tblGrid>
                <a:gridCol w="910834"/>
                <a:gridCol w="875116"/>
                <a:gridCol w="946552"/>
                <a:gridCol w="910834"/>
              </a:tblGrid>
              <a:tr h="92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Задание №1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Задание 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Задание №3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Задание №4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Текст 18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нужна была помощь    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            - были сомнения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            - всё получилось!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Твоя оценка__________________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преподавателя____________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14348" y="3714752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14348" y="4286256"/>
            <a:ext cx="357190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14348" y="4857760"/>
            <a:ext cx="357190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5718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401080" cy="45259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презентации по теме нашего урока;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разработать ситуационные задания по теме урока;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над ошибками теста (если они были) – обязательное задание.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28596" y="857232"/>
            <a:ext cx="8286808" cy="522289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знаний необъятен, и человек не должен останавливаться на достигнутом, должен идти дальше и дальше, совершать открытия, узнавать новое, интересное и, конечно же, постоянно работать над собой!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ото\фото никон\IMG_20131123_153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247" y="1215026"/>
            <a:ext cx="7020004" cy="5265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765" y="381000"/>
            <a:ext cx="8712968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ВНИ</a:t>
            </a:r>
            <a:r>
              <a:rPr lang="ru-RU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МАНИЕ</a:t>
            </a:r>
            <a:endParaRPr lang="ru-RU" sz="4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24744"/>
            <a:ext cx="7643866" cy="36198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Загадка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Чтоб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тебе помочь</a:t>
            </a:r>
            <a:r>
              <a:rPr lang="ru-RU" sz="2800" b="1" dirty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Путь пройти опасный,</a:t>
            </a:r>
            <a:r>
              <a:rPr lang="ru-RU" sz="2800" b="1" dirty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Горит и день, и ночь —</a:t>
            </a:r>
            <a:r>
              <a:rPr lang="ru-RU" sz="2800" b="1" dirty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Зеленый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800" b="1" dirty="0">
                <a:solidFill>
                  <a:srgbClr val="FFC000"/>
                </a:solidFill>
                <a:effectLst/>
                <a:latin typeface="Times New Roman"/>
                <a:ea typeface="Times New Roman"/>
              </a:rPr>
              <a:t>желтый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красный.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941168"/>
            <a:ext cx="8686800" cy="1138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6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1857375"/>
            <a:ext cx="8001056" cy="2533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/>
            <a:r>
              <a:rPr lang="ru-RU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Сигналы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светофора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и регулировщика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cap="all" dirty="0">
                <a:solidFill>
                  <a:prstClr val="black"/>
                </a:solidFill>
                <a:latin typeface="Times New Roman"/>
                <a:ea typeface="Times New Roman"/>
              </a:rPr>
              <a:t>Тема УРОКА</a:t>
            </a:r>
            <a:r>
              <a:rPr lang="ru-RU" sz="3600" cap="all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br>
              <a:rPr lang="ru-RU" sz="3600" cap="all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653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№1  Кейс-задание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1.Я часто наблюдаю такую ситуацию. Перекресток. Пешеход подходит к перекрестку в капюшоне и наушниках, и как только загорается зеленый сигнал светофора, он начинает движение через дорогу. Прав ли он? И если да то почему?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Пешеход подходит к перекрёстку и видит разрешающий сигнал светофора для него, но слева от него  на расстоянии 25 -30 метров движется автомобиль скорой помощи с включенным проблесковым маячком и звуковым сигналом. Какие действия пешехода?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13200" y="549275"/>
            <a:ext cx="4487890" cy="54721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Baskerville Old Face"/>
              </a:rPr>
              <a:t>Светофо́р</a:t>
            </a:r>
            <a:r>
              <a:rPr lang="ru-RU" b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Baskerville Old Face"/>
              </a:rPr>
              <a:t> (от свет + греч. </a:t>
            </a:r>
            <a:r>
              <a:rPr lang="ru-RU" b="1" dirty="0" err="1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Baskerville Old Face"/>
              </a:rPr>
              <a:t>φορός</a:t>
            </a:r>
            <a:r>
              <a:rPr lang="ru-RU" b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Baskerville Old Face"/>
              </a:rPr>
              <a:t> «несущий») — оптическое устройство, подающее световые сигналы, регулирующие движение автомобильного, железнодорожного, водного и другого транспорта, а также пешеходов на пешеходных переходах.</a:t>
            </a:r>
            <a:endParaRPr lang="ru-RU" sz="2000" b="1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Baskerville Old Face"/>
              <a:ea typeface="Times New Roman"/>
              <a:cs typeface="Baskerville Old Face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12517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73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2349500"/>
            <a:ext cx="8258204" cy="25939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Первый прибор, предназначенный для регулирования дорожного движения при помощи подачи его участникам специальных сигналов, появился ещё в 1868 </a:t>
            </a:r>
            <a:r>
              <a:rPr lang="ru-RU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году</a:t>
            </a:r>
            <a:r>
              <a:rPr lang="en-US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в Лондоне</a:t>
            </a:r>
            <a:r>
              <a:rPr lang="en-US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.</a:t>
            </a:r>
            <a:r>
              <a:rPr lang="ru-RU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endParaRPr lang="ru-RU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7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560840" cy="30469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В России первый светофор был установлен 15 января 1930 года в Ленинграде. Поставили его на перекрёстке  Невского и Литейного проспектов. В столице же страны эту систему регулирования дорожного движения установили несколько позже - 30 декабря того же 1930 года. Разместили её на углу Петровки и Кузнецкого моста. Третьим городом, которым был оснащённым светофором, стал Ростов-на-Дону.</a:t>
            </a:r>
            <a:endParaRPr lang="ru-RU" sz="2400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2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476250"/>
            <a:ext cx="8215370" cy="1800225"/>
          </a:xfr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/>
                <a:ea typeface="Times New Roman"/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красный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воспринимается как опасность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71473" y="2636838"/>
            <a:ext cx="8215369" cy="1743075"/>
          </a:xfr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ЖЕЛТЫЙ – КАК КОНЦЕНТРАЦИЯ ВНИМАНИЯ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71472" y="4652963"/>
            <a:ext cx="8215370" cy="1671637"/>
          </a:xfr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Baskerville Old Face"/>
              </a:rPr>
              <a:t>ЗЕЛЕНЫЙ – КАК РАЗРЕШЕНИЕ</a:t>
            </a:r>
            <a:endParaRPr lang="ru-RU" sz="2400" dirty="0" smtClean="0">
              <a:solidFill>
                <a:schemeClr val="bg1"/>
              </a:solidFill>
              <a:latin typeface="Baskerville Old Face"/>
              <a:ea typeface="Times New Roman"/>
              <a:cs typeface="Baskerville Old Fac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03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1088</TotalTime>
  <Words>534</Words>
  <Application>Microsoft Office PowerPoint</Application>
  <PresentationFormat>Экран (4:3)</PresentationFormat>
  <Paragraphs>93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Загадка Чтоб тебе помочь Путь пройти опасный, Горит и день, и ночь — Зеленый, желтый, красный. </vt:lpstr>
      <vt:lpstr>Сигналы светофора и регулировщика</vt:lpstr>
      <vt:lpstr>Задание №1  Кейс-задание</vt:lpstr>
      <vt:lpstr>Слайд 6</vt:lpstr>
      <vt:lpstr>Слайд 7</vt:lpstr>
      <vt:lpstr>Слайд 8</vt:lpstr>
      <vt:lpstr>    красный воспринимается как опасность</vt:lpstr>
      <vt:lpstr>Сигналы светофора</vt:lpstr>
      <vt:lpstr>Задание №2  Лови ошибку!</vt:lpstr>
      <vt:lpstr>Физминутка</vt:lpstr>
      <vt:lpstr>Слайд 13</vt:lpstr>
      <vt:lpstr>Сигналы регулировщика</vt:lpstr>
      <vt:lpstr>Сигналы регулировщика</vt:lpstr>
      <vt:lpstr>Сигналы регулировщика</vt:lpstr>
      <vt:lpstr>  </vt:lpstr>
      <vt:lpstr>Мария Филипповна Лиманская, в замужестве Шальнева (родилась 12 апреля 1924 года в Старой Полтавке) — участница Великой Отечественной войны, военная регулировщица.  Была запечатлена Евгением Халдеем на фотографии, на которой она регулировала движение у Бранденбургских ворот.</vt:lpstr>
      <vt:lpstr>Слайд 19</vt:lpstr>
      <vt:lpstr>Задание №3 </vt:lpstr>
      <vt:lpstr>Задание №4  Тестовые задание  о регулировщике: </vt:lpstr>
      <vt:lpstr>Слайд 22</vt:lpstr>
      <vt:lpstr>Домашнее задание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gridnevvvit</dc:creator>
  <cp:lastModifiedBy>АДМИН</cp:lastModifiedBy>
  <cp:revision>70</cp:revision>
  <dcterms:created xsi:type="dcterms:W3CDTF">2019-10-17T15:27:12Z</dcterms:created>
  <dcterms:modified xsi:type="dcterms:W3CDTF">2019-10-31T10:28:25Z</dcterms:modified>
</cp:coreProperties>
</file>