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64" r:id="rId3"/>
    <p:sldId id="281" r:id="rId4"/>
    <p:sldId id="294" r:id="rId5"/>
    <p:sldId id="266" r:id="rId6"/>
    <p:sldId id="285" r:id="rId7"/>
    <p:sldId id="274" r:id="rId8"/>
    <p:sldId id="275" r:id="rId9"/>
    <p:sldId id="276" r:id="rId10"/>
    <p:sldId id="277" r:id="rId11"/>
    <p:sldId id="288" r:id="rId12"/>
    <p:sldId id="295" r:id="rId13"/>
    <p:sldId id="293" r:id="rId14"/>
    <p:sldId id="282" r:id="rId15"/>
    <p:sldId id="283" r:id="rId16"/>
    <p:sldId id="284" r:id="rId17"/>
    <p:sldId id="286" r:id="rId18"/>
    <p:sldId id="289" r:id="rId19"/>
    <p:sldId id="290" r:id="rId20"/>
    <p:sldId id="291" r:id="rId21"/>
    <p:sldId id="292" r:id="rId22"/>
    <p:sldId id="28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16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pPr/>
              <a:t>02.12.2020</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02.12.2020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02.12.2020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pPr/>
              <a:t>02.12.2020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02.12.2020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pPr/>
              <a:t>02.12.2020</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285860"/>
            <a:ext cx="6408712" cy="4286280"/>
          </a:xfrm>
        </p:spPr>
        <p:txBody>
          <a:bodyPr>
            <a:normAutofit/>
          </a:bodyPr>
          <a:lstStyle/>
          <a:p>
            <a:r>
              <a:rPr lang="ru-RU" b="1" dirty="0" smtClean="0"/>
              <a:t>Правила поведения при землетрясениях</a:t>
            </a:r>
            <a:endParaRPr lang="ru-RU" b="1" dirty="0"/>
          </a:p>
        </p:txBody>
      </p:sp>
    </p:spTree>
    <p:extLst>
      <p:ext uri="{BB962C8B-B14F-4D97-AF65-F5344CB8AC3E}">
        <p14:creationId xmlns:p14="http://schemas.microsoft.com/office/powerpoint/2010/main" val="2900548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75656" y="0"/>
            <a:ext cx="6400800" cy="874440"/>
          </a:xfrm>
          <a:solidFill>
            <a:schemeClr val="tx2">
              <a:lumMod val="10000"/>
              <a:lumOff val="90000"/>
            </a:schemeClr>
          </a:solidFill>
        </p:spPr>
        <p:txBody>
          <a:bodyPr>
            <a:normAutofit fontScale="90000"/>
          </a:bodyPr>
          <a:lstStyle/>
          <a:p>
            <a:r>
              <a:rPr lang="ru-RU" sz="3200" dirty="0"/>
              <a:t>Наиболее безопасные места в здании</a:t>
            </a:r>
          </a:p>
        </p:txBody>
      </p:sp>
      <p:sp>
        <p:nvSpPr>
          <p:cNvPr id="20484" name="Rectangle 4"/>
          <p:cNvSpPr>
            <a:spLocks noChangeArrowheads="1"/>
          </p:cNvSpPr>
          <p:nvPr/>
        </p:nvSpPr>
        <p:spPr bwMode="auto">
          <a:xfrm>
            <a:off x="2411413" y="5949950"/>
            <a:ext cx="4383087" cy="366713"/>
          </a:xfrm>
          <a:prstGeom prst="rect">
            <a:avLst/>
          </a:prstGeom>
          <a:solidFill>
            <a:schemeClr val="bg1"/>
          </a:solidFill>
          <a:ln>
            <a:noFill/>
          </a:ln>
          <a:effectLst/>
          <a:extLst/>
        </p:spPr>
        <p:txBody>
          <a:bodyPr wrap="none">
            <a:spAutoFit/>
          </a:bodyPr>
          <a:lstStyle/>
          <a:p>
            <a:r>
              <a:rPr lang="ru-RU" dirty="0"/>
              <a:t>Места у колонн и под балками каркаса.</a:t>
            </a:r>
          </a:p>
        </p:txBody>
      </p:sp>
      <p:pic>
        <p:nvPicPr>
          <p:cNvPr id="20485" name="Picture 5" descr="Наиболее безопасные места для укрытия в здании при землетрясении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104900"/>
            <a:ext cx="58293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926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2071670" y="4714884"/>
            <a:ext cx="4572000" cy="1384995"/>
          </a:xfrm>
          <a:prstGeom prst="rect">
            <a:avLst/>
          </a:prstGeom>
          <a:solidFill>
            <a:schemeClr val="accent1">
              <a:lumMod val="20000"/>
              <a:lumOff val="80000"/>
            </a:schemeClr>
          </a:solidFill>
          <a:ln w="9525">
            <a:noFill/>
            <a:miter lim="800000"/>
            <a:headEnd/>
            <a:tailEnd/>
          </a:ln>
          <a:effectLst/>
        </p:spPr>
        <p:txBody>
          <a:bodyPr>
            <a:spAutoFit/>
          </a:bodyPr>
          <a:lstStyle/>
          <a:p>
            <a:r>
              <a:rPr lang="ru-RU" sz="2800" dirty="0"/>
              <a:t>Необходимо заранее ознакомиться с планом эвакуации из здания.</a:t>
            </a:r>
          </a:p>
        </p:txBody>
      </p:sp>
      <p:pic>
        <p:nvPicPr>
          <p:cNvPr id="22533" name="Picture 5" descr="Меры по уменьшению потерь от землетрясений (1)"/>
          <p:cNvPicPr>
            <a:picLocks noChangeAspect="1" noChangeArrowheads="1"/>
          </p:cNvPicPr>
          <p:nvPr/>
        </p:nvPicPr>
        <p:blipFill>
          <a:blip r:embed="rId2"/>
          <a:srcRect/>
          <a:stretch>
            <a:fillRect/>
          </a:stretch>
        </p:blipFill>
        <p:spPr bwMode="auto">
          <a:xfrm>
            <a:off x="2285984" y="785794"/>
            <a:ext cx="4495800" cy="3606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142976" y="1142984"/>
            <a:ext cx="6858048" cy="4429156"/>
          </a:xfrm>
          <a:solidFill>
            <a:schemeClr val="tx2">
              <a:lumMod val="10000"/>
              <a:lumOff val="90000"/>
            </a:schemeClr>
          </a:solidFill>
        </p:spPr>
        <p:txBody>
          <a:bodyPr/>
          <a:lstStyle/>
          <a:p>
            <a:pPr marL="609600" indent="-609600" algn="ctr" eaLnBrk="1" hangingPunct="1">
              <a:lnSpc>
                <a:spcPct val="90000"/>
              </a:lnSpc>
              <a:buFontTx/>
              <a:buNone/>
            </a:pPr>
            <a:r>
              <a:rPr lang="ru-RU" b="1" i="1" dirty="0" smtClean="0">
                <a:solidFill>
                  <a:schemeClr val="folHlink"/>
                </a:solidFill>
              </a:rPr>
              <a:t>Правила безопасного поведения </a:t>
            </a:r>
          </a:p>
          <a:p>
            <a:pPr marL="609600" indent="-609600" algn="ctr" eaLnBrk="1" hangingPunct="1">
              <a:lnSpc>
                <a:spcPct val="90000"/>
              </a:lnSpc>
              <a:buFontTx/>
              <a:buNone/>
            </a:pPr>
            <a:r>
              <a:rPr lang="ru-RU" b="1" i="1" dirty="0" smtClean="0">
                <a:solidFill>
                  <a:schemeClr val="folHlink"/>
                </a:solidFill>
              </a:rPr>
              <a:t>во время землетрясения.</a:t>
            </a:r>
          </a:p>
          <a:p>
            <a:pPr marL="609600" indent="-609600" eaLnBrk="1" hangingPunct="1">
              <a:lnSpc>
                <a:spcPct val="90000"/>
              </a:lnSpc>
            </a:pPr>
            <a:r>
              <a:rPr lang="ru-RU" sz="2000" b="1" dirty="0" smtClean="0"/>
              <a:t>При первом толчке постараться немедленно покинуть здание в течение 15-20 минут.</a:t>
            </a:r>
          </a:p>
          <a:p>
            <a:pPr marL="609600" indent="-609600" eaLnBrk="1" hangingPunct="1">
              <a:lnSpc>
                <a:spcPct val="90000"/>
              </a:lnSpc>
            </a:pPr>
            <a:r>
              <a:rPr lang="ru-RU" sz="2000" b="1" dirty="0" smtClean="0"/>
              <a:t>Спускаться  только по лестнице, оповещая соседей о необходимости покинуть здание.</a:t>
            </a:r>
          </a:p>
          <a:p>
            <a:pPr marL="609600" indent="-609600" eaLnBrk="1" hangingPunct="1">
              <a:lnSpc>
                <a:spcPct val="90000"/>
              </a:lnSpc>
            </a:pPr>
            <a:r>
              <a:rPr lang="ru-RU" sz="2000" b="1" dirty="0" smtClean="0"/>
              <a:t>Если остались в квартире, необходимо встать в дверной проем или в углу комнаты, подальше от окон, светильников, шкафов и зеркал.</a:t>
            </a:r>
          </a:p>
          <a:p>
            <a:pPr marL="609600" indent="-609600" eaLnBrk="1" hangingPunct="1">
              <a:lnSpc>
                <a:spcPct val="90000"/>
              </a:lnSpc>
            </a:pPr>
            <a:r>
              <a:rPr lang="ru-RU" sz="2000" b="1" dirty="0" smtClean="0"/>
              <a:t>Не допускать возникновения паники.</a:t>
            </a:r>
          </a:p>
          <a:p>
            <a:pPr marL="609600" indent="-609600" eaLnBrk="1" hangingPunct="1">
              <a:lnSpc>
                <a:spcPct val="90000"/>
              </a:lnSpc>
            </a:pPr>
            <a:r>
              <a:rPr lang="ru-RU" sz="2000" b="1" dirty="0" smtClean="0"/>
              <a:t>Если землетрясение застигло вас в машине, нужно немедленно остановиться и не выходить из машины до окончания толчков.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28675">
                                            <p:txEl>
                                              <p:pRg st="0" end="0"/>
                                            </p:txEl>
                                          </p:spTgt>
                                        </p:tgtEl>
                                        <p:attrNameLst>
                                          <p:attrName>style.visibility</p:attrName>
                                        </p:attrNameLst>
                                      </p:cBhvr>
                                      <p:to>
                                        <p:strVal val="visible"/>
                                      </p:to>
                                    </p:set>
                                    <p:anim calcmode="discrete" valueType="clr">
                                      <p:cBhvr override="childStyle">
                                        <p:cTn id="7" dur="80"/>
                                        <p:tgtEl>
                                          <p:spTgt spid="286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8675">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28675">
                                            <p:txEl>
                                              <p:pRg st="1" end="1"/>
                                            </p:txEl>
                                          </p:spTgt>
                                        </p:tgtEl>
                                        <p:attrNameLst>
                                          <p:attrName>style.visibility</p:attrName>
                                        </p:attrNameLst>
                                      </p:cBhvr>
                                      <p:to>
                                        <p:strVal val="visible"/>
                                      </p:to>
                                    </p:set>
                                    <p:anim calcmode="discrete" valueType="clr">
                                      <p:cBhvr override="childStyle">
                                        <p:cTn id="12" dur="80"/>
                                        <p:tgtEl>
                                          <p:spTgt spid="286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8675">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28675">
                                            <p:txEl>
                                              <p:pRg st="1" end="1"/>
                                            </p:txEl>
                                          </p:spTgt>
                                        </p:tgtEl>
                                        <p:attrNameLst>
                                          <p:attrName>fill.type</p:attrName>
                                        </p:attrNameLst>
                                      </p:cBhvr>
                                      <p:to>
                                        <p:strVal val="solid"/>
                                      </p:to>
                                    </p:set>
                                  </p:childTnLst>
                                </p:cTn>
                              </p:par>
                            </p:childTnLst>
                          </p:cTn>
                        </p:par>
                        <p:par>
                          <p:cTn id="15" fill="hold">
                            <p:stCondLst>
                              <p:cond delay="1120"/>
                            </p:stCondLst>
                            <p:childTnLst>
                              <p:par>
                                <p:cTn id="16" presetID="42" presetClass="entr" presetSubtype="0" fill="hold" nodeType="afterEffect">
                                  <p:stCondLst>
                                    <p:cond delay="0"/>
                                  </p:stCondLst>
                                  <p:childTnLst>
                                    <p:set>
                                      <p:cBhvr>
                                        <p:cTn id="17" dur="1" fill="hold">
                                          <p:stCondLst>
                                            <p:cond delay="0"/>
                                          </p:stCondLst>
                                        </p:cTn>
                                        <p:tgtEl>
                                          <p:spTgt spid="28675">
                                            <p:txEl>
                                              <p:pRg st="2" end="2"/>
                                            </p:txEl>
                                          </p:spTgt>
                                        </p:tgtEl>
                                        <p:attrNameLst>
                                          <p:attrName>style.visibility</p:attrName>
                                        </p:attrNameLst>
                                      </p:cBhvr>
                                      <p:to>
                                        <p:strVal val="visible"/>
                                      </p:to>
                                    </p:set>
                                    <p:animEffect transition="in" filter="fade">
                                      <p:cBhvr>
                                        <p:cTn id="18" dur="2000"/>
                                        <p:tgtEl>
                                          <p:spTgt spid="28675">
                                            <p:txEl>
                                              <p:pRg st="2" end="2"/>
                                            </p:txEl>
                                          </p:spTgt>
                                        </p:tgtEl>
                                      </p:cBhvr>
                                    </p:animEffect>
                                    <p:anim calcmode="lin" valueType="num">
                                      <p:cBhvr>
                                        <p:cTn id="19" dur="2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3120"/>
                            </p:stCondLst>
                            <p:childTnLst>
                              <p:par>
                                <p:cTn id="22" presetID="42" presetClass="entr" presetSubtype="0" fill="hold" nodeType="afterEffect">
                                  <p:stCondLst>
                                    <p:cond delay="4000"/>
                                  </p:stCondLst>
                                  <p:childTnLst>
                                    <p:set>
                                      <p:cBhvr>
                                        <p:cTn id="23" dur="1" fill="hold">
                                          <p:stCondLst>
                                            <p:cond delay="0"/>
                                          </p:stCondLst>
                                        </p:cTn>
                                        <p:tgtEl>
                                          <p:spTgt spid="28675">
                                            <p:txEl>
                                              <p:pRg st="3" end="3"/>
                                            </p:txEl>
                                          </p:spTgt>
                                        </p:tgtEl>
                                        <p:attrNameLst>
                                          <p:attrName>style.visibility</p:attrName>
                                        </p:attrNameLst>
                                      </p:cBhvr>
                                      <p:to>
                                        <p:strVal val="visible"/>
                                      </p:to>
                                    </p:set>
                                    <p:animEffect transition="in" filter="fade">
                                      <p:cBhvr>
                                        <p:cTn id="24" dur="2000"/>
                                        <p:tgtEl>
                                          <p:spTgt spid="28675">
                                            <p:txEl>
                                              <p:pRg st="3" end="3"/>
                                            </p:txEl>
                                          </p:spTgt>
                                        </p:tgtEl>
                                      </p:cBhvr>
                                    </p:animEffect>
                                    <p:anim calcmode="lin" valueType="num">
                                      <p:cBhvr>
                                        <p:cTn id="25" dur="2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26" dur="2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9120"/>
                            </p:stCondLst>
                            <p:childTnLst>
                              <p:par>
                                <p:cTn id="28" presetID="42" presetClass="entr" presetSubtype="0" fill="hold" nodeType="afterEffect">
                                  <p:stCondLst>
                                    <p:cond delay="4000"/>
                                  </p:stCondLst>
                                  <p:childTnLst>
                                    <p:set>
                                      <p:cBhvr>
                                        <p:cTn id="29" dur="1" fill="hold">
                                          <p:stCondLst>
                                            <p:cond delay="0"/>
                                          </p:stCondLst>
                                        </p:cTn>
                                        <p:tgtEl>
                                          <p:spTgt spid="28675">
                                            <p:txEl>
                                              <p:pRg st="4" end="4"/>
                                            </p:txEl>
                                          </p:spTgt>
                                        </p:tgtEl>
                                        <p:attrNameLst>
                                          <p:attrName>style.visibility</p:attrName>
                                        </p:attrNameLst>
                                      </p:cBhvr>
                                      <p:to>
                                        <p:strVal val="visible"/>
                                      </p:to>
                                    </p:set>
                                    <p:animEffect transition="in" filter="fade">
                                      <p:cBhvr>
                                        <p:cTn id="30" dur="2000"/>
                                        <p:tgtEl>
                                          <p:spTgt spid="28675">
                                            <p:txEl>
                                              <p:pRg st="4" end="4"/>
                                            </p:txEl>
                                          </p:spTgt>
                                        </p:tgtEl>
                                      </p:cBhvr>
                                    </p:animEffect>
                                    <p:anim calcmode="lin" valueType="num">
                                      <p:cBhvr>
                                        <p:cTn id="31" dur="2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32" dur="2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120"/>
                            </p:stCondLst>
                            <p:childTnLst>
                              <p:par>
                                <p:cTn id="34" presetID="42" presetClass="entr" presetSubtype="0" fill="hold" nodeType="afterEffect">
                                  <p:stCondLst>
                                    <p:cond delay="4000"/>
                                  </p:stCondLst>
                                  <p:childTnLst>
                                    <p:set>
                                      <p:cBhvr>
                                        <p:cTn id="35" dur="1" fill="hold">
                                          <p:stCondLst>
                                            <p:cond delay="0"/>
                                          </p:stCondLst>
                                        </p:cTn>
                                        <p:tgtEl>
                                          <p:spTgt spid="28675">
                                            <p:txEl>
                                              <p:pRg st="5" end="5"/>
                                            </p:txEl>
                                          </p:spTgt>
                                        </p:tgtEl>
                                        <p:attrNameLst>
                                          <p:attrName>style.visibility</p:attrName>
                                        </p:attrNameLst>
                                      </p:cBhvr>
                                      <p:to>
                                        <p:strVal val="visible"/>
                                      </p:to>
                                    </p:set>
                                    <p:animEffect transition="in" filter="fade">
                                      <p:cBhvr>
                                        <p:cTn id="36" dur="2000"/>
                                        <p:tgtEl>
                                          <p:spTgt spid="28675">
                                            <p:txEl>
                                              <p:pRg st="5" end="5"/>
                                            </p:txEl>
                                          </p:spTgt>
                                        </p:tgtEl>
                                      </p:cBhvr>
                                    </p:animEffect>
                                    <p:anim calcmode="lin" valueType="num">
                                      <p:cBhvr>
                                        <p:cTn id="37" dur="20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p:cTn id="38" dur="2000" fill="hold"/>
                                        <p:tgtEl>
                                          <p:spTgt spid="28675">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21120"/>
                            </p:stCondLst>
                            <p:childTnLst>
                              <p:par>
                                <p:cTn id="40" presetID="42" presetClass="entr" presetSubtype="0" fill="hold" nodeType="afterEffect">
                                  <p:stCondLst>
                                    <p:cond delay="4000"/>
                                  </p:stCondLst>
                                  <p:childTnLst>
                                    <p:set>
                                      <p:cBhvr>
                                        <p:cTn id="41" dur="1" fill="hold">
                                          <p:stCondLst>
                                            <p:cond delay="0"/>
                                          </p:stCondLst>
                                        </p:cTn>
                                        <p:tgtEl>
                                          <p:spTgt spid="28675">
                                            <p:txEl>
                                              <p:pRg st="6" end="6"/>
                                            </p:txEl>
                                          </p:spTgt>
                                        </p:tgtEl>
                                        <p:attrNameLst>
                                          <p:attrName>style.visibility</p:attrName>
                                        </p:attrNameLst>
                                      </p:cBhvr>
                                      <p:to>
                                        <p:strVal val="visible"/>
                                      </p:to>
                                    </p:set>
                                    <p:animEffect transition="in" filter="fade">
                                      <p:cBhvr>
                                        <p:cTn id="42" dur="2000"/>
                                        <p:tgtEl>
                                          <p:spTgt spid="28675">
                                            <p:txEl>
                                              <p:pRg st="6" end="6"/>
                                            </p:txEl>
                                          </p:spTgt>
                                        </p:tgtEl>
                                      </p:cBhvr>
                                    </p:animEffect>
                                    <p:anim calcmode="lin" valueType="num">
                                      <p:cBhvr>
                                        <p:cTn id="43" dur="20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p:cTn id="44" dur="2000" fill="hold"/>
                                        <p:tgtEl>
                                          <p:spTgt spid="2867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428604"/>
            <a:ext cx="6400800" cy="1071570"/>
          </a:xfrm>
          <a:solidFill>
            <a:schemeClr val="tx2">
              <a:lumMod val="50000"/>
              <a:lumOff val="50000"/>
            </a:schemeClr>
          </a:solidFill>
        </p:spPr>
        <p:txBody>
          <a:bodyPr>
            <a:noAutofit/>
          </a:bodyPr>
          <a:lstStyle/>
          <a:p>
            <a:r>
              <a:rPr lang="ru-RU" sz="2800" dirty="0"/>
              <a:t>Меры для уменьшения потерь от землетрясений</a:t>
            </a:r>
          </a:p>
        </p:txBody>
      </p:sp>
      <p:sp>
        <p:nvSpPr>
          <p:cNvPr id="28676" name="Rectangle 4"/>
          <p:cNvSpPr>
            <a:spLocks noChangeArrowheads="1"/>
          </p:cNvSpPr>
          <p:nvPr/>
        </p:nvSpPr>
        <p:spPr bwMode="auto">
          <a:xfrm>
            <a:off x="250825" y="5589588"/>
            <a:ext cx="8424863" cy="915987"/>
          </a:xfrm>
          <a:prstGeom prst="rect">
            <a:avLst/>
          </a:prstGeom>
          <a:solidFill>
            <a:schemeClr val="tx2">
              <a:lumMod val="50000"/>
              <a:lumOff val="50000"/>
            </a:schemeClr>
          </a:solidFill>
          <a:ln w="9525">
            <a:noFill/>
            <a:miter lim="800000"/>
            <a:headEnd/>
            <a:tailEnd/>
          </a:ln>
          <a:effectLst/>
        </p:spPr>
        <p:txBody>
          <a:bodyPr>
            <a:spAutoFit/>
          </a:bodyPr>
          <a:lstStyle/>
          <a:p>
            <a:r>
              <a:rPr lang="ru-RU" dirty="0"/>
              <a:t>Заранее определить наиболее безопасные места (в квартире, в школе), в которых можно переждать толчки: проемы капитальных внутренних стен, углы, образованные внутренними капитальными стенами, ванные комнаты.</a:t>
            </a:r>
          </a:p>
        </p:txBody>
      </p:sp>
      <p:pic>
        <p:nvPicPr>
          <p:cNvPr id="28677" name="Picture 5" descr="Меры по уменьшению потерь от землетрясений (7)"/>
          <p:cNvPicPr>
            <a:picLocks noChangeAspect="1" noChangeArrowheads="1"/>
          </p:cNvPicPr>
          <p:nvPr/>
        </p:nvPicPr>
        <p:blipFill>
          <a:blip r:embed="rId2"/>
          <a:srcRect/>
          <a:stretch>
            <a:fillRect/>
          </a:stretch>
        </p:blipFill>
        <p:spPr bwMode="auto">
          <a:xfrm>
            <a:off x="2324100" y="1625600"/>
            <a:ext cx="4495800" cy="3606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2976" y="1000108"/>
            <a:ext cx="7000924" cy="777875"/>
          </a:xfrm>
          <a:solidFill>
            <a:srgbClr val="00B0F0"/>
          </a:solidFill>
        </p:spPr>
        <p:txBody>
          <a:bodyPr>
            <a:normAutofit fontScale="90000"/>
          </a:bodyPr>
          <a:lstStyle/>
          <a:p>
            <a:r>
              <a:rPr lang="ru-RU" sz="2800" dirty="0"/>
              <a:t>Что делать при землетрясении, если вы оказались на улице</a:t>
            </a:r>
          </a:p>
        </p:txBody>
      </p:sp>
      <p:sp>
        <p:nvSpPr>
          <p:cNvPr id="31748" name="Rectangle 4"/>
          <p:cNvSpPr>
            <a:spLocks noChangeArrowheads="1"/>
          </p:cNvSpPr>
          <p:nvPr/>
        </p:nvSpPr>
        <p:spPr bwMode="auto">
          <a:xfrm>
            <a:off x="827088" y="6092825"/>
            <a:ext cx="7993062" cy="366713"/>
          </a:xfrm>
          <a:prstGeom prst="rect">
            <a:avLst/>
          </a:prstGeom>
          <a:solidFill>
            <a:srgbClr val="00B0F0"/>
          </a:solidFill>
          <a:ln w="9525">
            <a:noFill/>
            <a:miter lim="800000"/>
            <a:headEnd/>
            <a:tailEnd/>
          </a:ln>
          <a:effectLst/>
        </p:spPr>
        <p:txBody>
          <a:bodyPr>
            <a:spAutoFit/>
          </a:bodyPr>
          <a:lstStyle/>
          <a:p>
            <a:r>
              <a:rPr lang="ru-RU" dirty="0"/>
              <a:t>Отойдите на открытое место, не бегайте, не кричите.</a:t>
            </a:r>
          </a:p>
        </p:txBody>
      </p:sp>
      <p:pic>
        <p:nvPicPr>
          <p:cNvPr id="31749" name="Picture 5" descr="Что делать при землетрясении, если вы оказались на улице (правило 1)"/>
          <p:cNvPicPr>
            <a:picLocks noChangeAspect="1" noChangeArrowheads="1"/>
          </p:cNvPicPr>
          <p:nvPr/>
        </p:nvPicPr>
        <p:blipFill>
          <a:blip r:embed="rId2"/>
          <a:srcRect/>
          <a:stretch>
            <a:fillRect/>
          </a:stretch>
        </p:blipFill>
        <p:spPr bwMode="auto">
          <a:xfrm>
            <a:off x="2786050" y="2000240"/>
            <a:ext cx="4422503" cy="35321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1600" y="357166"/>
            <a:ext cx="6400800" cy="1624034"/>
          </a:xfrm>
          <a:solidFill>
            <a:srgbClr val="00B0F0"/>
          </a:solidFill>
        </p:spPr>
        <p:txBody>
          <a:bodyPr>
            <a:normAutofit/>
          </a:bodyPr>
          <a:lstStyle/>
          <a:p>
            <a:r>
              <a:rPr lang="ru-RU" sz="3200" dirty="0"/>
              <a:t>Что делать при землетрясении, если вы оказались на улице</a:t>
            </a:r>
          </a:p>
        </p:txBody>
      </p:sp>
      <p:sp>
        <p:nvSpPr>
          <p:cNvPr id="32772" name="Rectangle 4"/>
          <p:cNvSpPr>
            <a:spLocks noChangeArrowheads="1"/>
          </p:cNvSpPr>
          <p:nvPr/>
        </p:nvSpPr>
        <p:spPr bwMode="auto">
          <a:xfrm>
            <a:off x="428596" y="5715016"/>
            <a:ext cx="8497887" cy="641350"/>
          </a:xfrm>
          <a:prstGeom prst="rect">
            <a:avLst/>
          </a:prstGeom>
          <a:solidFill>
            <a:srgbClr val="00B0F0"/>
          </a:solidFill>
          <a:ln w="9525">
            <a:noFill/>
            <a:miter lim="800000"/>
            <a:headEnd/>
            <a:tailEnd/>
          </a:ln>
          <a:effectLst/>
        </p:spPr>
        <p:txBody>
          <a:bodyPr>
            <a:spAutoFit/>
          </a:bodyPr>
          <a:lstStyle/>
          <a:p>
            <a:r>
              <a:rPr lang="ru-RU" dirty="0"/>
              <a:t>Передвигайтесь, используя свободное пространство, удаленное от зданий, линий электропередач, водохранилищ, обходите памятники.</a:t>
            </a:r>
          </a:p>
        </p:txBody>
      </p:sp>
      <p:pic>
        <p:nvPicPr>
          <p:cNvPr id="32773" name="Picture 5" descr="Что делать при землетрясении, если вы оказались на улице (правило 2)"/>
          <p:cNvPicPr>
            <a:picLocks noChangeAspect="1" noChangeArrowheads="1"/>
          </p:cNvPicPr>
          <p:nvPr/>
        </p:nvPicPr>
        <p:blipFill>
          <a:blip r:embed="rId2"/>
          <a:srcRect/>
          <a:stretch>
            <a:fillRect/>
          </a:stretch>
        </p:blipFill>
        <p:spPr bwMode="auto">
          <a:xfrm>
            <a:off x="2500298" y="2143116"/>
            <a:ext cx="4687900" cy="350053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57290" y="428604"/>
            <a:ext cx="6400800" cy="1114428"/>
          </a:xfrm>
          <a:solidFill>
            <a:srgbClr val="00B0F0"/>
          </a:solidFill>
        </p:spPr>
        <p:txBody>
          <a:bodyPr>
            <a:noAutofit/>
          </a:bodyPr>
          <a:lstStyle/>
          <a:p>
            <a:r>
              <a:rPr lang="ru-RU" sz="2400" b="1" dirty="0"/>
              <a:t>Что делать при землетрясении, если вы оказались на улице</a:t>
            </a:r>
          </a:p>
        </p:txBody>
      </p:sp>
      <p:sp>
        <p:nvSpPr>
          <p:cNvPr id="34820" name="Rectangle 4"/>
          <p:cNvSpPr>
            <a:spLocks noChangeArrowheads="1"/>
          </p:cNvSpPr>
          <p:nvPr/>
        </p:nvSpPr>
        <p:spPr bwMode="auto">
          <a:xfrm>
            <a:off x="539750" y="6165850"/>
            <a:ext cx="8208963" cy="366713"/>
          </a:xfrm>
          <a:prstGeom prst="rect">
            <a:avLst/>
          </a:prstGeom>
          <a:solidFill>
            <a:srgbClr val="00B0F0"/>
          </a:solidFill>
          <a:ln w="9525">
            <a:noFill/>
            <a:miter lim="800000"/>
            <a:headEnd/>
            <a:tailEnd/>
          </a:ln>
          <a:effectLst/>
        </p:spPr>
        <p:txBody>
          <a:bodyPr>
            <a:spAutoFit/>
          </a:bodyPr>
          <a:lstStyle/>
          <a:p>
            <a:r>
              <a:rPr lang="ru-RU" dirty="0"/>
              <a:t> Следите за опасными предметами, которые могут оказаться на земле.</a:t>
            </a:r>
          </a:p>
        </p:txBody>
      </p:sp>
      <p:pic>
        <p:nvPicPr>
          <p:cNvPr id="34821" name="Picture 5" descr="Что делать при землетрясении, если вы оказались на улице (правило 3)"/>
          <p:cNvPicPr>
            <a:picLocks noChangeAspect="1" noChangeArrowheads="1"/>
          </p:cNvPicPr>
          <p:nvPr/>
        </p:nvPicPr>
        <p:blipFill>
          <a:blip r:embed="rId2"/>
          <a:srcRect/>
          <a:stretch>
            <a:fillRect/>
          </a:stretch>
        </p:blipFill>
        <p:spPr bwMode="auto">
          <a:xfrm>
            <a:off x="1692275" y="1844675"/>
            <a:ext cx="5803900" cy="41179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939784"/>
          </a:xfrm>
          <a:solidFill>
            <a:schemeClr val="accent1">
              <a:lumMod val="20000"/>
              <a:lumOff val="80000"/>
            </a:schemeClr>
          </a:solidFill>
        </p:spPr>
        <p:txBody>
          <a:bodyPr>
            <a:normAutofit fontScale="90000"/>
          </a:bodyPr>
          <a:lstStyle/>
          <a:p>
            <a:r>
              <a:rPr lang="ru-RU" sz="2800" dirty="0">
                <a:solidFill>
                  <a:schemeClr val="tx1"/>
                </a:solidFill>
              </a:rPr>
              <a:t>Что делать, если вы находитесь дома</a:t>
            </a:r>
          </a:p>
        </p:txBody>
      </p:sp>
      <p:sp>
        <p:nvSpPr>
          <p:cNvPr id="33796" name="Rectangle 4"/>
          <p:cNvSpPr>
            <a:spLocks noChangeArrowheads="1"/>
          </p:cNvSpPr>
          <p:nvPr/>
        </p:nvSpPr>
        <p:spPr bwMode="auto">
          <a:xfrm>
            <a:off x="250825" y="5734050"/>
            <a:ext cx="8569325" cy="915988"/>
          </a:xfrm>
          <a:prstGeom prst="rect">
            <a:avLst/>
          </a:prstGeom>
          <a:solidFill>
            <a:schemeClr val="accent1">
              <a:lumMod val="20000"/>
              <a:lumOff val="80000"/>
            </a:schemeClr>
          </a:solidFill>
          <a:ln w="9525">
            <a:noFill/>
            <a:miter lim="800000"/>
            <a:headEnd/>
            <a:tailEnd/>
          </a:ln>
          <a:effectLst/>
        </p:spPr>
        <p:txBody>
          <a:bodyPr anchor="ctr">
            <a:spAutoFit/>
          </a:bodyPr>
          <a:lstStyle/>
          <a:p>
            <a:r>
              <a:rPr lang="ru-RU" dirty="0"/>
              <a:t>Если вы находитесь в здании при землетрясении: не выходите на балкон, не зажигайте огонь, откройте дверь и станьте в дверном проёме или укройтесь в безопасном месте.</a:t>
            </a:r>
          </a:p>
        </p:txBody>
      </p:sp>
      <p:pic>
        <p:nvPicPr>
          <p:cNvPr id="33797" name="Picture 5" descr="Действия при землетрясении, если вы находитесь дома"/>
          <p:cNvPicPr>
            <a:picLocks noChangeAspect="1" noChangeArrowheads="1"/>
          </p:cNvPicPr>
          <p:nvPr/>
        </p:nvPicPr>
        <p:blipFill>
          <a:blip r:embed="rId2"/>
          <a:srcRect/>
          <a:stretch>
            <a:fillRect/>
          </a:stretch>
        </p:blipFill>
        <p:spPr bwMode="auto">
          <a:xfrm>
            <a:off x="1285852" y="1357298"/>
            <a:ext cx="6743721" cy="424994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0825" y="274638"/>
            <a:ext cx="8569325" cy="777875"/>
          </a:xfrm>
          <a:solidFill>
            <a:schemeClr val="tx2">
              <a:lumMod val="50000"/>
              <a:lumOff val="50000"/>
            </a:schemeClr>
          </a:solidFill>
        </p:spPr>
        <p:txBody>
          <a:bodyPr>
            <a:normAutofit fontScale="90000"/>
          </a:bodyPr>
          <a:lstStyle/>
          <a:p>
            <a:r>
              <a:rPr lang="ru-RU" sz="2800" dirty="0"/>
              <a:t>Меры для уменьшения потерь от землетрясений</a:t>
            </a:r>
          </a:p>
        </p:txBody>
      </p:sp>
      <p:sp>
        <p:nvSpPr>
          <p:cNvPr id="23556" name="Rectangle 4"/>
          <p:cNvSpPr>
            <a:spLocks noChangeArrowheads="1"/>
          </p:cNvSpPr>
          <p:nvPr/>
        </p:nvSpPr>
        <p:spPr bwMode="auto">
          <a:xfrm>
            <a:off x="2339975" y="5445125"/>
            <a:ext cx="4572000" cy="641350"/>
          </a:xfrm>
          <a:prstGeom prst="rect">
            <a:avLst/>
          </a:prstGeom>
          <a:solidFill>
            <a:schemeClr val="tx2">
              <a:lumMod val="50000"/>
              <a:lumOff val="50000"/>
            </a:schemeClr>
          </a:solidFill>
          <a:ln w="9525">
            <a:noFill/>
            <a:miter lim="800000"/>
            <a:headEnd/>
            <a:tailEnd/>
          </a:ln>
          <a:effectLst/>
        </p:spPr>
        <p:txBody>
          <a:bodyPr>
            <a:spAutoFit/>
          </a:bodyPr>
          <a:lstStyle/>
          <a:p>
            <a:r>
              <a:rPr lang="ru-RU" dirty="0"/>
              <a:t> В случае угрозы землетрясения необходимо отключить свет, газ.</a:t>
            </a:r>
          </a:p>
        </p:txBody>
      </p:sp>
      <p:pic>
        <p:nvPicPr>
          <p:cNvPr id="23557" name="Picture 5" descr="Меры по уменьшению потерь от землетрясений (2)"/>
          <p:cNvPicPr>
            <a:picLocks noChangeAspect="1" noChangeArrowheads="1"/>
          </p:cNvPicPr>
          <p:nvPr/>
        </p:nvPicPr>
        <p:blipFill>
          <a:blip r:embed="rId2"/>
          <a:srcRect/>
          <a:stretch>
            <a:fillRect/>
          </a:stretch>
        </p:blipFill>
        <p:spPr bwMode="auto">
          <a:xfrm>
            <a:off x="1547813" y="1625600"/>
            <a:ext cx="5832475" cy="3606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285728"/>
            <a:ext cx="6400800" cy="1071570"/>
          </a:xfrm>
          <a:solidFill>
            <a:schemeClr val="tx2">
              <a:lumMod val="50000"/>
              <a:lumOff val="50000"/>
            </a:schemeClr>
          </a:solidFill>
        </p:spPr>
        <p:txBody>
          <a:bodyPr>
            <a:normAutofit/>
          </a:bodyPr>
          <a:lstStyle/>
          <a:p>
            <a:r>
              <a:rPr lang="ru-RU" sz="2800" dirty="0"/>
              <a:t>Меры для уменьшения потерь от землетрясений</a:t>
            </a:r>
          </a:p>
        </p:txBody>
      </p:sp>
      <p:sp>
        <p:nvSpPr>
          <p:cNvPr id="24580" name="Rectangle 4"/>
          <p:cNvSpPr>
            <a:spLocks noChangeArrowheads="1"/>
          </p:cNvSpPr>
          <p:nvPr/>
        </p:nvSpPr>
        <p:spPr bwMode="auto">
          <a:xfrm>
            <a:off x="468313" y="5373688"/>
            <a:ext cx="8351837" cy="1190625"/>
          </a:xfrm>
          <a:prstGeom prst="rect">
            <a:avLst/>
          </a:prstGeom>
          <a:solidFill>
            <a:schemeClr val="tx2">
              <a:lumMod val="50000"/>
              <a:lumOff val="50000"/>
            </a:schemeClr>
          </a:solidFill>
          <a:ln w="9525">
            <a:noFill/>
            <a:miter lim="800000"/>
            <a:headEnd/>
            <a:tailEnd/>
          </a:ln>
          <a:effectLst/>
        </p:spPr>
        <p:txBody>
          <a:bodyPr>
            <a:spAutoFit/>
          </a:bodyPr>
          <a:lstStyle/>
          <a:p>
            <a:r>
              <a:rPr lang="ru-RU" dirty="0"/>
              <a:t>Заранее подготовить самые необходимые вещи на случай эвакуации и хранить их в месте, известном всем членам семьи (документы, </a:t>
            </a:r>
          </a:p>
          <a:p>
            <a:r>
              <a:rPr lang="ru-RU" dirty="0"/>
              <a:t>радиоприемник на батарейках, запас консервов и  питьевой воды, аптечка, электрический фонарь, ведро с песком, огнетушитель).</a:t>
            </a:r>
          </a:p>
        </p:txBody>
      </p:sp>
      <p:pic>
        <p:nvPicPr>
          <p:cNvPr id="24581" name="Picture 5" descr="Меры по уменьшению потерь от землетрясений (3)"/>
          <p:cNvPicPr>
            <a:picLocks noChangeAspect="1" noChangeArrowheads="1"/>
          </p:cNvPicPr>
          <p:nvPr/>
        </p:nvPicPr>
        <p:blipFill>
          <a:blip r:embed="rId2"/>
          <a:srcRect/>
          <a:stretch>
            <a:fillRect/>
          </a:stretch>
        </p:blipFill>
        <p:spPr bwMode="auto">
          <a:xfrm>
            <a:off x="2324100" y="1625600"/>
            <a:ext cx="4495800" cy="3606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3429000"/>
            <a:ext cx="6400800" cy="642942"/>
          </a:xfrm>
        </p:spPr>
        <p:txBody>
          <a:bodyPr/>
          <a:lstStyle/>
          <a:p>
            <a:r>
              <a:rPr lang="ru-RU" dirty="0" smtClean="0"/>
              <a:t>Землетрясения.</a:t>
            </a:r>
            <a:endParaRPr lang="ru-RU" dirty="0"/>
          </a:p>
        </p:txBody>
      </p:sp>
      <p:pic>
        <p:nvPicPr>
          <p:cNvPr id="4" name="Picture 5" descr="vul2"/>
          <p:cNvPicPr>
            <a:picLocks noChangeAspect="1" noChangeArrowheads="1"/>
          </p:cNvPicPr>
          <p:nvPr/>
        </p:nvPicPr>
        <p:blipFill>
          <a:blip r:embed="rId2"/>
          <a:srcRect/>
          <a:stretch>
            <a:fillRect/>
          </a:stretch>
        </p:blipFill>
        <p:spPr bwMode="auto">
          <a:xfrm>
            <a:off x="5049747" y="188913"/>
            <a:ext cx="3843428" cy="2882897"/>
          </a:xfrm>
          <a:prstGeom prst="rect">
            <a:avLst/>
          </a:prstGeom>
          <a:ln>
            <a:noFill/>
          </a:ln>
          <a:effectLst>
            <a:softEdge rad="112500"/>
          </a:effectLst>
        </p:spPr>
      </p:pic>
      <p:pic>
        <p:nvPicPr>
          <p:cNvPr id="5" name="Picture 4" descr="vul3"/>
          <p:cNvPicPr>
            <a:picLocks noChangeAspect="1" noChangeArrowheads="1"/>
          </p:cNvPicPr>
          <p:nvPr/>
        </p:nvPicPr>
        <p:blipFill>
          <a:blip r:embed="rId3"/>
          <a:srcRect/>
          <a:stretch>
            <a:fillRect/>
          </a:stretch>
        </p:blipFill>
        <p:spPr bwMode="auto">
          <a:xfrm>
            <a:off x="214282" y="4143380"/>
            <a:ext cx="2916077" cy="2187568"/>
          </a:xfrm>
          <a:prstGeom prst="rect">
            <a:avLst/>
          </a:prstGeom>
          <a:ln>
            <a:noFill/>
          </a:ln>
          <a:effectLst>
            <a:softEdge rad="112500"/>
          </a:effectLst>
        </p:spPr>
      </p:pic>
    </p:spTree>
    <p:extLst>
      <p:ext uri="{BB962C8B-B14F-4D97-AF65-F5344CB8AC3E}">
        <p14:creationId xmlns:p14="http://schemas.microsoft.com/office/powerpoint/2010/main" val="285228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71600" y="357166"/>
            <a:ext cx="6400800" cy="1071570"/>
          </a:xfrm>
          <a:solidFill>
            <a:schemeClr val="tx2">
              <a:lumMod val="50000"/>
              <a:lumOff val="50000"/>
            </a:schemeClr>
          </a:solidFill>
        </p:spPr>
        <p:txBody>
          <a:bodyPr>
            <a:normAutofit/>
          </a:bodyPr>
          <a:lstStyle/>
          <a:p>
            <a:r>
              <a:rPr lang="ru-RU" sz="2800" dirty="0"/>
              <a:t>Меры для уменьшения потерь от землетрясений</a:t>
            </a:r>
          </a:p>
        </p:txBody>
      </p:sp>
      <p:sp>
        <p:nvSpPr>
          <p:cNvPr id="25604" name="Rectangle 4"/>
          <p:cNvSpPr>
            <a:spLocks noChangeArrowheads="1"/>
          </p:cNvSpPr>
          <p:nvPr/>
        </p:nvSpPr>
        <p:spPr bwMode="auto">
          <a:xfrm>
            <a:off x="539750" y="5589588"/>
            <a:ext cx="8280400" cy="915987"/>
          </a:xfrm>
          <a:prstGeom prst="rect">
            <a:avLst/>
          </a:prstGeom>
          <a:solidFill>
            <a:schemeClr val="tx2">
              <a:lumMod val="50000"/>
              <a:lumOff val="50000"/>
            </a:schemeClr>
          </a:solidFill>
          <a:ln w="9525">
            <a:noFill/>
            <a:miter lim="800000"/>
            <a:headEnd/>
            <a:tailEnd/>
          </a:ln>
          <a:effectLst/>
        </p:spPr>
        <p:txBody>
          <a:bodyPr>
            <a:spAutoFit/>
          </a:bodyPr>
          <a:lstStyle/>
          <a:p>
            <a:r>
              <a:rPr lang="ru-RU" dirty="0"/>
              <a:t> Мебель разместить так, чтобы она не могла упасть на спальные места, загородить двери; шкафы, полки прочно прикрепить к стенам, к полу, надежно закрепить люстры и светильники.</a:t>
            </a:r>
          </a:p>
        </p:txBody>
      </p:sp>
      <p:pic>
        <p:nvPicPr>
          <p:cNvPr id="25605" name="Picture 5" descr="Меры по уменьшению потерь от землетрясений (4)"/>
          <p:cNvPicPr>
            <a:picLocks noChangeAspect="1" noChangeArrowheads="1"/>
          </p:cNvPicPr>
          <p:nvPr/>
        </p:nvPicPr>
        <p:blipFill>
          <a:blip r:embed="rId2"/>
          <a:srcRect/>
          <a:stretch>
            <a:fillRect/>
          </a:stretch>
        </p:blipFill>
        <p:spPr bwMode="auto">
          <a:xfrm>
            <a:off x="2324100" y="1625600"/>
            <a:ext cx="4495800" cy="3606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371600" y="357166"/>
            <a:ext cx="6400800" cy="1000132"/>
          </a:xfrm>
          <a:solidFill>
            <a:schemeClr val="tx2">
              <a:lumMod val="50000"/>
              <a:lumOff val="50000"/>
            </a:schemeClr>
          </a:solidFill>
        </p:spPr>
        <p:txBody>
          <a:bodyPr>
            <a:normAutofit/>
          </a:bodyPr>
          <a:lstStyle/>
          <a:p>
            <a:r>
              <a:rPr lang="ru-RU" sz="2800" dirty="0"/>
              <a:t>Меры для уменьшения потерь от землетрясений</a:t>
            </a:r>
          </a:p>
        </p:txBody>
      </p:sp>
      <p:sp>
        <p:nvSpPr>
          <p:cNvPr id="26628" name="Rectangle 4"/>
          <p:cNvSpPr>
            <a:spLocks noChangeArrowheads="1"/>
          </p:cNvSpPr>
          <p:nvPr/>
        </p:nvSpPr>
        <p:spPr bwMode="auto">
          <a:xfrm>
            <a:off x="539750" y="5661025"/>
            <a:ext cx="7632700" cy="641350"/>
          </a:xfrm>
          <a:prstGeom prst="rect">
            <a:avLst/>
          </a:prstGeom>
          <a:solidFill>
            <a:schemeClr val="tx2">
              <a:lumMod val="50000"/>
              <a:lumOff val="50000"/>
            </a:schemeClr>
          </a:solidFill>
          <a:ln w="9525">
            <a:noFill/>
            <a:miter lim="800000"/>
            <a:headEnd/>
            <a:tailEnd/>
          </a:ln>
          <a:effectLst/>
        </p:spPr>
        <p:txBody>
          <a:bodyPr>
            <a:spAutoFit/>
          </a:bodyPr>
          <a:lstStyle/>
          <a:p>
            <a:r>
              <a:rPr lang="ru-RU" dirty="0"/>
              <a:t>Не загромождать вещами вход в квартиру, коридоры и лестничные площадки.</a:t>
            </a:r>
          </a:p>
        </p:txBody>
      </p:sp>
      <p:pic>
        <p:nvPicPr>
          <p:cNvPr id="26629" name="Picture 5" descr="Меры по уменьшению потерь от землетрясений (5)"/>
          <p:cNvPicPr>
            <a:picLocks noChangeAspect="1" noChangeArrowheads="1"/>
          </p:cNvPicPr>
          <p:nvPr/>
        </p:nvPicPr>
        <p:blipFill>
          <a:blip r:embed="rId2"/>
          <a:srcRect/>
          <a:stretch>
            <a:fillRect/>
          </a:stretch>
        </p:blipFill>
        <p:spPr bwMode="auto">
          <a:xfrm>
            <a:off x="1403350" y="1625600"/>
            <a:ext cx="6192838" cy="38909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868346"/>
          </a:xfrm>
          <a:solidFill>
            <a:schemeClr val="accent1">
              <a:lumMod val="20000"/>
              <a:lumOff val="80000"/>
            </a:schemeClr>
          </a:solidFill>
        </p:spPr>
        <p:txBody>
          <a:bodyPr>
            <a:normAutofit/>
          </a:bodyPr>
          <a:lstStyle/>
          <a:p>
            <a:r>
              <a:rPr lang="ru-RU" sz="3200" dirty="0"/>
              <a:t>Если вы оказались в завале:</a:t>
            </a:r>
          </a:p>
        </p:txBody>
      </p:sp>
      <p:pic>
        <p:nvPicPr>
          <p:cNvPr id="46084" name="Picture 4" descr="Действия, если вы оказались в завале и получили травму (действие 1)"/>
          <p:cNvPicPr>
            <a:picLocks noChangeAspect="1" noChangeArrowheads="1"/>
          </p:cNvPicPr>
          <p:nvPr/>
        </p:nvPicPr>
        <p:blipFill>
          <a:blip r:embed="rId2"/>
          <a:srcRect/>
          <a:stretch>
            <a:fillRect/>
          </a:stretch>
        </p:blipFill>
        <p:spPr bwMode="auto">
          <a:xfrm>
            <a:off x="1187450" y="1196975"/>
            <a:ext cx="2665413" cy="2125663"/>
          </a:xfrm>
          <a:prstGeom prst="rect">
            <a:avLst/>
          </a:prstGeom>
          <a:noFill/>
        </p:spPr>
      </p:pic>
      <p:pic>
        <p:nvPicPr>
          <p:cNvPr id="46085" name="Picture 5" descr="Действия, если вы оказались в завале и получили травму (действие 2)"/>
          <p:cNvPicPr>
            <a:picLocks noChangeAspect="1" noChangeArrowheads="1"/>
          </p:cNvPicPr>
          <p:nvPr/>
        </p:nvPicPr>
        <p:blipFill>
          <a:blip r:embed="rId3"/>
          <a:srcRect/>
          <a:stretch>
            <a:fillRect/>
          </a:stretch>
        </p:blipFill>
        <p:spPr bwMode="auto">
          <a:xfrm>
            <a:off x="5148263" y="1196975"/>
            <a:ext cx="2771775" cy="2209800"/>
          </a:xfrm>
          <a:prstGeom prst="rect">
            <a:avLst/>
          </a:prstGeom>
          <a:noFill/>
        </p:spPr>
      </p:pic>
      <p:pic>
        <p:nvPicPr>
          <p:cNvPr id="46086" name="Picture 6" descr="Действия, если вы оказались в завале и получили травму (действие 3)"/>
          <p:cNvPicPr>
            <a:picLocks noChangeAspect="1" noChangeArrowheads="1"/>
          </p:cNvPicPr>
          <p:nvPr/>
        </p:nvPicPr>
        <p:blipFill>
          <a:blip r:embed="rId4"/>
          <a:srcRect/>
          <a:stretch>
            <a:fillRect/>
          </a:stretch>
        </p:blipFill>
        <p:spPr bwMode="auto">
          <a:xfrm>
            <a:off x="395288" y="3573463"/>
            <a:ext cx="2627312" cy="2095500"/>
          </a:xfrm>
          <a:prstGeom prst="rect">
            <a:avLst/>
          </a:prstGeom>
          <a:noFill/>
        </p:spPr>
      </p:pic>
      <p:pic>
        <p:nvPicPr>
          <p:cNvPr id="46087" name="Picture 7" descr="Действия, если вы оказались в завале и получили травму (действие 4)"/>
          <p:cNvPicPr>
            <a:picLocks noChangeAspect="1" noChangeArrowheads="1"/>
          </p:cNvPicPr>
          <p:nvPr/>
        </p:nvPicPr>
        <p:blipFill>
          <a:blip r:embed="rId5"/>
          <a:srcRect/>
          <a:stretch>
            <a:fillRect/>
          </a:stretch>
        </p:blipFill>
        <p:spPr bwMode="auto">
          <a:xfrm>
            <a:off x="3276600" y="3573463"/>
            <a:ext cx="2554288" cy="2036762"/>
          </a:xfrm>
          <a:prstGeom prst="rect">
            <a:avLst/>
          </a:prstGeom>
          <a:noFill/>
        </p:spPr>
      </p:pic>
      <p:pic>
        <p:nvPicPr>
          <p:cNvPr id="46088" name="Picture 8" descr="Действия, если вы оказались в завале и получили травму (действие 5)"/>
          <p:cNvPicPr>
            <a:picLocks noChangeAspect="1" noChangeArrowheads="1"/>
          </p:cNvPicPr>
          <p:nvPr/>
        </p:nvPicPr>
        <p:blipFill>
          <a:blip r:embed="rId6"/>
          <a:srcRect/>
          <a:stretch>
            <a:fillRect/>
          </a:stretch>
        </p:blipFill>
        <p:spPr bwMode="auto">
          <a:xfrm>
            <a:off x="6156325" y="3573463"/>
            <a:ext cx="2447925" cy="1951037"/>
          </a:xfrm>
          <a:prstGeom prst="rect">
            <a:avLst/>
          </a:prstGeom>
          <a:noFill/>
        </p:spPr>
      </p:pic>
      <p:sp>
        <p:nvSpPr>
          <p:cNvPr id="46089" name="Text Box 9"/>
          <p:cNvSpPr txBox="1">
            <a:spLocks noChangeArrowheads="1"/>
          </p:cNvSpPr>
          <p:nvPr/>
        </p:nvSpPr>
        <p:spPr bwMode="auto">
          <a:xfrm>
            <a:off x="663575" y="5753100"/>
            <a:ext cx="8229600" cy="915988"/>
          </a:xfrm>
          <a:prstGeom prst="rect">
            <a:avLst/>
          </a:prstGeom>
          <a:solidFill>
            <a:schemeClr val="accent1">
              <a:lumMod val="20000"/>
              <a:lumOff val="80000"/>
            </a:schemeClr>
          </a:solidFill>
          <a:ln w="9525">
            <a:noFill/>
            <a:miter lim="800000"/>
            <a:headEnd/>
            <a:tailEnd/>
          </a:ln>
          <a:effectLst/>
        </p:spPr>
        <p:txBody>
          <a:bodyPr>
            <a:spAutoFit/>
          </a:bodyPr>
          <a:lstStyle/>
          <a:p>
            <a:r>
              <a:rPr lang="ru-RU" dirty="0"/>
              <a:t>Успокойтесь, окажите себе посильную помощь, повернитесь на живот и ослабьте давление на грудь, голосом и стуком привлекайте внимание спасателей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Сейсмоопасные районы мира"/>
          <p:cNvPicPr>
            <a:picLocks noChangeAspect="1" noChangeArrowheads="1"/>
          </p:cNvPicPr>
          <p:nvPr/>
        </p:nvPicPr>
        <p:blipFill>
          <a:blip r:embed="rId2"/>
          <a:srcRect/>
          <a:stretch>
            <a:fillRect/>
          </a:stretch>
        </p:blipFill>
        <p:spPr bwMode="auto">
          <a:xfrm>
            <a:off x="196823" y="571480"/>
            <a:ext cx="8947177" cy="516732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000100" y="928670"/>
            <a:ext cx="7500990" cy="5643602"/>
          </a:xfrm>
        </p:spPr>
        <p:txBody>
          <a:bodyPr>
            <a:normAutofit fontScale="70000" lnSpcReduction="20000"/>
          </a:bodyPr>
          <a:lstStyle/>
          <a:p>
            <a:pPr marL="609600" indent="-609600" algn="ctr" eaLnBrk="1" hangingPunct="1">
              <a:buFontTx/>
              <a:buNone/>
            </a:pPr>
            <a:r>
              <a:rPr lang="ru-RU" sz="3600" i="1" dirty="0" smtClean="0">
                <a:solidFill>
                  <a:schemeClr val="folHlink"/>
                </a:solidFill>
              </a:rPr>
              <a:t>Признаки близкого землетрясения:</a:t>
            </a:r>
          </a:p>
          <a:p>
            <a:pPr marL="609600" indent="-609600" eaLnBrk="1" hangingPunct="1"/>
            <a:r>
              <a:rPr lang="ru-RU" sz="3600" dirty="0" smtClean="0"/>
              <a:t>резкие изменения уровня воды в водоемах или ее помутнение;</a:t>
            </a:r>
          </a:p>
          <a:p>
            <a:pPr marL="609600" indent="-609600" eaLnBrk="1" hangingPunct="1"/>
            <a:r>
              <a:rPr lang="ru-RU" sz="3600" dirty="0" smtClean="0"/>
              <a:t>запах газа в районах, где раньше этого не было;</a:t>
            </a:r>
          </a:p>
          <a:p>
            <a:pPr marL="609600" indent="-609600" eaLnBrk="1" hangingPunct="1"/>
            <a:r>
              <a:rPr lang="ru-RU" sz="3600" dirty="0" smtClean="0"/>
              <a:t>беспокойство птиц и домашних животных;</a:t>
            </a:r>
          </a:p>
          <a:p>
            <a:pPr marL="609600" indent="-609600" eaLnBrk="1" hangingPunct="1"/>
            <a:r>
              <a:rPr lang="ru-RU" sz="3600" dirty="0" smtClean="0"/>
              <a:t>слабые толчки земной поверхности;</a:t>
            </a:r>
          </a:p>
          <a:p>
            <a:pPr marL="609600" indent="-609600" eaLnBrk="1" hangingPunct="1"/>
            <a:r>
              <a:rPr lang="ru-RU" sz="3600" dirty="0" smtClean="0"/>
              <a:t>нарушение в работе радио, телеграфа, электромагнитных приборов.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2000" fill="hold"/>
                                        <p:tgtEl>
                                          <p:spTgt spid="276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7651">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276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76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7651">
                                            <p:txEl>
                                              <p:pRg st="0" end="0"/>
                                            </p:txEl>
                                          </p:spTgt>
                                        </p:tgtEl>
                                      </p:cBhvr>
                                    </p:animEffect>
                                  </p:childTnLst>
                                </p:cTn>
                              </p:par>
                            </p:childTnLst>
                          </p:cTn>
                        </p:par>
                        <p:par>
                          <p:cTn id="12" fill="hold">
                            <p:stCondLst>
                              <p:cond delay="7800"/>
                            </p:stCondLst>
                            <p:childTnLst>
                              <p:par>
                                <p:cTn id="13" presetID="42" presetClass="entr" presetSubtype="0" fill="hold" nodeType="afterEffect">
                                  <p:stCondLst>
                                    <p:cond delay="0"/>
                                  </p:stCondLst>
                                  <p:childTnLst>
                                    <p:set>
                                      <p:cBhvr>
                                        <p:cTn id="14" dur="1" fill="hold">
                                          <p:stCondLst>
                                            <p:cond delay="0"/>
                                          </p:stCondLst>
                                        </p:cTn>
                                        <p:tgtEl>
                                          <p:spTgt spid="27651">
                                            <p:txEl>
                                              <p:pRg st="1" end="1"/>
                                            </p:txEl>
                                          </p:spTgt>
                                        </p:tgtEl>
                                        <p:attrNameLst>
                                          <p:attrName>style.visibility</p:attrName>
                                        </p:attrNameLst>
                                      </p:cBhvr>
                                      <p:to>
                                        <p:strVal val="visible"/>
                                      </p:to>
                                    </p:set>
                                    <p:animEffect transition="in" filter="fade">
                                      <p:cBhvr>
                                        <p:cTn id="15" dur="2000"/>
                                        <p:tgtEl>
                                          <p:spTgt spid="27651">
                                            <p:txEl>
                                              <p:pRg st="1" end="1"/>
                                            </p:txEl>
                                          </p:spTgt>
                                        </p:tgtEl>
                                      </p:cBhvr>
                                    </p:animEffect>
                                    <p:anim calcmode="lin" valueType="num">
                                      <p:cBhvr>
                                        <p:cTn id="16" dur="2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7" dur="2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par>
                          <p:cTn id="18" fill="hold">
                            <p:stCondLst>
                              <p:cond delay="9800"/>
                            </p:stCondLst>
                            <p:childTnLst>
                              <p:par>
                                <p:cTn id="19" presetID="42" presetClass="entr" presetSubtype="0" fill="hold" nodeType="afterEffect">
                                  <p:stCondLst>
                                    <p:cond delay="4000"/>
                                  </p:stCondLst>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fade">
                                      <p:cBhvr>
                                        <p:cTn id="21" dur="2000"/>
                                        <p:tgtEl>
                                          <p:spTgt spid="27651">
                                            <p:txEl>
                                              <p:pRg st="2" end="2"/>
                                            </p:txEl>
                                          </p:spTgt>
                                        </p:tgtEl>
                                      </p:cBhvr>
                                    </p:animEffect>
                                    <p:anim calcmode="lin" valueType="num">
                                      <p:cBhvr>
                                        <p:cTn id="22" dur="2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5800"/>
                            </p:stCondLst>
                            <p:childTnLst>
                              <p:par>
                                <p:cTn id="25" presetID="42" presetClass="entr" presetSubtype="0" fill="hold" nodeType="afterEffect">
                                  <p:stCondLst>
                                    <p:cond delay="400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fade">
                                      <p:cBhvr>
                                        <p:cTn id="27" dur="2000"/>
                                        <p:tgtEl>
                                          <p:spTgt spid="27651">
                                            <p:txEl>
                                              <p:pRg st="3" end="3"/>
                                            </p:txEl>
                                          </p:spTgt>
                                        </p:tgtEl>
                                      </p:cBhvr>
                                    </p:animEffect>
                                    <p:anim calcmode="lin" valueType="num">
                                      <p:cBhvr>
                                        <p:cTn id="28" dur="2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9" dur="20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1800"/>
                            </p:stCondLst>
                            <p:childTnLst>
                              <p:par>
                                <p:cTn id="31" presetID="42" presetClass="entr" presetSubtype="0" fill="hold" nodeType="afterEffect">
                                  <p:stCondLst>
                                    <p:cond delay="4000"/>
                                  </p:stCondLst>
                                  <p:childTnLst>
                                    <p:set>
                                      <p:cBhvr>
                                        <p:cTn id="32" dur="1" fill="hold">
                                          <p:stCondLst>
                                            <p:cond delay="0"/>
                                          </p:stCondLst>
                                        </p:cTn>
                                        <p:tgtEl>
                                          <p:spTgt spid="27651">
                                            <p:txEl>
                                              <p:pRg st="4" end="4"/>
                                            </p:txEl>
                                          </p:spTgt>
                                        </p:tgtEl>
                                        <p:attrNameLst>
                                          <p:attrName>style.visibility</p:attrName>
                                        </p:attrNameLst>
                                      </p:cBhvr>
                                      <p:to>
                                        <p:strVal val="visible"/>
                                      </p:to>
                                    </p:set>
                                    <p:animEffect transition="in" filter="fade">
                                      <p:cBhvr>
                                        <p:cTn id="33" dur="2000"/>
                                        <p:tgtEl>
                                          <p:spTgt spid="27651">
                                            <p:txEl>
                                              <p:pRg st="4" end="4"/>
                                            </p:txEl>
                                          </p:spTgt>
                                        </p:tgtEl>
                                      </p:cBhvr>
                                    </p:animEffect>
                                    <p:anim calcmode="lin" valueType="num">
                                      <p:cBhvr>
                                        <p:cTn id="34" dur="2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35" dur="2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27800"/>
                            </p:stCondLst>
                            <p:childTnLst>
                              <p:par>
                                <p:cTn id="37" presetID="42" presetClass="entr" presetSubtype="0" fill="hold" nodeType="afterEffect">
                                  <p:stCondLst>
                                    <p:cond delay="4000"/>
                                  </p:stCondLst>
                                  <p:childTnLst>
                                    <p:set>
                                      <p:cBhvr>
                                        <p:cTn id="38" dur="1" fill="hold">
                                          <p:stCondLst>
                                            <p:cond delay="0"/>
                                          </p:stCondLst>
                                        </p:cTn>
                                        <p:tgtEl>
                                          <p:spTgt spid="27651">
                                            <p:txEl>
                                              <p:pRg st="5" end="5"/>
                                            </p:txEl>
                                          </p:spTgt>
                                        </p:tgtEl>
                                        <p:attrNameLst>
                                          <p:attrName>style.visibility</p:attrName>
                                        </p:attrNameLst>
                                      </p:cBhvr>
                                      <p:to>
                                        <p:strVal val="visible"/>
                                      </p:to>
                                    </p:set>
                                    <p:animEffect transition="in" filter="fade">
                                      <p:cBhvr>
                                        <p:cTn id="39" dur="2000"/>
                                        <p:tgtEl>
                                          <p:spTgt spid="27651">
                                            <p:txEl>
                                              <p:pRg st="5" end="5"/>
                                            </p:txEl>
                                          </p:spTgt>
                                        </p:tgtEl>
                                      </p:cBhvr>
                                    </p:animEffect>
                                    <p:anim calcmode="lin" valueType="num">
                                      <p:cBhvr>
                                        <p:cTn id="40" dur="2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41" dur="2000" fill="hold"/>
                                        <p:tgtEl>
                                          <p:spTgt spid="276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971600" y="1341438"/>
            <a:ext cx="7056784" cy="4247802"/>
          </a:xfrm>
          <a:solidFill>
            <a:schemeClr val="tx2">
              <a:lumMod val="10000"/>
              <a:lumOff val="90000"/>
            </a:schemeClr>
          </a:solidFill>
        </p:spPr>
        <p:txBody>
          <a:bodyPr>
            <a:normAutofit lnSpcReduction="10000"/>
          </a:bodyPr>
          <a:lstStyle/>
          <a:p>
            <a:pPr>
              <a:lnSpc>
                <a:spcPct val="80000"/>
              </a:lnSpc>
            </a:pPr>
            <a:r>
              <a:rPr lang="ru-RU" sz="2000" dirty="0"/>
              <a:t>Предвестниками землетрясений, как это уже установлено, могут быть косвенные признаки. В период, предшествующий землетрясению, например, изменяются параметры физико-химического состава подземных вод. Эти признаки регистрируются специальными приборами геофизических станций. К предвестникам возможных землетрясений следует отнести также некоторые признаки, которые особенно должно знать население сейсмически опасных районов; это – появление запаха газа в районах, где до этого воздух был чист и ранее подобное явление не отмечалось, беспокойство птиц и домашних животных, вспышки в виде рассеянного света зарниц, искрения близко расположенных, но не касающихся друг друга электрических проводов, голубоватое свечение внутренней поверхности стен домов, самопроизвольное загорание люминесцентных ламп незадолго до подземных толчков. Все эти признаки могут являться основанием для оповещения населения о возможном землетрясении.</a:t>
            </a:r>
            <a:r>
              <a:rPr lang="ru-RU" sz="1800" dirty="0"/>
              <a:t> </a:t>
            </a:r>
          </a:p>
        </p:txBody>
      </p:sp>
    </p:spTree>
    <p:extLst>
      <p:ext uri="{BB962C8B-B14F-4D97-AF65-F5344CB8AC3E}">
        <p14:creationId xmlns:p14="http://schemas.microsoft.com/office/powerpoint/2010/main" val="4206730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ChangeArrowheads="1"/>
          </p:cNvSpPr>
          <p:nvPr/>
        </p:nvSpPr>
        <p:spPr bwMode="auto">
          <a:xfrm>
            <a:off x="611188" y="5510213"/>
            <a:ext cx="8208962" cy="915987"/>
          </a:xfrm>
          <a:prstGeom prst="rect">
            <a:avLst/>
          </a:prstGeom>
          <a:solidFill>
            <a:schemeClr val="accent1">
              <a:lumMod val="20000"/>
              <a:lumOff val="80000"/>
            </a:schemeClr>
          </a:solidFill>
          <a:ln w="9525">
            <a:noFill/>
            <a:miter lim="800000"/>
            <a:headEnd/>
            <a:tailEnd/>
          </a:ln>
          <a:effectLst/>
        </p:spPr>
        <p:txBody>
          <a:bodyPr anchor="ctr">
            <a:spAutoFit/>
          </a:bodyPr>
          <a:lstStyle/>
          <a:p>
            <a:r>
              <a:rPr lang="ru-RU" dirty="0"/>
              <a:t>Если вы находитесь в </a:t>
            </a:r>
            <a:r>
              <a:rPr lang="ru-RU" dirty="0" smtClean="0"/>
              <a:t>помещении, </a:t>
            </a:r>
            <a:r>
              <a:rPr lang="ru-RU" dirty="0"/>
              <a:t>с началом сейсмических толчков закройте голову руками, отвернитесь от окон и отойдите от них, укройтесь под партой или в безопасном месте.</a:t>
            </a:r>
          </a:p>
        </p:txBody>
      </p:sp>
      <p:pic>
        <p:nvPicPr>
          <p:cNvPr id="36870" name="Picture 6" descr="Действия при землетрясении, если вы находитесь в школе"/>
          <p:cNvPicPr>
            <a:picLocks noChangeAspect="1" noChangeArrowheads="1"/>
          </p:cNvPicPr>
          <p:nvPr/>
        </p:nvPicPr>
        <p:blipFill>
          <a:blip r:embed="rId2"/>
          <a:srcRect/>
          <a:stretch>
            <a:fillRect/>
          </a:stretch>
        </p:blipFill>
        <p:spPr bwMode="auto">
          <a:xfrm>
            <a:off x="762000" y="1125538"/>
            <a:ext cx="7620000" cy="4391025"/>
          </a:xfrm>
          <a:prstGeom prst="rect">
            <a:avLst/>
          </a:prstGeom>
          <a:noFill/>
        </p:spPr>
      </p:pic>
      <p:sp>
        <p:nvSpPr>
          <p:cNvPr id="36871" name="Text Box 7"/>
          <p:cNvSpPr txBox="1">
            <a:spLocks noChangeArrowheads="1"/>
          </p:cNvSpPr>
          <p:nvPr/>
        </p:nvSpPr>
        <p:spPr bwMode="auto">
          <a:xfrm>
            <a:off x="374793" y="285728"/>
            <a:ext cx="8394414" cy="523220"/>
          </a:xfrm>
          <a:prstGeom prst="rect">
            <a:avLst/>
          </a:prstGeom>
          <a:solidFill>
            <a:schemeClr val="accent1">
              <a:lumMod val="20000"/>
              <a:lumOff val="80000"/>
            </a:schemeClr>
          </a:solidFill>
          <a:ln w="9525">
            <a:noFill/>
            <a:miter lim="800000"/>
            <a:headEnd/>
            <a:tailEnd/>
          </a:ln>
          <a:effectLst/>
        </p:spPr>
        <p:txBody>
          <a:bodyPr wrap="none">
            <a:spAutoFit/>
          </a:bodyPr>
          <a:lstStyle/>
          <a:p>
            <a:r>
              <a:rPr lang="ru-RU" sz="2800" b="1" dirty="0"/>
              <a:t>ЧТО делать, если вы находитесь в </a:t>
            </a:r>
            <a:r>
              <a:rPr lang="ru-RU" sz="2800" b="1" dirty="0" smtClean="0"/>
              <a:t>помещении.</a:t>
            </a:r>
            <a:endParaRPr lang="ru-RU"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75656" y="0"/>
            <a:ext cx="6400800" cy="1018456"/>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ru-RU" sz="3200" dirty="0"/>
              <a:t>Наиболее безопасные места в здании</a:t>
            </a:r>
          </a:p>
        </p:txBody>
      </p:sp>
      <p:sp>
        <p:nvSpPr>
          <p:cNvPr id="17412" name="Rectangle 4"/>
          <p:cNvSpPr>
            <a:spLocks noChangeArrowheads="1"/>
          </p:cNvSpPr>
          <p:nvPr/>
        </p:nvSpPr>
        <p:spPr bwMode="auto">
          <a:xfrm>
            <a:off x="3132138" y="5876925"/>
            <a:ext cx="1885950" cy="366713"/>
          </a:xfrm>
          <a:prstGeom prst="rect">
            <a:avLst/>
          </a:prstGeom>
          <a:solidFill>
            <a:schemeClr val="tx2">
              <a:lumMod val="10000"/>
              <a:lumOff val="90000"/>
            </a:schemeClr>
          </a:solidFill>
          <a:ln>
            <a:noFill/>
          </a:ln>
          <a:effectLst/>
          <a:extLst/>
        </p:spPr>
        <p:txBody>
          <a:bodyPr wrap="none">
            <a:spAutoFit/>
          </a:bodyPr>
          <a:lstStyle/>
          <a:p>
            <a:r>
              <a:rPr lang="ru-RU"/>
              <a:t>Дверной проем.</a:t>
            </a:r>
          </a:p>
        </p:txBody>
      </p:sp>
      <p:pic>
        <p:nvPicPr>
          <p:cNvPr id="17413" name="Picture 5" descr="Наиболее безопасные места для укрытия в здании при землетрясении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799147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488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83668" y="188640"/>
            <a:ext cx="6400800" cy="1144488"/>
          </a:xfrm>
          <a:solidFill>
            <a:schemeClr val="tx2">
              <a:lumMod val="10000"/>
              <a:lumOff val="90000"/>
            </a:schemeClr>
          </a:solidFill>
        </p:spPr>
        <p:txBody>
          <a:bodyPr>
            <a:normAutofit/>
          </a:bodyPr>
          <a:lstStyle/>
          <a:p>
            <a:r>
              <a:rPr lang="ru-RU" sz="3200" dirty="0"/>
              <a:t>Наиболее безопасные места в здании</a:t>
            </a:r>
          </a:p>
        </p:txBody>
      </p:sp>
      <p:sp>
        <p:nvSpPr>
          <p:cNvPr id="18436" name="Rectangle 4"/>
          <p:cNvSpPr>
            <a:spLocks noChangeArrowheads="1"/>
          </p:cNvSpPr>
          <p:nvPr/>
        </p:nvSpPr>
        <p:spPr bwMode="auto">
          <a:xfrm>
            <a:off x="2411413" y="5949950"/>
            <a:ext cx="4792662" cy="366713"/>
          </a:xfrm>
          <a:prstGeom prst="rect">
            <a:avLst/>
          </a:prstGeom>
          <a:solidFill>
            <a:schemeClr val="tx2">
              <a:lumMod val="10000"/>
              <a:lumOff val="90000"/>
            </a:schemeClr>
          </a:solidFill>
          <a:ln>
            <a:noFill/>
          </a:ln>
          <a:effectLst/>
          <a:extLst/>
        </p:spPr>
        <p:txBody>
          <a:bodyPr wrap="none">
            <a:spAutoFit/>
          </a:bodyPr>
          <a:lstStyle/>
          <a:p>
            <a:r>
              <a:rPr lang="ru-RU"/>
              <a:t>Проемы в капитальных внутренних стенах.</a:t>
            </a:r>
          </a:p>
        </p:txBody>
      </p:sp>
      <p:pic>
        <p:nvPicPr>
          <p:cNvPr id="18437" name="Picture 5" descr="Наиболее безопасные места для укрытия в здании при землетрясении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76" y="1196752"/>
            <a:ext cx="72009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458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75656" y="-99392"/>
            <a:ext cx="6400800" cy="1045840"/>
          </a:xfrm>
          <a:solidFill>
            <a:schemeClr val="tx2">
              <a:lumMod val="10000"/>
              <a:lumOff val="90000"/>
            </a:schemeClr>
          </a:solidFill>
        </p:spPr>
        <p:txBody>
          <a:bodyPr>
            <a:normAutofit fontScale="90000"/>
          </a:bodyPr>
          <a:lstStyle/>
          <a:p>
            <a:r>
              <a:rPr lang="ru-RU" sz="3200" dirty="0"/>
              <a:t>Наиболее безопасные места в здании</a:t>
            </a:r>
          </a:p>
        </p:txBody>
      </p:sp>
      <p:sp>
        <p:nvSpPr>
          <p:cNvPr id="19460" name="Rectangle 4"/>
          <p:cNvSpPr>
            <a:spLocks noChangeArrowheads="1"/>
          </p:cNvSpPr>
          <p:nvPr/>
        </p:nvSpPr>
        <p:spPr bwMode="auto">
          <a:xfrm>
            <a:off x="2124075" y="5734050"/>
            <a:ext cx="4572000" cy="915988"/>
          </a:xfrm>
          <a:prstGeom prst="rect">
            <a:avLst/>
          </a:prstGeom>
          <a:solidFill>
            <a:schemeClr val="tx2">
              <a:lumMod val="10000"/>
              <a:lumOff val="90000"/>
            </a:schemeClr>
          </a:solidFill>
          <a:ln>
            <a:noFill/>
          </a:ln>
          <a:effectLst/>
          <a:extLst/>
        </p:spPr>
        <p:txBody>
          <a:bodyPr>
            <a:spAutoFit/>
          </a:bodyPr>
          <a:lstStyle/>
          <a:p>
            <a:r>
              <a:rPr lang="ru-RU" dirty="0"/>
              <a:t>Углы, образованные капитальными внутренними </a:t>
            </a:r>
          </a:p>
          <a:p>
            <a:r>
              <a:rPr lang="ru-RU" dirty="0"/>
              <a:t>стенами.</a:t>
            </a:r>
          </a:p>
        </p:txBody>
      </p:sp>
      <p:pic>
        <p:nvPicPr>
          <p:cNvPr id="19461" name="Picture 5" descr="Наиболее безопасные места для укрытия в здании при землетрясении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104900"/>
            <a:ext cx="58293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6182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Другая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TotalTime>
  <Words>652</Words>
  <Application>Microsoft Office PowerPoint</Application>
  <PresentationFormat>Экран (4:3)</PresentationFormat>
  <Paragraphs>49</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Кутюр</vt:lpstr>
      <vt:lpstr>Правила поведения при землетрясениях</vt:lpstr>
      <vt:lpstr>Землетрясения.</vt:lpstr>
      <vt:lpstr>Презентация PowerPoint</vt:lpstr>
      <vt:lpstr>Презентация PowerPoint</vt:lpstr>
      <vt:lpstr>Презентация PowerPoint</vt:lpstr>
      <vt:lpstr>Презентация PowerPoint</vt:lpstr>
      <vt:lpstr>Наиболее безопасные места в здании</vt:lpstr>
      <vt:lpstr>Наиболее безопасные места в здании</vt:lpstr>
      <vt:lpstr>Наиболее безопасные места в здании</vt:lpstr>
      <vt:lpstr>Наиболее безопасные места в здании</vt:lpstr>
      <vt:lpstr>Презентация PowerPoint</vt:lpstr>
      <vt:lpstr>Презентация PowerPoint</vt:lpstr>
      <vt:lpstr>Меры для уменьшения потерь от землетрясений</vt:lpstr>
      <vt:lpstr>Что делать при землетрясении, если вы оказались на улице</vt:lpstr>
      <vt:lpstr>Что делать при землетрясении, если вы оказались на улице</vt:lpstr>
      <vt:lpstr>Что делать при землетрясении, если вы оказались на улице</vt:lpstr>
      <vt:lpstr>Что делать, если вы находитесь дома</vt:lpstr>
      <vt:lpstr>Меры для уменьшения потерь от землетрясений</vt:lpstr>
      <vt:lpstr>Меры для уменьшения потерь от землетрясений</vt:lpstr>
      <vt:lpstr>Меры для уменьшения потерь от землетрясений</vt:lpstr>
      <vt:lpstr>Меры для уменьшения потерь от землетрясений</vt:lpstr>
      <vt:lpstr>Если вы оказались в завале: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поведения для учащихся МОУ СОШ № 18 с. Синегорск о.Сахалин</dc:title>
  <dc:creator>User</dc:creator>
  <cp:lastModifiedBy>User</cp:lastModifiedBy>
  <cp:revision>26</cp:revision>
  <dcterms:modified xsi:type="dcterms:W3CDTF">2020-12-02T07:08:50Z</dcterms:modified>
</cp:coreProperties>
</file>