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4" r:id="rId8"/>
    <p:sldId id="262" r:id="rId9"/>
    <p:sldId id="263"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47" autoAdjust="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ru-RU" smtClean="0"/>
              <a:t>Образец 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8" name="Content Placeholder 7"/>
          <p:cNvSpPr>
            <a:spLocks noGrp="1"/>
          </p:cNvSpPr>
          <p:nvPr>
            <p:ph sz="quarter" idx="13"/>
          </p:nvPr>
        </p:nvSpPr>
        <p:spPr>
          <a:xfrm>
            <a:off x="609600" y="1600200"/>
            <a:ext cx="79248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2" name="Title 1"/>
          <p:cNvSpPr>
            <a:spLocks noGrp="1"/>
          </p:cNvSpPr>
          <p:nvPr>
            <p:ph type="title"/>
          </p:nvPr>
        </p:nvSpPr>
        <p:spPr>
          <a:xfrm>
            <a:off x="609600" y="274638"/>
            <a:ext cx="7924800" cy="1143000"/>
          </a:xfrm>
        </p:spPr>
        <p:txBody>
          <a:bodyPr/>
          <a:lstStyle/>
          <a:p>
            <a:r>
              <a:rPr lang="ru-RU" smtClean="0"/>
              <a:t>Образец заголовка</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20.10.2019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B4C71EC6-210F-42DE-9C53-41977AD35B3D}" type="datetimeFigureOut">
              <a:rPr lang="ru-RU" smtClean="0"/>
              <a:t>20.10.2019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20.10.2019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20.10.2019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20.10.2019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ru-RU" smtClean="0"/>
              <a:t>Образец заголовка</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20.10.2019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B4C71EC6-210F-42DE-9C53-41977AD35B3D}" type="datetimeFigureOut">
              <a:rPr lang="ru-RU" smtClean="0"/>
              <a:t>20.10.2019</a:t>
            </a:fld>
            <a:endParaRPr lang="ru-RU"/>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ru-RU"/>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B19B0651-EE4F-4900-A07F-96A6BFA9D0F0}"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988840"/>
            <a:ext cx="7772400" cy="3240360"/>
          </a:xfrm>
        </p:spPr>
        <p:txBody>
          <a:bodyPr>
            <a:normAutofit/>
          </a:bodyPr>
          <a:lstStyle/>
          <a:p>
            <a:r>
              <a:rPr lang="ru-RU" b="1" dirty="0"/>
              <a:t>ЭКОНОМИЧЕСКИЕ СВЯЗИ РОССИИ СО СТРАНАМИ АЗИАТСКО-ТИХООКЕАНСКОГО РЕГИОНА</a:t>
            </a:r>
            <a:r>
              <a:rPr lang="ru-RU" dirty="0"/>
              <a:t/>
            </a:r>
            <a:br>
              <a:rPr lang="ru-RU" dirty="0"/>
            </a:br>
            <a:endParaRPr lang="ru-RU" dirty="0"/>
          </a:p>
        </p:txBody>
      </p:sp>
    </p:spTree>
    <p:extLst>
      <p:ext uri="{BB962C8B-B14F-4D97-AF65-F5344CB8AC3E}">
        <p14:creationId xmlns:p14="http://schemas.microsoft.com/office/powerpoint/2010/main" val="12099005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404664"/>
            <a:ext cx="9144000" cy="6453336"/>
          </a:xfrm>
        </p:spPr>
        <p:txBody>
          <a:bodyPr>
            <a:normAutofit lnSpcReduction="10000"/>
          </a:bodyPr>
          <a:lstStyle/>
          <a:p>
            <a:r>
              <a:rPr lang="ru-RU" dirty="0">
                <a:solidFill>
                  <a:schemeClr val="tx1"/>
                </a:solidFill>
              </a:rPr>
              <a:t>Индия традиционно занимала важное место в торгово-экономических связях СССР, что было обусловлено как экономическими, так и политическими факторами. Переход от клиринговой к гибкой системе расчетов, предоставляющей организациям сторон возможность выбора наиболее приемлемой формы расчетов по коммерческим сделкам (расчеты в СКВ или специальные счета, открываемые российскими экспортерами в индийских коммерческих банках), отразились на внешнеторговом товарообороте двух стран, составившем 1,7 млрд. долл. в 1997 г. по сравнению с 1,4 млрд. долл. в 1992 г.</a:t>
            </a:r>
          </a:p>
          <a:p>
            <a:r>
              <a:rPr lang="ru-RU" dirty="0">
                <a:solidFill>
                  <a:schemeClr val="tx1"/>
                </a:solidFill>
              </a:rPr>
              <a:t>В товарной структуре российского экспорта преобладают цветные и черные металлы, удобрения, газетная бумага, на долю их приходится около 75% экспорта России в Индию. В меньшей степени поставляются машины, оборудование, транспортные средства, а также продукция химической промышленности.</a:t>
            </a:r>
          </a:p>
          <a:p>
            <a:r>
              <a:rPr lang="ru-RU" dirty="0">
                <a:solidFill>
                  <a:schemeClr val="tx1"/>
                </a:solidFill>
              </a:rPr>
              <a:t>Активно развивается военно-техническое сотрудничество. Один из наиболее значительных контрактов между Россией и Индией был заключен в 1995 г. с фирмой МИГ-МАПО о поставках 10 модернизированных истребителей МиГ-29М, составляющих основу индийских ПВО. Соглашение предусматривало поставку еще 20 самолетов. Крупнейшим контрактом являлась поставка до 2001 г.40 тактических истребителей Су (АО "ОКБ Сухого", Иркутское ПО) на сумму 1,8 млрд. долл., после чего ожидается начало их лицензионного производства на предприятии "ХАЛ".</a:t>
            </a:r>
          </a:p>
          <a:p>
            <a:r>
              <a:rPr lang="ru-RU" dirty="0">
                <a:solidFill>
                  <a:schemeClr val="tx1"/>
                </a:solidFill>
              </a:rPr>
              <a:t>Важным достижением российско-индийского сотрудничества стало созданное усилиями "ХАЛ" и российскими МИГ-МАПО совместное предприятие "ХАЛ - МИГ-МАПО".</a:t>
            </a:r>
          </a:p>
          <a:p>
            <a:r>
              <a:rPr lang="ru-RU" dirty="0">
                <a:solidFill>
                  <a:schemeClr val="tx1"/>
                </a:solidFill>
              </a:rPr>
              <a:t>В структуре российского импорта значительный удельный вес приходится на продукцию сельского хозяйства - чай, орехи кешью, специи. Растет доля машинно-технической продукции, программного обеспечения, а также лаков, красок, драгоценных камней и ювелирных изделий. Подписано межправительственное соглашение о долгосрочных закупках в Индии ежегодно 30 тыс. т чая,20 тыс. т табака, 100 тыс. т соевого шрота, медикаментов на 100 млн. долл.</a:t>
            </a:r>
          </a:p>
          <a:p>
            <a:endParaRPr lang="ru-RU" dirty="0"/>
          </a:p>
        </p:txBody>
      </p:sp>
      <p:sp>
        <p:nvSpPr>
          <p:cNvPr id="2" name="Заголовок 1"/>
          <p:cNvSpPr>
            <a:spLocks noGrp="1"/>
          </p:cNvSpPr>
          <p:nvPr>
            <p:ph type="ctrTitle"/>
          </p:nvPr>
        </p:nvSpPr>
        <p:spPr>
          <a:xfrm>
            <a:off x="827584" y="0"/>
            <a:ext cx="7772400" cy="504056"/>
          </a:xfrm>
        </p:spPr>
        <p:txBody>
          <a:bodyPr>
            <a:normAutofit/>
          </a:bodyPr>
          <a:lstStyle/>
          <a:p>
            <a:r>
              <a:rPr lang="ru-RU" sz="2400" b="1" dirty="0"/>
              <a:t>Внешнеэкономические отношения с Индией</a:t>
            </a:r>
            <a:endParaRPr lang="ru-RU" sz="2400" dirty="0"/>
          </a:p>
        </p:txBody>
      </p:sp>
    </p:spTree>
    <p:extLst>
      <p:ext uri="{BB962C8B-B14F-4D97-AF65-F5344CB8AC3E}">
        <p14:creationId xmlns:p14="http://schemas.microsoft.com/office/powerpoint/2010/main" val="15043996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0"/>
            <a:ext cx="9144000" cy="6858000"/>
          </a:xfrm>
        </p:spPr>
        <p:txBody>
          <a:bodyPr>
            <a:normAutofit/>
          </a:bodyPr>
          <a:lstStyle/>
          <a:p>
            <a:r>
              <a:rPr lang="ru-RU" dirty="0">
                <a:solidFill>
                  <a:schemeClr val="tx1"/>
                </a:solidFill>
              </a:rPr>
              <a:t>Одним из факторов, стимулирующих рост товарооборота между двумя странами, является использование средств, поступающих от Индии в погашение государственных кредитов СССР. В соответствии с межправительственными договоренностями эти средства (примерно 30 млрд. индийских рупий в год) можно использовать для импорта из Индии в Россию различных товаров и услуг.</a:t>
            </a:r>
          </a:p>
          <a:p>
            <a:r>
              <a:rPr lang="ru-RU" dirty="0">
                <a:solidFill>
                  <a:schemeClr val="tx1"/>
                </a:solidFill>
              </a:rPr>
              <a:t>Следует отметить, что рост товарооборота достигается преимущественно за счет увеличения экспортно-импортных операции, в то время как развитие других форм экономического сотрудничества в последнее время практически прекратилось.</a:t>
            </a:r>
          </a:p>
          <a:p>
            <a:r>
              <a:rPr lang="ru-RU" dirty="0">
                <a:solidFill>
                  <a:schemeClr val="tx1"/>
                </a:solidFill>
              </a:rPr>
              <a:t>Поэтому на втором заседании Межправительственной российско-индийской комиссии были намечены возможные направления экономического сотрудничества в энергетике, черной и цветной металлургии, нефтяной и угольной промышленности.</a:t>
            </a:r>
          </a:p>
          <a:p>
            <a:r>
              <a:rPr lang="ru-RU" dirty="0">
                <a:solidFill>
                  <a:schemeClr val="tx1"/>
                </a:solidFill>
              </a:rPr>
              <a:t>В области энергетики это взаимодействие могло бы охватывать как строительство новых энергетических объектов, так и реконструкцию и модернизацию построенных ранее при техническом содействии СССР, а также научно-техническое сотрудничество в сфере нетрадиционных источников энергии. Предполагается сотрудничество в исследованиях в области порошковой металлургии и новых материалов, а также реконструкции и модернизации индийских металлургических заводов, в том числе построенных ранее Советским Союзом.</a:t>
            </a:r>
          </a:p>
          <a:p>
            <a:r>
              <a:rPr lang="ru-RU" dirty="0">
                <a:solidFill>
                  <a:schemeClr val="tx1"/>
                </a:solidFill>
              </a:rPr>
              <a:t>Новым перспективным направлением сотрудничества могло бы стать создание совместных предприятий по разведке и эксплуатации нефтяных и газовых месторождений в Индии, России, участие индийских компаний в модернизации нефтеперерабатывающих заводов в России.</a:t>
            </a:r>
          </a:p>
          <a:p>
            <a:r>
              <a:rPr lang="ru-RU" dirty="0">
                <a:solidFill>
                  <a:schemeClr val="tx1"/>
                </a:solidFill>
              </a:rPr>
              <a:t>В связи с практическим исчезновением возможностей экстенсивного наращивания поставок на внешние рынки сырья и материалов дальнейшее увеличение экспорта должно осуществляться за счет машинно-технической и наукоемкой продукции.</a:t>
            </a:r>
          </a:p>
          <a:p>
            <a:endParaRPr lang="ru-RU" dirty="0"/>
          </a:p>
        </p:txBody>
      </p:sp>
    </p:spTree>
    <p:extLst>
      <p:ext uri="{BB962C8B-B14F-4D97-AF65-F5344CB8AC3E}">
        <p14:creationId xmlns:p14="http://schemas.microsoft.com/office/powerpoint/2010/main" val="22046732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0"/>
            <a:ext cx="9144000" cy="6858000"/>
          </a:xfrm>
        </p:spPr>
        <p:txBody>
          <a:bodyPr>
            <a:normAutofit fontScale="85000" lnSpcReduction="10000"/>
          </a:bodyPr>
          <a:lstStyle/>
          <a:p>
            <a:r>
              <a:rPr lang="ru-RU" dirty="0">
                <a:solidFill>
                  <a:schemeClr val="tx1"/>
                </a:solidFill>
              </a:rPr>
              <a:t>С целью повышения эффективности внешнеэкономической деятельности, прежде всего при поставках продукции топливно-энергетического комплекса, других сырьевых товаров и полуфабрикатов, составляющих основу российского экспорта, будет оказываться внешнеполитическое и иное содействие российским компаниям в налаживании производственно-сбытовой кооперации с иностранными фирмами, в создании за рубежом предприятий по дальнейшей переработке и реализации поставляемой продукции.</a:t>
            </a:r>
          </a:p>
          <a:p>
            <a:r>
              <a:rPr lang="ru-RU" dirty="0">
                <a:solidFill>
                  <a:schemeClr val="tx1"/>
                </a:solidFill>
              </a:rPr>
              <a:t>В угольной промышленности достигнута договоренность о сотрудничестве между российским и индийским проектными институтами в выполнении совместных проектных работ, внедрении прогрессивных методов и современных технологий при разработке угольных месторождений. Ведутся переговоры о строительстве в Индии атомной электростанции. На эти цели Индии предоставлен государственный кредит на сумму до 2,6 млрд. долл.</a:t>
            </a:r>
          </a:p>
          <a:p>
            <a:r>
              <a:rPr lang="ru-RU" dirty="0">
                <a:solidFill>
                  <a:schemeClr val="tx1"/>
                </a:solidFill>
              </a:rPr>
              <a:t>В последние годы начало развиваться сотрудничество между двумя странами в сфере информатики. Речь идет о создании совместного предприятия по производству узлов высокопроизводительных компьютеров, продуктов программного обеспечения банковской деятельности, совместной лаборатории по сертификации качества товаров, информационных технологий, сети научной информации и др.</a:t>
            </a:r>
          </a:p>
          <a:p>
            <a:r>
              <a:rPr lang="ru-RU" dirty="0">
                <a:solidFill>
                  <a:schemeClr val="tx1"/>
                </a:solidFill>
              </a:rPr>
              <a:t>Есть основания надеяться, что существующие трудности и проблемы в развитии двухсторонних торгово-экономических связей будут преодолены и отношения двух стран выйдут на уровень, отвечающий обоюдным интересам.</a:t>
            </a:r>
          </a:p>
          <a:p>
            <a:r>
              <a:rPr lang="ru-RU" dirty="0">
                <a:solidFill>
                  <a:schemeClr val="tx1"/>
                </a:solidFill>
              </a:rPr>
              <a:t>В концепции среднесрочной программы Правительства Российской Федерации на 1997-2000 гг. значительное внимание было уделено внешнеэкономической политике. В предстоящем периоде внешнеэкономическая деятельность остается одним из важнейших элементов в реализации основных задач экономической политики Правительства.</a:t>
            </a:r>
          </a:p>
          <a:p>
            <a:r>
              <a:rPr lang="ru-RU" dirty="0">
                <a:solidFill>
                  <a:schemeClr val="tx1"/>
                </a:solidFill>
              </a:rPr>
              <a:t>Как утверждает Морозова Т. Г "…основной задачей во внешнеэкономической сфере является осуществление дальнейшей равноправной интеграции страны в мировые хозяйственные связи с целью реализации преимуществ международного разделения труда.</a:t>
            </a:r>
          </a:p>
          <a:p>
            <a:r>
              <a:rPr lang="ru-RU" dirty="0">
                <a:solidFill>
                  <a:schemeClr val="tx1"/>
                </a:solidFill>
              </a:rPr>
              <a:t>Уделяется внимание развитию и углублению торгово-экономических отношений России с зарубежными странами, совершенствованию их договорно-правовой базы, расширению практики использования прогрессивных форм международного сотрудничества. Особое значение придается развитию торгово-экономических отношений с Европейским союзом, со странами Центральной и Восточной Европы, балканскими странами. Одним из основных направлений будет создание зон свободной торговли с наиболее важными торговыми партнерами России.</a:t>
            </a:r>
          </a:p>
          <a:p>
            <a:r>
              <a:rPr lang="ru-RU" dirty="0">
                <a:solidFill>
                  <a:schemeClr val="tx1"/>
                </a:solidFill>
              </a:rPr>
              <a:t>Активная внешнеторговая политика будет проводиться с Китаем, Индией, странами Среднего и Ближнего Востока, Азиатско-Тихоокеанского региона и другими государствами</a:t>
            </a:r>
          </a:p>
        </p:txBody>
      </p:sp>
    </p:spTree>
    <p:extLst>
      <p:ext uri="{BB962C8B-B14F-4D97-AF65-F5344CB8AC3E}">
        <p14:creationId xmlns:p14="http://schemas.microsoft.com/office/powerpoint/2010/main" val="25138312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620688"/>
            <a:ext cx="9144000" cy="6237312"/>
          </a:xfrm>
        </p:spPr>
        <p:txBody>
          <a:bodyPr>
            <a:normAutofit lnSpcReduction="10000"/>
          </a:bodyPr>
          <a:lstStyle/>
          <a:p>
            <a:r>
              <a:rPr lang="ru-RU" dirty="0">
                <a:solidFill>
                  <a:schemeClr val="tx1"/>
                </a:solidFill>
              </a:rPr>
              <a:t>В своей статье "Россия и АТЭС" В.В. Путин говорил о развитии отношений России с АТЭС "…крайне значимым сегодня считаем укрепление взаимодействия между официальными и деловыми кругами АТЭС. Россия была активным сторонником начала индустриального диалога по цветным металлам с участием бизнесменов 12 стран АТЭС. По общему мнению, его трехлетняя работа была </a:t>
            </a:r>
            <a:r>
              <a:rPr lang="ru-RU" dirty="0" err="1">
                <a:solidFill>
                  <a:schemeClr val="tx1"/>
                </a:solidFill>
              </a:rPr>
              <a:t>взаимополезной</a:t>
            </a:r>
            <a:r>
              <a:rPr lang="ru-RU" dirty="0">
                <a:solidFill>
                  <a:schemeClr val="tx1"/>
                </a:solidFill>
              </a:rPr>
              <a:t> и позволила серьезно продвинуться в создании более благоприятных условий для функционирования соответствующих рынков в АТР. Сейчас этот диалог переформируется в новую, более мощную и широкую по охвату структуру, деятельность которой, надеюсь, будет столь же эффективной.</a:t>
            </a:r>
          </a:p>
          <a:p>
            <a:r>
              <a:rPr lang="ru-RU" dirty="0">
                <a:solidFill>
                  <a:schemeClr val="tx1"/>
                </a:solidFill>
              </a:rPr>
              <a:t>Серьезного внимания заслуживает и работа руководителей крупных российских компаний в Деловом Консультативном Совете АТЭС. Его конструктивное взаимодействие с основными структурами форума последовательно и неизменно укрепляется, сопрягая интересы частного и государственного секторов. Речь идет о весьма перспективной совместной деятельности, имеющей прямой практический эффект для развития экономик-участниц.</a:t>
            </a:r>
          </a:p>
          <a:p>
            <a:r>
              <a:rPr lang="ru-RU" dirty="0">
                <a:solidFill>
                  <a:schemeClr val="tx1"/>
                </a:solidFill>
              </a:rPr>
              <a:t>…Россия стремится и будет активно наращивать свое участие в работе АТЭС. Мы придаем принципиальное значение тому, что деятельность объединения осуществляется с учетом консенсуса и добровольности выполнения принимаемых решений, в соответствии с собственными национальными интересами. Именно такой подход позволяет добиваться как регионального прогресса, так и решения конкретных задач, которые ставит перед собой каждый из участников. Центральная тема нынешнего саммита в Сиднее "К укреплению нашего сообщества, к строительству устойчивого будущего" в полной мере отвечает логике экономического развития АТР, в основе которой - упрочение взаимовыгодного сотрудничества, масштабное расширение торговли и инвестиций, укрепление общей безопасности. Уверен, что встреча лидеров АТЭС в Австралии послужит достижению этих стратегических целей, главная из которых обеспечение стабильного и предсказуемого будущего для всех стран и народов региона"</a:t>
            </a:r>
          </a:p>
        </p:txBody>
      </p:sp>
      <p:sp>
        <p:nvSpPr>
          <p:cNvPr id="2" name="Заголовок 1"/>
          <p:cNvSpPr>
            <a:spLocks noGrp="1"/>
          </p:cNvSpPr>
          <p:nvPr>
            <p:ph type="ctrTitle"/>
          </p:nvPr>
        </p:nvSpPr>
        <p:spPr>
          <a:xfrm>
            <a:off x="827584" y="0"/>
            <a:ext cx="7772400" cy="650503"/>
          </a:xfrm>
        </p:spPr>
        <p:txBody>
          <a:bodyPr>
            <a:normAutofit/>
          </a:bodyPr>
          <a:lstStyle/>
          <a:p>
            <a:r>
              <a:rPr lang="ru-RU" b="1" dirty="0"/>
              <a:t>Россия и АТЭС</a:t>
            </a:r>
            <a:endParaRPr lang="ru-RU" dirty="0"/>
          </a:p>
        </p:txBody>
      </p:sp>
    </p:spTree>
    <p:extLst>
      <p:ext uri="{BB962C8B-B14F-4D97-AF65-F5344CB8AC3E}">
        <p14:creationId xmlns:p14="http://schemas.microsoft.com/office/powerpoint/2010/main" val="39459508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0"/>
            <a:ext cx="9144000" cy="6858000"/>
          </a:xfrm>
        </p:spPr>
        <p:txBody>
          <a:bodyPr>
            <a:normAutofit/>
          </a:bodyPr>
          <a:lstStyle/>
          <a:p>
            <a:r>
              <a:rPr lang="ru-RU" dirty="0">
                <a:solidFill>
                  <a:schemeClr val="tx1"/>
                </a:solidFill>
              </a:rPr>
              <a:t>"Для облегчения выхода российских товаров на рынки АТР большую ценность имеет работа наших представителей в Подкомитете Форума по стандартам и подтверждению соответствия. Немало конкретных направлений сотрудничества выявляется в процессе нашего участия в деятельности АТЭС в сферах транспорта, телекоммуникаций, рыболовства и охраны морских ресурсов, энергетики. Форум представляет также благоприятные возможности для продвижения интересов предпринимательского сообщества России в регионе, в том числе через налаживание деловых контактов, участие в выработке рекомендаций лидерам АТЭС, в диалогах Форума по автомобильной и химической промышленности, посредством выдвижения собственных инициатив.</a:t>
            </a:r>
          </a:p>
          <a:p>
            <a:r>
              <a:rPr lang="ru-RU" dirty="0">
                <a:solidFill>
                  <a:schemeClr val="tx1"/>
                </a:solidFill>
              </a:rPr>
              <a:t>Участие России в АТЭС способствует углублению взаимодействия со странами Азиатско-Тихоокеанского региона и отвечает стратегическим интересам нашей страны, поскольку обеспечивает благоприятные внешние условия для развития отечественной экономики и повышения уровня жизни населения. Кроме того, членство в АТЭС создает условия для решения спорных вопросов и выявления общих интересов с другими государствами-участниками. Это способствует решению экономических задач, определяемых национальными приоритетами России, и позволяет выстроить новую систему партнерских отношений со странами АТР"</a:t>
            </a:r>
          </a:p>
        </p:txBody>
      </p:sp>
    </p:spTree>
    <p:extLst>
      <p:ext uri="{BB962C8B-B14F-4D97-AF65-F5344CB8AC3E}">
        <p14:creationId xmlns:p14="http://schemas.microsoft.com/office/powerpoint/2010/main" val="679502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1124744"/>
            <a:ext cx="9144000" cy="5733256"/>
          </a:xfrm>
        </p:spPr>
        <p:txBody>
          <a:bodyPr>
            <a:normAutofit/>
          </a:bodyPr>
          <a:lstStyle/>
          <a:p>
            <a:r>
              <a:rPr lang="ru-RU" dirty="0">
                <a:solidFill>
                  <a:schemeClr val="tx1"/>
                </a:solidFill>
              </a:rPr>
              <a:t>Как видятся в таком контексте цели российской политики на азиатско-тихоокеанском направлении? Они несильно отличаются от целей и интересов большинства других государств региона. Так же, как и другим, нам нужны мир и стабильность, возможность торговать продуктами нашего труда, нормально общаться с соседями по региону. Таковы непременные условия поступательного развития нашего общества, нашей страны, особенно ее восточных регионов. Ведь в АТР расположены две трети территории Российской Федерации, где проживают 30 миллионов наших сограждан. Их прогресс и их благополучие во многом зависят от мирного и конструктивного взаимодействия России с государствами АТР. Именно поэтому мы заинтересованы в создании в регионе обстановки открытости и безопасности, учитывающей интересы всех расположенных там государств. И готовы ради этого к сотрудничеству со всеми партнерами в АТР как на двусторонней, так и на многосторонней основе.</a:t>
            </a:r>
          </a:p>
          <a:p>
            <a:endParaRPr lang="ru-RU" dirty="0"/>
          </a:p>
        </p:txBody>
      </p:sp>
      <p:sp>
        <p:nvSpPr>
          <p:cNvPr id="2" name="Заголовок 1"/>
          <p:cNvSpPr>
            <a:spLocks noGrp="1"/>
          </p:cNvSpPr>
          <p:nvPr>
            <p:ph type="ctrTitle"/>
          </p:nvPr>
        </p:nvSpPr>
        <p:spPr>
          <a:xfrm>
            <a:off x="467544" y="188640"/>
            <a:ext cx="7772400" cy="1008112"/>
          </a:xfrm>
        </p:spPr>
        <p:txBody>
          <a:bodyPr>
            <a:noAutofit/>
          </a:bodyPr>
          <a:lstStyle/>
          <a:p>
            <a:r>
              <a:rPr lang="ru-RU" sz="2800" b="1" dirty="0"/>
              <a:t>Заключение</a:t>
            </a:r>
            <a:r>
              <a:rPr lang="ru-RU" sz="2800" dirty="0"/>
              <a:t/>
            </a:r>
            <a:br>
              <a:rPr lang="ru-RU" sz="2800" dirty="0"/>
            </a:br>
            <a:endParaRPr lang="ru-RU" sz="2800" dirty="0"/>
          </a:p>
        </p:txBody>
      </p:sp>
    </p:spTree>
    <p:extLst>
      <p:ext uri="{BB962C8B-B14F-4D97-AF65-F5344CB8AC3E}">
        <p14:creationId xmlns:p14="http://schemas.microsoft.com/office/powerpoint/2010/main" val="15106276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subTitle" idx="1"/>
          </p:nvPr>
        </p:nvSpPr>
        <p:spPr>
          <a:xfrm>
            <a:off x="-12262" y="0"/>
            <a:ext cx="9156261" cy="6858000"/>
          </a:xfrm>
        </p:spPr>
        <p:txBody>
          <a:bodyPr>
            <a:normAutofit/>
          </a:bodyPr>
          <a:lstStyle/>
          <a:p>
            <a:r>
              <a:rPr lang="ru-RU" dirty="0">
                <a:solidFill>
                  <a:schemeClr val="tx1"/>
                </a:solidFill>
              </a:rPr>
              <a:t>Россия намерена и далее придерживаться курса на активное вовлечение в дела АТР. О серьезности наших намерений продолжать эту линию говорит позитивная динамика связей с ведущими государствами и группами государств Азии и Тихоокеанского бассейна.</a:t>
            </a:r>
          </a:p>
          <a:p>
            <a:r>
              <a:rPr lang="ru-RU" dirty="0">
                <a:solidFill>
                  <a:schemeClr val="tx1"/>
                </a:solidFill>
              </a:rPr>
              <a:t>Участие России в многогранной деятельности АТЭС способствует решению актуальных задач формирования в нашей стране современной рыночной экономики, подключению к интеграционным процессам, разворачивающимся на пространстве АТР, а в более широком плане - нашему равноправному и взаимовыгодному партнерству с мировыми экономическими лидерами по важнейшим проблемам глобального хозяйственного развития.</a:t>
            </a:r>
          </a:p>
          <a:p>
            <a:endParaRPr lang="ru-RU" dirty="0"/>
          </a:p>
        </p:txBody>
      </p:sp>
    </p:spTree>
    <p:extLst>
      <p:ext uri="{BB962C8B-B14F-4D97-AF65-F5344CB8AC3E}">
        <p14:creationId xmlns:p14="http://schemas.microsoft.com/office/powerpoint/2010/main" val="2725474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755576" y="692696"/>
            <a:ext cx="7344816" cy="5904656"/>
          </a:xfrm>
        </p:spPr>
        <p:txBody>
          <a:bodyPr>
            <a:normAutofit/>
          </a:bodyPr>
          <a:lstStyle/>
          <a:p>
            <a:r>
              <a:rPr lang="ru-RU" dirty="0">
                <a:solidFill>
                  <a:schemeClr val="tx1"/>
                </a:solidFill>
              </a:rPr>
              <a:t>Сегодня, в начале ХХI века, Азиатско-Тихоокеанский регион переживает этап сложных и неоднозначных перемен. Фундаментальные сдвиги в экономике и социальной структуре азиатских обществ, ставшие следствием процесса глобализации, быстрое подключение региона к мировому научно-техническому прогрессу, к единому международному информационному пространству - все это заставляет с большой степенью уверенности говорить, что АТР располагает реальным потенциалом превратиться в предстоящие десятилетия в одну из нескольких крупнейших зон, развитие которых будет для мировой цивилизации определяющим.</a:t>
            </a:r>
          </a:p>
          <a:p>
            <a:r>
              <a:rPr lang="ru-RU" dirty="0">
                <a:solidFill>
                  <a:schemeClr val="tx1"/>
                </a:solidFill>
              </a:rPr>
              <a:t>В современной мировой экономической и политической ситуации особое значение приобретает повышение экономической и политической роли России в странах Азиатско-Тихоокеанского региона.</a:t>
            </a:r>
          </a:p>
          <a:p>
            <a:r>
              <a:rPr lang="ru-RU" dirty="0">
                <a:solidFill>
                  <a:schemeClr val="tx1"/>
                </a:solidFill>
              </a:rPr>
              <a:t>Россия намерена и далее придерживаться курса на активное вовлечение в дела АТР. О серьезности наших намерений продолжать эту линию говорит позитивная динамика связей с ведущими государствами и группами государств Азии и Тихоокеанского </a:t>
            </a:r>
            <a:r>
              <a:rPr lang="ru-RU" dirty="0" smtClean="0">
                <a:solidFill>
                  <a:schemeClr val="tx1"/>
                </a:solidFill>
              </a:rPr>
              <a:t>бассейн.</a:t>
            </a:r>
            <a:endParaRPr lang="ru-RU" dirty="0">
              <a:solidFill>
                <a:schemeClr val="tx1"/>
              </a:solidFill>
            </a:endParaRPr>
          </a:p>
          <a:p>
            <a:endParaRPr lang="ru-RU" dirty="0"/>
          </a:p>
        </p:txBody>
      </p:sp>
      <p:sp>
        <p:nvSpPr>
          <p:cNvPr id="2" name="Заголовок 1"/>
          <p:cNvSpPr>
            <a:spLocks noGrp="1"/>
          </p:cNvSpPr>
          <p:nvPr>
            <p:ph type="ctrTitle"/>
          </p:nvPr>
        </p:nvSpPr>
        <p:spPr>
          <a:xfrm>
            <a:off x="827584" y="116632"/>
            <a:ext cx="7772400" cy="736419"/>
          </a:xfrm>
        </p:spPr>
        <p:txBody>
          <a:bodyPr>
            <a:normAutofit fontScale="90000"/>
          </a:bodyPr>
          <a:lstStyle/>
          <a:p>
            <a:pPr>
              <a:spcAft>
                <a:spcPts val="0"/>
              </a:spcAft>
            </a:pPr>
            <a:r>
              <a:rPr lang="ru-RU" dirty="0">
                <a:latin typeface="Times New Roman"/>
                <a:ea typeface="Times New Roman"/>
              </a:rPr>
              <a:t/>
            </a:r>
            <a:br>
              <a:rPr lang="ru-RU" dirty="0">
                <a:latin typeface="Times New Roman"/>
                <a:ea typeface="Times New Roman"/>
              </a:rPr>
            </a:br>
            <a:endParaRPr lang="ru-RU" dirty="0"/>
          </a:p>
        </p:txBody>
      </p:sp>
    </p:spTree>
    <p:extLst>
      <p:ext uri="{BB962C8B-B14F-4D97-AF65-F5344CB8AC3E}">
        <p14:creationId xmlns:p14="http://schemas.microsoft.com/office/powerpoint/2010/main" val="610095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91209" y="980728"/>
            <a:ext cx="8964488" cy="5256584"/>
          </a:xfrm>
        </p:spPr>
        <p:txBody>
          <a:bodyPr>
            <a:noAutofit/>
          </a:bodyPr>
          <a:lstStyle/>
          <a:p>
            <a:r>
              <a:rPr lang="ru-RU" sz="1600" dirty="0">
                <a:solidFill>
                  <a:schemeClr val="tx1"/>
                </a:solidFill>
              </a:rPr>
              <a:t>В настоящее время Россия придает большое значение активизации своей внешнеэкономической политики в Азиатско-тихоокеанском регионе (АТР). Подключается к проектам многостороннего инвестиционного сотрудничества в Северо-Восточной Азии (СВА), устанавливает более тесные связи с АСЕАН. Российская Федерация участвует на правах полноправного регионального члена в деятельности ЭСКАТО.</a:t>
            </a:r>
          </a:p>
          <a:p>
            <a:r>
              <a:rPr lang="ru-RU" sz="1600" dirty="0">
                <a:solidFill>
                  <a:schemeClr val="tx1"/>
                </a:solidFill>
              </a:rPr>
              <a:t>Показатели экономического развития большинства стран АТР существенно превосходят среднемировые - рост валового внутреннего продукта (ВВП) составляет 5-6% в год, внешней торговли - 9-11%.</a:t>
            </a:r>
          </a:p>
          <a:p>
            <a:r>
              <a:rPr lang="ru-RU" sz="1600" dirty="0">
                <a:solidFill>
                  <a:schemeClr val="tx1"/>
                </a:solidFill>
              </a:rPr>
              <a:t>В последние годы наблюдается быстрый рост доли региона в мировой экономике. На эти страны приходится уже около 60% глобального мирового производства. Опережающими темпами расширяются </a:t>
            </a:r>
            <a:r>
              <a:rPr lang="ru-RU" sz="1600" dirty="0" err="1">
                <a:solidFill>
                  <a:schemeClr val="tx1"/>
                </a:solidFill>
              </a:rPr>
              <a:t>внутрирегиональная</a:t>
            </a:r>
            <a:r>
              <a:rPr lang="ru-RU" sz="1600" dirty="0">
                <a:solidFill>
                  <a:schemeClr val="tx1"/>
                </a:solidFill>
              </a:rPr>
              <a:t> торговля и инвестиционные потоки. Если в 1970-е годы страны АТР ориентировались во внешней торговле на Европу и другие расположенные вне региона страны, то уже в 1980-1990-е годы наблюдаются резкий рост взаимной торговли азиатско-тихоокеанских стран и расширение </a:t>
            </a:r>
            <a:r>
              <a:rPr lang="ru-RU" sz="1600" dirty="0" err="1">
                <a:solidFill>
                  <a:schemeClr val="tx1"/>
                </a:solidFill>
              </a:rPr>
              <a:t>внутрирегиональных</a:t>
            </a:r>
            <a:r>
              <a:rPr lang="ru-RU" sz="1600" dirty="0">
                <a:solidFill>
                  <a:schemeClr val="tx1"/>
                </a:solidFill>
              </a:rPr>
              <a:t> связей (удельный вес АТР в мировой торговле увеличился до 40%).</a:t>
            </a:r>
          </a:p>
          <a:p>
            <a:r>
              <a:rPr lang="ru-RU" sz="1600" dirty="0">
                <a:solidFill>
                  <a:schemeClr val="tx1"/>
                </a:solidFill>
              </a:rPr>
              <a:t>В 1997 г. объем торгового оборота России со странами АТР составил около 15 млрд. долл. Важной особенностью торговых отношений России со странами региона в истекшем году было сохранение положительного сальдо внешнеторгового баланса.</a:t>
            </a:r>
          </a:p>
          <a:p>
            <a:r>
              <a:rPr lang="ru-RU" sz="1600" dirty="0">
                <a:solidFill>
                  <a:schemeClr val="tx1"/>
                </a:solidFill>
              </a:rPr>
              <a:t>Основными статьями экспорта в страны региона являются машины, оборудование, транспортные средства (около 20%), а также нефть и нефтепродукты, прокат черных металлов, химическая продукция и др. В импорте преобладают сельскохозяйственное сырье, продовольственные и промышленные товары (чай, кофе, натуральный каучук, специи, кожевенное и джутовое сырье и т.п</a:t>
            </a:r>
            <a:r>
              <a:rPr lang="ru-RU" sz="1600" dirty="0" smtClean="0">
                <a:solidFill>
                  <a:schemeClr val="tx1"/>
                </a:solidFill>
              </a:rPr>
              <a:t>.).</a:t>
            </a:r>
            <a:endParaRPr lang="ru-RU" sz="1600" dirty="0">
              <a:solidFill>
                <a:schemeClr val="tx1"/>
              </a:solidFill>
            </a:endParaRPr>
          </a:p>
        </p:txBody>
      </p:sp>
      <p:sp>
        <p:nvSpPr>
          <p:cNvPr id="2" name="Заголовок 1"/>
          <p:cNvSpPr>
            <a:spLocks noGrp="1"/>
          </p:cNvSpPr>
          <p:nvPr>
            <p:ph type="ctrTitle"/>
          </p:nvPr>
        </p:nvSpPr>
        <p:spPr>
          <a:xfrm>
            <a:off x="827584" y="188640"/>
            <a:ext cx="7772400" cy="1470025"/>
          </a:xfrm>
        </p:spPr>
        <p:txBody>
          <a:bodyPr>
            <a:normAutofit/>
          </a:bodyPr>
          <a:lstStyle/>
          <a:p>
            <a:r>
              <a:rPr lang="ru-RU" sz="3100" b="1" dirty="0"/>
              <a:t>1.     </a:t>
            </a:r>
            <a:r>
              <a:rPr lang="ru-RU" sz="2700" b="1" dirty="0"/>
              <a:t>Внешнеэкономическая политика России в Азиатско-тихоокеанском регионе</a:t>
            </a:r>
            <a:r>
              <a:rPr lang="ru-RU" dirty="0"/>
              <a:t/>
            </a:r>
            <a:br>
              <a:rPr lang="ru-RU" dirty="0"/>
            </a:br>
            <a:endParaRPr lang="ru-RU" dirty="0"/>
          </a:p>
        </p:txBody>
      </p:sp>
    </p:spTree>
    <p:extLst>
      <p:ext uri="{BB962C8B-B14F-4D97-AF65-F5344CB8AC3E}">
        <p14:creationId xmlns:p14="http://schemas.microsoft.com/office/powerpoint/2010/main" val="17600182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subTitle" idx="1"/>
          </p:nvPr>
        </p:nvSpPr>
        <p:spPr>
          <a:xfrm>
            <a:off x="323850" y="36513"/>
            <a:ext cx="8208963" cy="6488112"/>
          </a:xfrm>
        </p:spPr>
        <p:txBody>
          <a:bodyPr>
            <a:normAutofit/>
          </a:bodyPr>
          <a:lstStyle/>
          <a:p>
            <a:r>
              <a:rPr lang="ru-RU" dirty="0">
                <a:solidFill>
                  <a:schemeClr val="tx1"/>
                </a:solidFill>
              </a:rPr>
              <a:t>За счет импортных поставок из стран региона, в том числе в счет погашения ранее предоставленных кредитов, удовлетворяется значительная часть потребности России в целом ряде продовольственных товаров (чай - 70%, кофе - 50%, пальмовое масло - 100%), в сырье для легкой промышленности (кожсырье</a:t>
            </a:r>
          </a:p>
          <a:p>
            <a:r>
              <a:rPr lang="ru-RU" dirty="0">
                <a:solidFill>
                  <a:schemeClr val="tx1"/>
                </a:solidFill>
              </a:rPr>
              <a:t>- 70%, джут - 100%, ткани-40%, натуральный каучук и латекс</a:t>
            </a:r>
          </a:p>
          <a:p>
            <a:r>
              <a:rPr lang="ru-RU" dirty="0">
                <a:solidFill>
                  <a:schemeClr val="tx1"/>
                </a:solidFill>
              </a:rPr>
              <a:t>- 100%), а также в товарах широкого потребления.</a:t>
            </a:r>
          </a:p>
          <a:p>
            <a:r>
              <a:rPr lang="ru-RU" dirty="0">
                <a:solidFill>
                  <a:schemeClr val="tx1"/>
                </a:solidFill>
              </a:rPr>
              <a:t>Основными источниками поставок указанных товаров являются Китай, Индия, Индонезия, Вьетнам, Япония, Республика Корея и некоторые другие страны.</a:t>
            </a:r>
          </a:p>
          <a:p>
            <a:r>
              <a:rPr lang="ru-RU" dirty="0">
                <a:solidFill>
                  <a:schemeClr val="tx1"/>
                </a:solidFill>
              </a:rPr>
              <a:t>Развитие внешнеэкономических связей России со странами Азии и Тихоокеанского региона в настоящее время в значительной степени сдерживается слабостью инфраструктуры - транспортной, энергетической, информационной. Причем транспортная проблема для азиатского направления стоит особенно остро. На некоторых направлениях сложности с транспортировкой не только препятствуют росту товарооборота, но и вызывают снижение объемов товарообмена. Развитие инфраструктуры требует больших долгосрочных капиталовложений, что на сегодня весьма проблематично как на региональном, так и на федеральном уровнях.</a:t>
            </a:r>
          </a:p>
          <a:p>
            <a:endParaRPr lang="ru-RU" dirty="0"/>
          </a:p>
        </p:txBody>
      </p:sp>
    </p:spTree>
    <p:extLst>
      <p:ext uri="{BB962C8B-B14F-4D97-AF65-F5344CB8AC3E}">
        <p14:creationId xmlns:p14="http://schemas.microsoft.com/office/powerpoint/2010/main" val="29522628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subTitle" idx="1"/>
          </p:nvPr>
        </p:nvSpPr>
        <p:spPr>
          <a:xfrm>
            <a:off x="107950" y="115888"/>
            <a:ext cx="8928100" cy="6742112"/>
          </a:xfrm>
        </p:spPr>
        <p:txBody>
          <a:bodyPr>
            <a:normAutofit/>
          </a:bodyPr>
          <a:lstStyle/>
          <a:p>
            <a:r>
              <a:rPr lang="ru-RU" dirty="0">
                <a:solidFill>
                  <a:schemeClr val="tx1"/>
                </a:solidFill>
              </a:rPr>
              <a:t>Большую роль в увеличении экспорта по всем товарным группам, и прежде всего по промышленным изделиям, могут сыграть прямые инвестиции в создание за рубежом производств, ориентированных на местные рынки, и экспорт в третьи страны. В ряде стран для этих целей можно использовать долговые обязательства по кредитам СССР. Именно страны Азии и АТР с их льготным режимом иностранного инвестирования являются оптимальными объектами для вложений России.</a:t>
            </a:r>
          </a:p>
          <a:p>
            <a:r>
              <a:rPr lang="ru-RU" dirty="0">
                <a:solidFill>
                  <a:schemeClr val="tx1"/>
                </a:solidFill>
              </a:rPr>
              <a:t>Еще одна важная область сотрудничества, которая может сравнительно быстро дать большую отдачу, - коммерциализация компаниями стран АТР российских научно-технических разработок и исследований.</a:t>
            </a:r>
          </a:p>
          <a:p>
            <a:r>
              <a:rPr lang="ru-RU" dirty="0">
                <a:solidFill>
                  <a:schemeClr val="tx1"/>
                </a:solidFill>
              </a:rPr>
              <a:t>В России есть направления исследований, где она занимает ведущие позиции: космос, физика высоких энергий, лазеры, новые материалы и др. Возможно совместное доведение до стадии промышленных технологий изобретений российских ученых, создание новых видов продукции с последующей реализацией на мировом рынке.</a:t>
            </a:r>
          </a:p>
          <a:p>
            <a:r>
              <a:rPr lang="ru-RU" dirty="0">
                <a:solidFill>
                  <a:schemeClr val="tx1"/>
                </a:solidFill>
              </a:rPr>
              <a:t>Все это позволит российским экспортерам машинно-технической продукции перейти от ценовой конкуренции, когда позиции на рынке завоевываются за счет относительно низких цен, к методам неценовой конкуренции, предполагающим освоение рынков с помощью принципиально новых, отсутствующих у конкурентов товаров.</a:t>
            </a:r>
          </a:p>
          <a:p>
            <a:r>
              <a:rPr lang="ru-RU" dirty="0">
                <a:solidFill>
                  <a:schemeClr val="tx1"/>
                </a:solidFill>
              </a:rPr>
              <a:t>Вступление России в ноябре 1998 г. в состав АТЭС означает дальнейшее продвижение по пути интеграции в мировую экономику. В качестве приоритетной программы АТЭС определено создание региональной экономической инфраструктуры: транспорт, информатика и связь, энергетика, туризм, организация научно-исследовательских центров, поддержка малого и среднего бизнеса, охрана окружающей среды.</a:t>
            </a:r>
          </a:p>
          <a:p>
            <a:endParaRPr lang="ru-RU" dirty="0"/>
          </a:p>
        </p:txBody>
      </p:sp>
    </p:spTree>
    <p:extLst>
      <p:ext uri="{BB962C8B-B14F-4D97-AF65-F5344CB8AC3E}">
        <p14:creationId xmlns:p14="http://schemas.microsoft.com/office/powerpoint/2010/main" val="1552101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7504" y="404664"/>
            <a:ext cx="9036496" cy="6336704"/>
          </a:xfrm>
        </p:spPr>
        <p:txBody>
          <a:bodyPr>
            <a:normAutofit lnSpcReduction="10000"/>
          </a:bodyPr>
          <a:lstStyle/>
          <a:p>
            <a:r>
              <a:rPr lang="ru-RU" dirty="0">
                <a:solidFill>
                  <a:schemeClr val="tx1"/>
                </a:solidFill>
              </a:rPr>
              <a:t>Особое значение для России имеют торгово-экономические отношения с Китаем. Несмотря на имеющиеся трудности торгово-экономические связи с Китаем развиваются наиболее динамично. Объем торговли в 1997 г. составил 5,6 млрд. долл.</a:t>
            </a:r>
          </a:p>
          <a:p>
            <a:r>
              <a:rPr lang="ru-RU" dirty="0">
                <a:solidFill>
                  <a:schemeClr val="tx1"/>
                </a:solidFill>
              </a:rPr>
              <a:t>Российский экспорт в КНР включает самолеты, автомобили, сельскохозяйственную технику, </a:t>
            </a:r>
            <a:r>
              <a:rPr lang="ru-RU" dirty="0" err="1">
                <a:solidFill>
                  <a:schemeClr val="tx1"/>
                </a:solidFill>
              </a:rPr>
              <a:t>горноперерабатывающее</a:t>
            </a:r>
            <a:r>
              <a:rPr lang="ru-RU" dirty="0">
                <a:solidFill>
                  <a:schemeClr val="tx1"/>
                </a:solidFill>
              </a:rPr>
              <a:t> и нефтеперерабатывающее оборудование, оборудование для текстильной промышленности, продукцию химической промышленности, стальной прокат, древесину и др. Основными статьями российского экспорта в Китай остаются удобрения и черные металлы, на них приходится свыше 50% общего объема российских поставок. Российский экспорт в Китай в 1997 г. составил около 4 млрд долл. Китай поставляет в Россию главным образом потребительские товары, продукты питания.</a:t>
            </a:r>
          </a:p>
          <a:p>
            <a:r>
              <a:rPr lang="ru-RU" dirty="0">
                <a:solidFill>
                  <a:schemeClr val="tx1"/>
                </a:solidFill>
              </a:rPr>
              <a:t>Одним из направлений сотрудничества, где Россия имеет значительные преимущества при сравнении с другими развитыми странами, является экспорт энергии и энергоносителей. Между Россией и Китаем в июне 1997 г. был заключен договор о сотрудничестве и строительстве </a:t>
            </a:r>
            <a:r>
              <a:rPr lang="ru-RU" dirty="0" err="1">
                <a:solidFill>
                  <a:schemeClr val="tx1"/>
                </a:solidFill>
              </a:rPr>
              <a:t>нефте</a:t>
            </a:r>
            <a:r>
              <a:rPr lang="ru-RU" dirty="0">
                <a:solidFill>
                  <a:schemeClr val="tx1"/>
                </a:solidFill>
              </a:rPr>
              <a:t> - и газопроводов из Сибири до Тихоокеанского побережья через Монголию. Нефтепровод введен в строй в 2005 г., а газопровод был введен к середине 2003 г.</a:t>
            </a:r>
          </a:p>
          <a:p>
            <a:r>
              <a:rPr lang="ru-RU" dirty="0">
                <a:solidFill>
                  <a:schemeClr val="tx1"/>
                </a:solidFill>
              </a:rPr>
              <a:t>Между Минтопэнерго и Китайской нефтяной корпорацией подписано соглашение о реализации проектов в области добычи и транспортировки нефти и газа, в том числе о разработке </a:t>
            </a:r>
            <a:r>
              <a:rPr lang="ru-RU" dirty="0" err="1">
                <a:solidFill>
                  <a:schemeClr val="tx1"/>
                </a:solidFill>
              </a:rPr>
              <a:t>Ковыктинского</a:t>
            </a:r>
            <a:r>
              <a:rPr lang="ru-RU" dirty="0">
                <a:solidFill>
                  <a:schemeClr val="tx1"/>
                </a:solidFill>
              </a:rPr>
              <a:t> месторождения с запасами около 1 трлн. м3 газа и </a:t>
            </a:r>
            <a:r>
              <a:rPr lang="ru-RU" dirty="0" err="1">
                <a:solidFill>
                  <a:schemeClr val="tx1"/>
                </a:solidFill>
              </a:rPr>
              <a:t>газоконденсата</a:t>
            </a:r>
            <a:r>
              <a:rPr lang="ru-RU" dirty="0">
                <a:solidFill>
                  <a:schemeClr val="tx1"/>
                </a:solidFill>
              </a:rPr>
              <a:t> Иркутской области и транспортировке газа. Пропускная способность газопровода - до 30 млрд. м3 газа в год. Стоимость проекта 5-7 млрд. долл.</a:t>
            </a:r>
          </a:p>
          <a:p>
            <a:r>
              <a:rPr lang="ru-RU" dirty="0">
                <a:solidFill>
                  <a:schemeClr val="tx1"/>
                </a:solidFill>
              </a:rPr>
              <a:t>Активно развивается военно-техническое сотрудничество. Китай также заинтересован в поставках вооружения из России.</a:t>
            </a:r>
          </a:p>
          <a:p>
            <a:endParaRPr lang="ru-RU" dirty="0"/>
          </a:p>
        </p:txBody>
      </p:sp>
      <p:sp>
        <p:nvSpPr>
          <p:cNvPr id="2" name="Заголовок 1"/>
          <p:cNvSpPr>
            <a:spLocks noGrp="1"/>
          </p:cNvSpPr>
          <p:nvPr>
            <p:ph type="ctrTitle"/>
          </p:nvPr>
        </p:nvSpPr>
        <p:spPr>
          <a:xfrm>
            <a:off x="755576" y="260648"/>
            <a:ext cx="7772400" cy="520395"/>
          </a:xfrm>
        </p:spPr>
        <p:txBody>
          <a:bodyPr>
            <a:normAutofit fontScale="90000"/>
          </a:bodyPr>
          <a:lstStyle/>
          <a:p>
            <a:r>
              <a:rPr lang="ru-RU" sz="2700" b="1" dirty="0"/>
              <a:t>1.1Торгово-экономические отношения с Китаем</a:t>
            </a:r>
            <a:r>
              <a:rPr lang="ru-RU" dirty="0"/>
              <a:t/>
            </a:r>
            <a:br>
              <a:rPr lang="ru-RU" dirty="0"/>
            </a:br>
            <a:endParaRPr lang="ru-RU" dirty="0"/>
          </a:p>
        </p:txBody>
      </p:sp>
    </p:spTree>
    <p:extLst>
      <p:ext uri="{BB962C8B-B14F-4D97-AF65-F5344CB8AC3E}">
        <p14:creationId xmlns:p14="http://schemas.microsoft.com/office/powerpoint/2010/main" val="19864834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0"/>
            <a:ext cx="9144000" cy="6858000"/>
          </a:xfrm>
        </p:spPr>
        <p:txBody>
          <a:bodyPr>
            <a:normAutofit/>
          </a:bodyPr>
          <a:lstStyle/>
          <a:p>
            <a:r>
              <a:rPr lang="ru-RU" dirty="0">
                <a:solidFill>
                  <a:schemeClr val="tx1"/>
                </a:solidFill>
              </a:rPr>
              <a:t>Большое значение приобрела приграничная и межрегиональная торговля, за счет которой уже сейчас реализуется около 80% товарооборота.</a:t>
            </a:r>
          </a:p>
          <a:p>
            <a:r>
              <a:rPr lang="ru-RU" dirty="0">
                <a:solidFill>
                  <a:schemeClr val="tx1"/>
                </a:solidFill>
              </a:rPr>
              <a:t>Большие возможности имеются для развития инвестиционного сотрудничества с Китаем, который проявляет значительный интерес к поставке из России комплектного оборудования для модернизации ранее построенных и строительства новых промышленных объектов, в том числе в области энергетики, угольной промышленности, металлургии и др. Важным объектом сотрудничества станет намеченное строительство крупной АЭС на северо-востоке КНР.</a:t>
            </a:r>
          </a:p>
          <a:p>
            <a:r>
              <a:rPr lang="ru-RU" dirty="0">
                <a:solidFill>
                  <a:schemeClr val="tx1"/>
                </a:solidFill>
              </a:rPr>
              <a:t>Однако быстрое наращивание экономической мощи Китая и продолжающийся кризис в российской экономике могут вызвать разрыв в уровнях экономического развития, особенно в приграничных районах, и иметь серьезные последствия, в том числе и политического характера. Дальнейшее наращивание российского экспорта в Китай за счет увеличения поставок сырьевых товаров должно находиться под экспортным контролем. Тем более что российский рынок близок к насыщению китайскими потребительскими и продовольственными товарами. Необходимо диверсифицировать товарную структуру взаимной торговли, инвестиционного сотрудничества. Большого эффекта можно ожидать от развития производственной кооперации между Китаем и Россией, особенно регионов Сибири и Дальнего Востока. Например, некоторые предприятия Дальнего Востока можно полностью или в значительной мере переориентировать на выпуск интересующей Китай продукции.</a:t>
            </a:r>
          </a:p>
          <a:p>
            <a:endParaRPr lang="ru-RU" dirty="0"/>
          </a:p>
        </p:txBody>
      </p:sp>
    </p:spTree>
    <p:extLst>
      <p:ext uri="{BB962C8B-B14F-4D97-AF65-F5344CB8AC3E}">
        <p14:creationId xmlns:p14="http://schemas.microsoft.com/office/powerpoint/2010/main" val="36055112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260648"/>
            <a:ext cx="9144000" cy="6597352"/>
          </a:xfrm>
        </p:spPr>
        <p:txBody>
          <a:bodyPr>
            <a:normAutofit/>
          </a:bodyPr>
          <a:lstStyle/>
          <a:p>
            <a:r>
              <a:rPr lang="ru-RU" dirty="0">
                <a:solidFill>
                  <a:schemeClr val="tx1"/>
                </a:solidFill>
              </a:rPr>
              <a:t>Внешнеэкономические отношения с Японией осложнены не простыми межгосударственными политическими отношениями, связанными с претензией со стороны Японии на ряд российских островов Курильской гряды, а также с внешним долгом, унаследованным Россией от СССР, частным фирмам в размере 1,5 млрд. долл. За последние годы наблюдается положительная динамика во взаимной торговле. Внешнеторговый товарооборот за 1992-1997 гг. увеличился на 17,6% и составил 4,0 млрд. долл. При этом экспорт товаров возрос на 82% и составил 3,12 млрд. долл., а импорт снизился на 47,1% - до 1 млрд. долл. Доля России во внешней торговле с Японией не превышает 1%, что свидетельствует о слабом развитии взаимных связей. Сдерживающим фактором внешнеэкономической деятельности является проблема финансирования продукции, поставляемой в Россию из Японии. Наиболее негативное воздействие на динамику российско-японской торговли оказывает нестабильное внутриэкономическое и политическое положение реформируемой Российской Федерации.</a:t>
            </a:r>
          </a:p>
          <a:p>
            <a:r>
              <a:rPr lang="ru-RU" dirty="0">
                <a:solidFill>
                  <a:schemeClr val="tx1"/>
                </a:solidFill>
              </a:rPr>
              <a:t>Товарная структура российско-японской торговли значительно отстает от соответствующих требований научно-технического прогресса. В экспорте России доля сырья превышает 50%, продукция низкой степени переработки занимает около 40%, тогда как на машины и оборудование приходится менее 1%. В российском импорте из Японии сохраняются низкая доля современного промышленного оборудования и других средств производства, необходимых для осуществления структурных преобразований в России и подъема экономики.</a:t>
            </a:r>
          </a:p>
          <a:p>
            <a:endParaRPr lang="ru-RU" dirty="0">
              <a:solidFill>
                <a:schemeClr val="tx1"/>
              </a:solidFill>
            </a:endParaRPr>
          </a:p>
        </p:txBody>
      </p:sp>
      <p:sp>
        <p:nvSpPr>
          <p:cNvPr id="2" name="Заголовок 1"/>
          <p:cNvSpPr>
            <a:spLocks noGrp="1"/>
          </p:cNvSpPr>
          <p:nvPr>
            <p:ph type="ctrTitle"/>
          </p:nvPr>
        </p:nvSpPr>
        <p:spPr>
          <a:xfrm>
            <a:off x="683568" y="188640"/>
            <a:ext cx="7772400" cy="578495"/>
          </a:xfrm>
        </p:spPr>
        <p:txBody>
          <a:bodyPr>
            <a:normAutofit fontScale="90000"/>
          </a:bodyPr>
          <a:lstStyle/>
          <a:p>
            <a:r>
              <a:rPr lang="ru-RU" sz="2700" b="1" dirty="0" smtClean="0"/>
              <a:t>Внешнеэкономические </a:t>
            </a:r>
            <a:r>
              <a:rPr lang="ru-RU" sz="2700" b="1" dirty="0"/>
              <a:t>отношения с Японией</a:t>
            </a:r>
            <a:r>
              <a:rPr lang="ru-RU" dirty="0"/>
              <a:t/>
            </a:r>
            <a:br>
              <a:rPr lang="ru-RU" dirty="0"/>
            </a:br>
            <a:endParaRPr lang="ru-RU" dirty="0"/>
          </a:p>
        </p:txBody>
      </p:sp>
    </p:spTree>
    <p:extLst>
      <p:ext uri="{BB962C8B-B14F-4D97-AF65-F5344CB8AC3E}">
        <p14:creationId xmlns:p14="http://schemas.microsoft.com/office/powerpoint/2010/main" val="41370594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0"/>
            <a:ext cx="9144000" cy="6858000"/>
          </a:xfrm>
        </p:spPr>
        <p:txBody>
          <a:bodyPr>
            <a:normAutofit/>
          </a:bodyPr>
          <a:lstStyle/>
          <a:p>
            <a:r>
              <a:rPr lang="ru-RU" dirty="0">
                <a:solidFill>
                  <a:schemeClr val="tx1"/>
                </a:solidFill>
              </a:rPr>
              <a:t>В настоящее время обсуждение экономических и политических вопросов двухсторонних отношений на различных уровнях привело к положительным тенденциям в российско-японских отношениях. Между странами подписана Декларация о перспективах торгово-экономических и научно-технических отношений, подтверждена необходимость дальнейшего развития сотрудничества по мере продвижения российских реформ, а также определены приоритетные области - топливно-энергетические отрасли, металлургия, лесная и деревообрабатывающая промышленность, конверсия военно-промышленного комплекса, транспорт, связь и др.</a:t>
            </a:r>
          </a:p>
          <a:p>
            <a:r>
              <a:rPr lang="ru-RU" dirty="0">
                <a:solidFill>
                  <a:schemeClr val="tx1"/>
                </a:solidFill>
              </a:rPr>
              <a:t>Также был подписан ряд важных экономических соглашений, среди них выделяются соглашения о поддержке экономических реформ в России, о сотрудничестве в налоговой, валютной, промышленной сферах, а также в области коммуникаций, транспорта, таможенных пошлин, о реструктуризации кредита, выделенного ранее на страхование торговых рисков в России (180 млрд. долл.).</a:t>
            </a:r>
          </a:p>
          <a:p>
            <a:r>
              <a:rPr lang="ru-RU" dirty="0">
                <a:solidFill>
                  <a:schemeClr val="tx1"/>
                </a:solidFill>
              </a:rPr>
              <a:t>Заметное место в российско-японских отношениях занимают региональные связи. Особенно активно их поддерживают предприятия и организации Приморского и Хабаровского краев, Республики Саха (Якутия), Амурской, Иркутской, Камчатской и Сахалинской областей. С японской стороны в региональное сотрудничество вовлечены 16 префектур и муниципальных округов.</a:t>
            </a:r>
          </a:p>
          <a:p>
            <a:r>
              <a:rPr lang="ru-RU" dirty="0">
                <a:solidFill>
                  <a:schemeClr val="tx1"/>
                </a:solidFill>
              </a:rPr>
              <a:t>Прогресс в торгово-экономическом сотрудничестве России и Японии в значительной степени зависит от рыночных преобразований в российской экономике и ее инфраструктуре, стабилизации и подъема, прежде всего в промышленности, от региональной динамики процессов расширенного воспроизводства капитала. Развитию взаимовыгодных и деловых связей способствовали бы и новые региональные отношения партнеров, свободные от "территориальной проблемы", решение которой лежит в совместном хозяйствовании двух стран.</a:t>
            </a:r>
          </a:p>
          <a:p>
            <a:endParaRPr lang="ru-RU" dirty="0"/>
          </a:p>
        </p:txBody>
      </p:sp>
    </p:spTree>
    <p:extLst>
      <p:ext uri="{BB962C8B-B14F-4D97-AF65-F5344CB8AC3E}">
        <p14:creationId xmlns:p14="http://schemas.microsoft.com/office/powerpoint/2010/main" val="3768336735"/>
      </p:ext>
    </p:extLst>
  </p:cSld>
  <p:clrMapOvr>
    <a:masterClrMapping/>
  </p:clrMapOvr>
  <p:timing>
    <p:tnLst>
      <p:par>
        <p:cTn id="1" dur="indefinite" restart="never" nodeType="tmRoot"/>
      </p:par>
    </p:tnLst>
  </p:timing>
</p:sld>
</file>

<file path=ppt/theme/theme1.xml><?xml version="1.0" encoding="utf-8"?>
<a:theme xmlns:a="http://schemas.openxmlformats.org/drawingml/2006/main" name="Горизонт">
  <a:themeElements>
    <a:clrScheme name="Горизонт">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Горизонт">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Горизонт">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10</TotalTime>
  <Words>3278</Words>
  <Application>Microsoft Office PowerPoint</Application>
  <PresentationFormat>Экран (4:3)</PresentationFormat>
  <Paragraphs>67</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Горизонт</vt:lpstr>
      <vt:lpstr>ЭКОНОМИЧЕСКИЕ СВЯЗИ РОССИИ СО СТРАНАМИ АЗИАТСКО-ТИХООКЕАНСКОГО РЕГИОНА </vt:lpstr>
      <vt:lpstr> </vt:lpstr>
      <vt:lpstr>1.     Внешнеэкономическая политика России в Азиатско-тихоокеанском регионе </vt:lpstr>
      <vt:lpstr>Презентация PowerPoint</vt:lpstr>
      <vt:lpstr>Презентация PowerPoint</vt:lpstr>
      <vt:lpstr>1.1Торгово-экономические отношения с Китаем </vt:lpstr>
      <vt:lpstr>Презентация PowerPoint</vt:lpstr>
      <vt:lpstr>Внешнеэкономические отношения с Японией </vt:lpstr>
      <vt:lpstr>Презентация PowerPoint</vt:lpstr>
      <vt:lpstr>Внешнеэкономические отношения с Индией</vt:lpstr>
      <vt:lpstr>Презентация PowerPoint</vt:lpstr>
      <vt:lpstr>Презентация PowerPoint</vt:lpstr>
      <vt:lpstr>Россия и АТЭС</vt:lpstr>
      <vt:lpstr>Презентация PowerPoint</vt:lpstr>
      <vt:lpstr>Заключение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ЭКОНОМИЧЕСКИЕ СВЯЗИ РОССИИ СО СТРАНАМИ АЗИАТСКО-ТИХООКЕАНСКОГО РЕГИОНА </dc:title>
  <dc:creator>Игорь</dc:creator>
  <cp:lastModifiedBy>1</cp:lastModifiedBy>
  <cp:revision>3</cp:revision>
  <dcterms:created xsi:type="dcterms:W3CDTF">2014-11-30T17:30:59Z</dcterms:created>
  <dcterms:modified xsi:type="dcterms:W3CDTF">2019-10-20T16:32:38Z</dcterms:modified>
</cp:coreProperties>
</file>