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FAAE2C-9925-4273-856F-AEE22BA397C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09D5F36-A0B1-4496-A4FC-B0A4DBF704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pr.ru/pravo/pravo_29_3.htm" TargetMode="External"/><Relationship Id="rId2" Type="http://schemas.openxmlformats.org/officeDocument/2006/relationships/hyperlink" Target="http://www.geograf-stud.ru/shpargalki-po-ekonomicheskoj-geografii/217-regionalnye-konflik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er.materik.ru/observer/N7_2005/7_11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2%D0%B0" TargetMode="External"/><Relationship Id="rId2" Type="http://schemas.openxmlformats.org/officeDocument/2006/relationships/hyperlink" Target="http://ru.wikipedia.org/wiki/21_%D0%B8%D1%8E%D0%BB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7772400" cy="942988"/>
          </a:xfrm>
        </p:spPr>
        <p:txBody>
          <a:bodyPr/>
          <a:lstStyle/>
          <a:p>
            <a:r>
              <a:rPr lang="ru-RU" dirty="0" smtClean="0"/>
              <a:t>Региональные конфликты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857760"/>
            <a:ext cx="3300410" cy="150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395684539_0625.720x4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928802"/>
            <a:ext cx="5143535" cy="3190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14356"/>
          </a:xfrm>
        </p:spPr>
        <p:txBody>
          <a:bodyPr/>
          <a:lstStyle/>
          <a:p>
            <a:pPr algn="ctr"/>
            <a:r>
              <a:rPr lang="ru-RU" dirty="0" smtClean="0"/>
              <a:t>Чечня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5443550" cy="62865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Свой вклад в повышение уровня международной безопасности Российская Федерация внесла тем, что в основном разрешила свой </a:t>
            </a:r>
            <a:r>
              <a:rPr lang="ru-RU" sz="2400" b="1" dirty="0" smtClean="0"/>
              <a:t>внутренний конфликт в Чечне</a:t>
            </a:r>
            <a:r>
              <a:rPr lang="ru-RU" sz="2400" dirty="0" smtClean="0"/>
              <a:t>. Сепаратисты, опиравшиеся на экстремистские исламистские группировки внутри республики и за рубежом, потерпели политическое и военное поражение. К настоящему времени крупные бандформирования разгромлены, часть боевиков добровольно вышла из подполья и амнистирована, иностранные наемники и их эмиссары уничтожены или были вынуждены покинуть Чечню.</a:t>
            </a:r>
            <a:endParaRPr lang="ru-RU" sz="2400" dirty="0"/>
          </a:p>
        </p:txBody>
      </p:sp>
      <p:pic>
        <p:nvPicPr>
          <p:cNvPr id="4" name="Рисунок 3" descr="chechnj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2" y="1071546"/>
            <a:ext cx="3619508" cy="271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5b0ddcadada3148a3cba8150a05bf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07" y="4286256"/>
            <a:ext cx="3763693" cy="232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14356"/>
          </a:xfrm>
        </p:spPr>
        <p:txBody>
          <a:bodyPr/>
          <a:lstStyle/>
          <a:p>
            <a:pPr algn="ctr"/>
            <a:r>
              <a:rPr lang="ru-RU" dirty="0" smtClean="0"/>
              <a:t>Конфликт в Оше 1990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586426" cy="61436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 июня киргизы и узбеки сошлись на поле колхоза им. Ленина. Киргизов пришло около 1,5 тысяч, узбеков — более 10 тысяч. Их разделяла милиция, вооруженная автоматами.</a:t>
            </a:r>
          </a:p>
          <a:p>
            <a:r>
              <a:rPr lang="ru-RU" dirty="0" smtClean="0"/>
              <a:t>Как сообщается, узбекская молодежь попыталась прорвать кордон милиции и напасть на киргизов, милицию начали забрасывать камнями и бутылками, два милиционера были захвачены. Милиция открыла огонь и, по некоторым данным, было убито 6 узбеков.</a:t>
            </a:r>
          </a:p>
          <a:p>
            <a:r>
              <a:rPr lang="ru-RU" dirty="0" smtClean="0"/>
              <a:t>Резню удалось остановить лишь к вечеру 6 июня, введя в область армейские части.</a:t>
            </a:r>
          </a:p>
          <a:p>
            <a:endParaRPr lang="ru-RU" dirty="0"/>
          </a:p>
        </p:txBody>
      </p:sp>
      <p:pic>
        <p:nvPicPr>
          <p:cNvPr id="4" name="Рисунок 3" descr="pic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57232"/>
            <a:ext cx="3657600" cy="244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57628"/>
            <a:ext cx="3657600" cy="24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14356"/>
          </a:xfrm>
        </p:spPr>
        <p:txBody>
          <a:bodyPr/>
          <a:lstStyle/>
          <a:p>
            <a:pPr algn="ctr"/>
            <a:r>
              <a:rPr lang="ru-RU" dirty="0" smtClean="0"/>
              <a:t>Конфликт в Оше 2010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429288" cy="621508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 апреля 2010 Президент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Курманбек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Бакиев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свергнут после народных демонстраций. Временное Правительство во главе с Розой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Отунбаевой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взяло власть.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13 мая сторонники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Курманбека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Бакиева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по утверждению ряда источников захватили здания областной администрации в Оше, Джалал-Абаде и Баткене, назначили своих губернаторов и заявили о намерении свергнуть временное правительство, направили 25 тысяч человек на Бишкек.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14 июня 2010 Ситуация стабилизировалась в Оше. В течение последующих дней имели место спорадические случаи насилия, включая мародёрство, сексуальное насилие и захват заложников.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sh-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14356"/>
            <a:ext cx="3929058" cy="294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013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37" y="3929066"/>
            <a:ext cx="3943363" cy="262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630920"/>
          </a:xfrm>
        </p:spPr>
        <p:txBody>
          <a:bodyPr/>
          <a:lstStyle/>
          <a:p>
            <a:pPr algn="ctr"/>
            <a:r>
              <a:rPr lang="ru-RU" dirty="0" smtClean="0"/>
              <a:t>Югославия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5929322" cy="62865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Югосла́вские</a:t>
            </a:r>
            <a:r>
              <a:rPr lang="ru-RU" b="1" dirty="0" smtClean="0"/>
              <a:t> </a:t>
            </a:r>
            <a:r>
              <a:rPr lang="ru-RU" b="1" dirty="0" err="1" smtClean="0"/>
              <a:t>во́йны</a:t>
            </a:r>
            <a:r>
              <a:rPr lang="ru-RU" dirty="0" smtClean="0"/>
              <a:t> — серия вооружённых конфликтов в 1991—2001 на территории бывшей Югославии, приведшая к распаду последней.</a:t>
            </a:r>
          </a:p>
          <a:p>
            <a:r>
              <a:rPr lang="ru-RU" dirty="0" smtClean="0"/>
              <a:t>В основном югославские войны включали в себя ряд межнациональных конфликтов между сербами с одной стороны и хорватами, боснийцами и албанцами с другой, а также хорватско-боснийский конфликт в Республике Босния и Герцеговина и конфликт между албанцами и македонцами в Македонии, вызванные религиозными и этническими противоречиями. Югославская война стала самой кровопролитной в Европе после Второй мировой войны. Для расследования совершённых во время войн преступлений был создан Международный трибунал по бывшей Югославии.</a:t>
            </a:r>
          </a:p>
          <a:p>
            <a:endParaRPr lang="ru-RU" dirty="0"/>
          </a:p>
        </p:txBody>
      </p:sp>
      <p:pic>
        <p:nvPicPr>
          <p:cNvPr id="4" name="Рисунок 3" descr="Collage_Yugoslav_w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46" y="714356"/>
            <a:ext cx="3402854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908" cy="702358"/>
          </a:xfrm>
        </p:spPr>
        <p:txBody>
          <a:bodyPr/>
          <a:lstStyle/>
          <a:p>
            <a:pPr algn="ctr"/>
            <a:r>
              <a:rPr lang="ru-RU" dirty="0" smtClean="0"/>
              <a:t>Косово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586294" cy="56412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Ко́совская</a:t>
            </a:r>
            <a:r>
              <a:rPr lang="ru-RU" b="1" dirty="0" smtClean="0"/>
              <a:t> война́</a:t>
            </a:r>
            <a:r>
              <a:rPr lang="ru-RU" dirty="0" smtClean="0"/>
              <a:t> — вооружённый конфликт, вспыхнувший в феврале 1998 года между албанскими сепаратистами и Союзной Республикой Югославией. Боевые действия были инициированы косовскими албанцами, стремившимися к независимости Косова и </a:t>
            </a:r>
            <a:r>
              <a:rPr lang="ru-RU" dirty="0" err="1" smtClean="0"/>
              <a:t>Метохии</a:t>
            </a:r>
            <a:r>
              <a:rPr lang="ru-RU" dirty="0" smtClean="0"/>
              <a:t>. В марте 1999 года в конфликт вмешалась НАТО, начавшая бомбардировки СРЮ.</a:t>
            </a:r>
            <a:endParaRPr lang="ru-RU" dirty="0"/>
          </a:p>
        </p:txBody>
      </p:sp>
      <p:pic>
        <p:nvPicPr>
          <p:cNvPr id="4" name="Рисунок 3" descr="1395652530_bjdznt6cuaafed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0"/>
            <a:ext cx="43815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39e1e12b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71744"/>
            <a:ext cx="42862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ombordovanj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837489"/>
            <a:ext cx="4214810" cy="202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02358"/>
          </a:xfrm>
        </p:spPr>
        <p:txBody>
          <a:bodyPr/>
          <a:lstStyle/>
          <a:p>
            <a:pPr algn="ctr"/>
            <a:r>
              <a:rPr lang="ru-RU" dirty="0" smtClean="0"/>
              <a:t>Косово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4714908" cy="621508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Вооруженные акты насилия против полиции и гражданского населения со стороны албанских сепаратистов начались в Косове с начала 1996 года, с того момента, как косовские албанцы провозгласили свой край независимым от Югославии. На данный момент частично признанная Республика Косово существует как суверенное государство.</a:t>
            </a:r>
          </a:p>
          <a:p>
            <a:endParaRPr lang="ru-RU" dirty="0"/>
          </a:p>
        </p:txBody>
      </p:sp>
      <p:pic>
        <p:nvPicPr>
          <p:cNvPr id="4" name="Рисунок 3" descr="kosovo_daet_zhestokiy_urok_ukra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22" y="714356"/>
            <a:ext cx="4215478" cy="267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ews-02H7u2Hu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9" y="3714752"/>
            <a:ext cx="4143372" cy="29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630920"/>
          </a:xfrm>
        </p:spPr>
        <p:txBody>
          <a:bodyPr/>
          <a:lstStyle/>
          <a:p>
            <a:pPr algn="ctr"/>
            <a:r>
              <a:rPr lang="ru-RU" dirty="0" smtClean="0"/>
              <a:t>Конфликт на Украине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286380" cy="60722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Вооружённый конфликт на </a:t>
            </a:r>
            <a:r>
              <a:rPr lang="ru-RU" b="1" dirty="0" err="1" smtClean="0"/>
              <a:t>восто́ке</a:t>
            </a:r>
            <a:r>
              <a:rPr lang="ru-RU" b="1" dirty="0" smtClean="0"/>
              <a:t> </a:t>
            </a:r>
            <a:r>
              <a:rPr lang="ru-RU" b="1" dirty="0" err="1" smtClean="0"/>
              <a:t>Украи́ны</a:t>
            </a:r>
            <a:r>
              <a:rPr lang="ru-RU" dirty="0" smtClean="0"/>
              <a:t> — боевые действия на территории Донецкой и Луганской областей Украины, начавшиеся в апреле 2014 года.</a:t>
            </a:r>
          </a:p>
          <a:p>
            <a:r>
              <a:rPr lang="ru-RU" dirty="0" smtClean="0"/>
              <a:t>Боевые действия ведутся между вооружёнными силами Украины и отрядами повстанцев (в основном сторонников самопровозглашённых Донецкой и Луганской Народных Республик). Кроме вооружённых сил Украины, в боях против сторонников ДНР и ЛНР также участвовали добровольческие военизированные формирования.</a:t>
            </a:r>
          </a:p>
          <a:p>
            <a:endParaRPr lang="ru-RU" dirty="0"/>
          </a:p>
        </p:txBody>
      </p:sp>
      <p:pic>
        <p:nvPicPr>
          <p:cNvPr id="4" name="Рисунок 3" descr="9d14851582ad7057a952060b2a385f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714357"/>
            <a:ext cx="40719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lagdnr-pic905-895x505-4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00372"/>
            <a:ext cx="3786182" cy="182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2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929198"/>
            <a:ext cx="385762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02358"/>
          </a:xfrm>
        </p:spPr>
        <p:txBody>
          <a:bodyPr/>
          <a:lstStyle/>
          <a:p>
            <a:pPr algn="ctr"/>
            <a:r>
              <a:rPr lang="ru-RU" dirty="0" smtClean="0"/>
              <a:t>Южная Азия и Ближний Восток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572164" cy="6072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Наряду с новыми конфликтами продолжают существовать конфликты, пережившие окончание “холодной войны”, например, на Ближнем Востоке («тройной кризис» - 1) связан с ядерной программой Ирана; 2) положение в Ираке; 3) нынешнее состояние арабо-израильского конфликта. Ближний и Средний Восток отличаются повышенной конфликтностью, которая явилась следствием этнических, религиозных противоречий, разного уровня развития, противоречий с иностранными державами), в Афганистане, в Южной Азии.</a:t>
            </a:r>
            <a:endParaRPr lang="ru-RU" dirty="0"/>
          </a:p>
        </p:txBody>
      </p:sp>
      <p:pic>
        <p:nvPicPr>
          <p:cNvPr id="4" name="Рисунок 3" descr="russiain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714356"/>
            <a:ext cx="3714744" cy="199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607504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643182"/>
            <a:ext cx="3786182" cy="214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24212f1b341b5a6a9681f3bf28f9f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786322"/>
            <a:ext cx="357190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14356"/>
          </a:xfrm>
        </p:spPr>
        <p:txBody>
          <a:bodyPr/>
          <a:lstStyle/>
          <a:p>
            <a:pPr algn="ctr"/>
            <a:r>
              <a:rPr lang="ru-RU" dirty="0" smtClean="0"/>
              <a:t>Терроризм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72917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Терроризм</a:t>
            </a:r>
            <a:r>
              <a:rPr lang="ru-RU" sz="3200" dirty="0" smtClean="0"/>
              <a:t> — политика, основанная на систематическом применении террора, именно терроризм играет огромную роль в </a:t>
            </a:r>
            <a:r>
              <a:rPr lang="ru-RU" sz="3200" dirty="0" err="1" smtClean="0"/>
              <a:t>деэскалации</a:t>
            </a:r>
            <a:r>
              <a:rPr lang="ru-RU" sz="3200" dirty="0" smtClean="0"/>
              <a:t> региональных конфликтов и дестабилизации мира в целом.</a:t>
            </a:r>
          </a:p>
        </p:txBody>
      </p:sp>
      <p:pic>
        <p:nvPicPr>
          <p:cNvPr id="4" name="Picture 6" descr="2-1-CT-sc-nw-somalia_ctshare-1118-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1D4D92E0-9E87-40B1-997C-962E2DDDAEB0_mw1024_mh1024_s_cx0_cy3_cw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962521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afr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643446"/>
            <a:ext cx="3000364" cy="199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916804"/>
          </a:xfrm>
        </p:spPr>
        <p:txBody>
          <a:bodyPr/>
          <a:lstStyle/>
          <a:p>
            <a:pPr algn="ctr"/>
            <a:r>
              <a:rPr lang="ru-RU" dirty="0" smtClean="0"/>
              <a:t>Влияние региональных конфликтов на международное сотрудничество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772400" cy="3929090"/>
          </a:xfrm>
        </p:spPr>
        <p:txBody>
          <a:bodyPr/>
          <a:lstStyle/>
          <a:p>
            <a:r>
              <a:rPr lang="ru-RU" dirty="0" smtClean="0"/>
              <a:t>Региональные конфликты отрицательно влияют на отношения между конфликтующими странами и высокоразвитыми странами, странами соседями. В последствии устанавливается  контроль стран–помощниц над очагом конфликта.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Причины возникновения конфликтов;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Терроризм;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Влияние региональных конфликтов на международное сотрудничество;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Миссия ОБСЕ;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Урегулирование конфликтов;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Итог.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630920"/>
          </a:xfrm>
        </p:spPr>
        <p:txBody>
          <a:bodyPr/>
          <a:lstStyle/>
          <a:p>
            <a:pPr algn="ctr"/>
            <a:r>
              <a:rPr lang="ru-RU" dirty="0" smtClean="0"/>
              <a:t>Миссия ОБСЕ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5643602" cy="621508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Организация по безопасности и сотрудничеству в Европе</a:t>
            </a:r>
            <a:r>
              <a:rPr lang="ru-RU" sz="3200" dirty="0" smtClean="0"/>
              <a:t>, крупнейшая в мире региональная организация, занимающаяся вопросами безопасности.</a:t>
            </a:r>
            <a:r>
              <a:rPr lang="ru-RU" dirty="0" smtClean="0"/>
              <a:t>  </a:t>
            </a:r>
          </a:p>
          <a:p>
            <a:pPr marL="342900">
              <a:spcBef>
                <a:spcPct val="50000"/>
              </a:spcBef>
            </a:pPr>
            <a:r>
              <a:rPr lang="ru-RU" sz="3200" dirty="0" smtClean="0"/>
              <a:t>Цели и задачи:</a:t>
            </a:r>
          </a:p>
          <a:p>
            <a:pPr marL="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/>
              <a:t>Защита прав человека;</a:t>
            </a:r>
          </a:p>
          <a:p>
            <a:pPr marL="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/>
              <a:t>Дипломатические усилия по предотвращению региональных конфликтов;</a:t>
            </a:r>
          </a:p>
          <a:p>
            <a:pPr marL="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/>
              <a:t>Развитие демократических институтов</a:t>
            </a:r>
          </a:p>
          <a:p>
            <a:endParaRPr lang="ru-RU" dirty="0"/>
          </a:p>
        </p:txBody>
      </p:sp>
      <p:pic>
        <p:nvPicPr>
          <p:cNvPr id="4" name="Picture 5" descr="Osce-logo-_russ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258957"/>
            <a:ext cx="3786182" cy="1166162"/>
          </a:xfrm>
          <a:prstGeom prst="rect">
            <a:avLst/>
          </a:prstGeom>
          <a:noFill/>
        </p:spPr>
      </p:pic>
      <p:pic>
        <p:nvPicPr>
          <p:cNvPr id="5" name="Picture 4" descr="OSCE-Permanent_Cou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14356"/>
            <a:ext cx="321471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урегулирования региональных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Переговоры;</a:t>
            </a:r>
          </a:p>
          <a:p>
            <a:r>
              <a:rPr lang="ru-RU" dirty="0" smtClean="0"/>
              <a:t>Договоренности основанные на уступках и компромиссах; </a:t>
            </a:r>
          </a:p>
          <a:p>
            <a:r>
              <a:rPr lang="ru-RU" dirty="0" smtClean="0"/>
              <a:t>Нет поставкам оружия!</a:t>
            </a:r>
          </a:p>
          <a:p>
            <a:r>
              <a:rPr lang="ru-RU" dirty="0" smtClean="0"/>
              <a:t>Организация свободных выборов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также…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45374"/>
          </a:xfrm>
        </p:spPr>
        <p:txBody>
          <a:bodyPr/>
          <a:lstStyle/>
          <a:p>
            <a:r>
              <a:rPr lang="ru-RU" dirty="0" smtClean="0"/>
              <a:t>Принуждение к миру ( с помощью миротворческих войск)</a:t>
            </a:r>
          </a:p>
        </p:txBody>
      </p:sp>
      <p:pic>
        <p:nvPicPr>
          <p:cNvPr id="4" name="Picture 4" descr="con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417959" cy="269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3571876"/>
            <a:ext cx="228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Российские миротворцы в Абхазии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5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86124"/>
            <a:ext cx="4071934" cy="268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00760" y="5214950"/>
            <a:ext cx="2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Миротворцы под эгидой ООН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Таким образом региональный конфликт - это противостояние между двумя или более количеством государств с прямым или косвенным участием мировых держав. Основными причинами  регионального конфликта являются: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Религиозные противоречия;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Территориальные притязания;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Несовпадение политических границ с этническими.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dirty="0" smtClean="0"/>
              <a:t>Причина современных конфликтов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Причиной современных региональных конфликтов нередко становится несовпадение административно-политических границ с этническими. Фактор территориальных притязаний сегодня еще достаточно силён, хотя современное международное право предлагает человечеству норму цивилизованных отношений: принцип нерушимости границ и отказ от территориальных претензий.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Википедия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Google </a:t>
            </a:r>
            <a:r>
              <a:rPr lang="ru-RU" dirty="0" smtClean="0">
                <a:solidFill>
                  <a:srgbClr val="FFC000"/>
                </a:solidFill>
              </a:rPr>
              <a:t>картинки;</a:t>
            </a:r>
          </a:p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http://www.geograf-stud.ru/shpargalki-po-ekonomicheskoj-geografii/217-regionalnye-konflikty.html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http://dpr.ru/pravo/pravo_29_3.htm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http://www.observer.materik.ru/observer/N7_2005/7_11.HTM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92867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0B0F0"/>
                </a:solidFill>
              </a:rPr>
              <a:t>Источники информации: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dirty="0" smtClean="0"/>
              <a:t>Что такое региональный конфликт?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Региональный конфликт </a:t>
            </a:r>
            <a:r>
              <a:rPr lang="ru-RU" sz="3600" dirty="0" smtClean="0"/>
              <a:t>- это конфликт между двумя или более государствами, затрагивающий обстановку в конкретном регионе и зачастую проходящий с прямым или косвенным участием великих держав, включая возможное участие военно-политических блоков.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345300"/>
          </a:xfrm>
        </p:spPr>
        <p:txBody>
          <a:bodyPr/>
          <a:lstStyle/>
          <a:p>
            <a:pPr algn="ctr"/>
            <a:r>
              <a:rPr lang="ru-RU" dirty="0" smtClean="0"/>
              <a:t>Причины возникновения региональных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Территориальные конфликты;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Возникновение государства;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Межэтнические конфликты внутри одной страны;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Недовольство внутриполитическим режимом;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Религиозные противостояния.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r>
              <a:rPr lang="ru-RU" dirty="0" smtClean="0"/>
              <a:t>Территориальные конфликты: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772400" cy="21455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Конфликт в Нагорном Карабахе между Азербайджаном и Арменией (1992-1994).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Обе страны считают территорию своей исторически. Конфликт до сих пор не разрешен из-за неуступчивости сторон и не желании идти на компромисс.</a:t>
            </a:r>
          </a:p>
          <a:p>
            <a:endParaRPr lang="ru-RU" dirty="0"/>
          </a:p>
        </p:txBody>
      </p:sp>
      <p:pic>
        <p:nvPicPr>
          <p:cNvPr id="4" name="Рисунок 3" descr="Tensions-azéri-arménienn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86058"/>
            <a:ext cx="6000792" cy="373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Фергана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86380" cy="59293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Сохраняется напряженность в районах </a:t>
            </a:r>
            <a:r>
              <a:rPr lang="ru-RU" dirty="0" err="1" smtClean="0"/>
              <a:t>узбекско-таджикской</a:t>
            </a:r>
            <a:r>
              <a:rPr lang="ru-RU" dirty="0" smtClean="0"/>
              <a:t> и </a:t>
            </a:r>
            <a:r>
              <a:rPr lang="ru-RU" dirty="0" err="1" smtClean="0"/>
              <a:t>узбекско-киргизской</a:t>
            </a:r>
            <a:r>
              <a:rPr lang="ru-RU" dirty="0" smtClean="0"/>
              <a:t> границ, в Ферганской долине. В целом, </a:t>
            </a:r>
            <a:r>
              <a:rPr lang="ru-RU" b="1" dirty="0" smtClean="0"/>
              <a:t>Центрально-Азиатский регион</a:t>
            </a:r>
            <a:r>
              <a:rPr lang="ru-RU" dirty="0" smtClean="0"/>
              <a:t> остается зоной нестабильности, коридором транспортировки наркотиков и нелегальных мигрантов. Сюда активно проникают мусульманские экстремисты различного толка и международные террористы.</a:t>
            </a:r>
            <a:endParaRPr lang="ru-RU" dirty="0"/>
          </a:p>
        </p:txBody>
      </p:sp>
      <p:pic>
        <p:nvPicPr>
          <p:cNvPr id="4" name="Рисунок 3" descr="31F4532E-4C30-4E85-B2BB-1B0724BBEDB0_w640_r1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786190"/>
            <a:ext cx="414337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013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14422"/>
            <a:ext cx="3929058" cy="228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Приднестровье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08"/>
            <a:ext cx="5072066" cy="60007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Приднестровский конфликт</a:t>
            </a:r>
            <a:r>
              <a:rPr lang="ru-RU" dirty="0" smtClean="0"/>
              <a:t> к настоящему времени приобрел характер замороженного и протекает относительно спокойно. Здесь нет предпосылок к гуманитарной катастрофе, нет массового исхода беженцев и почвы для этнических чисток. </a:t>
            </a:r>
            <a:r>
              <a:rPr lang="ru-RU" dirty="0" smtClean="0">
                <a:hlinkClick r:id="rId2" tooltip="21 июля"/>
              </a:rPr>
              <a:t>21.07.1992 в </a:t>
            </a:r>
            <a:r>
              <a:rPr lang="ru-RU" dirty="0" smtClean="0">
                <a:hlinkClick r:id="rId3" tooltip="Москва"/>
              </a:rPr>
              <a:t>Москве</a:t>
            </a:r>
            <a:r>
              <a:rPr lang="ru-RU" dirty="0" smtClean="0"/>
              <a:t> между Россией и Молдавией в присутствии руководителя Приднестровья было заключено Соглашение «О принципах урегулирования вооружённого конфликта в Приднестровском регионе Республики Молдовы»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144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85794"/>
            <a:ext cx="4143372" cy="313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ridnestro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000504"/>
            <a:ext cx="4143372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73796"/>
          </a:xfrm>
        </p:spPr>
        <p:txBody>
          <a:bodyPr/>
          <a:lstStyle/>
          <a:p>
            <a:pPr algn="ctr"/>
            <a:r>
              <a:rPr lang="ru-RU" dirty="0" err="1" smtClean="0"/>
              <a:t>Гагаузия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357818" cy="607220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Молдавско-гагаузский конфликт</a:t>
            </a:r>
            <a:r>
              <a:rPr lang="ru-RU" dirty="0" smtClean="0"/>
              <a:t> — </a:t>
            </a:r>
            <a:r>
              <a:rPr lang="ru-RU" dirty="0" err="1" smtClean="0"/>
              <a:t>конфликт</a:t>
            </a:r>
            <a:r>
              <a:rPr lang="ru-RU" dirty="0" smtClean="0"/>
              <a:t> между гагаузским населением Молдавской ССР и кишинёвским правительством, возникший в конце 1980-х в </a:t>
            </a:r>
            <a:r>
              <a:rPr lang="ru-RU" dirty="0" err="1" smtClean="0"/>
              <a:t>процессераспада</a:t>
            </a:r>
            <a:r>
              <a:rPr lang="ru-RU" dirty="0" smtClean="0"/>
              <a:t> СССР. В 1990 году военный конфликт был предотвращён, была образована Республика </a:t>
            </a:r>
            <a:r>
              <a:rPr lang="ru-RU" dirty="0" err="1" smtClean="0"/>
              <a:t>Гагаузия</a:t>
            </a:r>
            <a:r>
              <a:rPr lang="ru-RU" dirty="0" smtClean="0"/>
              <a:t>, в конце 1994 года </a:t>
            </a:r>
            <a:r>
              <a:rPr lang="ru-RU" dirty="0" err="1" smtClean="0"/>
              <a:t>Гагаузия</a:t>
            </a:r>
            <a:r>
              <a:rPr lang="ru-RU" dirty="0" smtClean="0"/>
              <a:t> вошла в состав Молдавии в качестве автономии.</a:t>
            </a:r>
            <a:endParaRPr lang="ru-RU" dirty="0"/>
          </a:p>
        </p:txBody>
      </p:sp>
      <p:pic>
        <p:nvPicPr>
          <p:cNvPr id="4" name="Рисунок 3" descr="Gagauz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714356"/>
            <a:ext cx="3857620" cy="3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,,17504207_303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08" y="4071942"/>
            <a:ext cx="4222192" cy="237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85794"/>
          </a:xfrm>
        </p:spPr>
        <p:txBody>
          <a:bodyPr/>
          <a:lstStyle/>
          <a:p>
            <a:pPr algn="ctr"/>
            <a:r>
              <a:rPr lang="ru-RU" dirty="0" smtClean="0"/>
              <a:t>Конфликты в Грузии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214974" cy="60007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Грузино-абхазский и грузино-южноосетинский конфликты</a:t>
            </a:r>
            <a:r>
              <a:rPr lang="ru-RU" sz="2400" dirty="0" smtClean="0"/>
              <a:t> условно можно отнести к одной группе, поскольку Абхазия и Южная Осетия исторически длительное время сохраняли свою независимость, в советский период пользовались правами национальных автономий в составе Грузии, после распада СССР неоднократно подвергались вооруженным нападениям с применением тяжелой боевой техники и артиллерии со стороны центральных грузинских властей. </a:t>
            </a:r>
            <a:endParaRPr lang="ru-RU" sz="2400" dirty="0"/>
          </a:p>
        </p:txBody>
      </p:sp>
      <p:pic>
        <p:nvPicPr>
          <p:cNvPr id="4" name="Рисунок 3" descr="0,,15801503_303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857232"/>
            <a:ext cx="4000496" cy="266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41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12" y="3857628"/>
            <a:ext cx="4007987" cy="275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246</TotalTime>
  <Words>497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Региональные конфликты</vt:lpstr>
      <vt:lpstr>Содержание:</vt:lpstr>
      <vt:lpstr>Что такое региональный конфликт?</vt:lpstr>
      <vt:lpstr>Причины возникновения региональных конфликтов:</vt:lpstr>
      <vt:lpstr>Территориальные конфликты:</vt:lpstr>
      <vt:lpstr>Фергана</vt:lpstr>
      <vt:lpstr>Приднестровье</vt:lpstr>
      <vt:lpstr>Гагаузия</vt:lpstr>
      <vt:lpstr>Конфликты в Грузии</vt:lpstr>
      <vt:lpstr>Чечня</vt:lpstr>
      <vt:lpstr>Конфликт в Оше 1990 года</vt:lpstr>
      <vt:lpstr>Конфликт в Оше 2010 года</vt:lpstr>
      <vt:lpstr>Югославия</vt:lpstr>
      <vt:lpstr>Косово</vt:lpstr>
      <vt:lpstr>Косово</vt:lpstr>
      <vt:lpstr>Конфликт на Украине</vt:lpstr>
      <vt:lpstr>Южная Азия и Ближний Восток</vt:lpstr>
      <vt:lpstr>Терроризм</vt:lpstr>
      <vt:lpstr>Влияние региональных конфликтов на международное сотрудничество</vt:lpstr>
      <vt:lpstr>Миссия ОБСЕ</vt:lpstr>
      <vt:lpstr>Методы урегулирования региональных конфликтов:</vt:lpstr>
      <vt:lpstr>А также…</vt:lpstr>
      <vt:lpstr>Итог</vt:lpstr>
      <vt:lpstr>Причина современных конфликтов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конфликты</dc:title>
  <dc:creator>Bierhoff Alice</dc:creator>
  <cp:lastModifiedBy>1</cp:lastModifiedBy>
  <cp:revision>23</cp:revision>
  <dcterms:created xsi:type="dcterms:W3CDTF">2016-09-10T15:56:59Z</dcterms:created>
  <dcterms:modified xsi:type="dcterms:W3CDTF">2019-10-20T17:04:15Z</dcterms:modified>
</cp:coreProperties>
</file>