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306" r:id="rId3"/>
    <p:sldId id="822" r:id="rId4"/>
    <p:sldId id="824" r:id="rId5"/>
    <p:sldId id="823" r:id="rId6"/>
    <p:sldId id="825" r:id="rId7"/>
    <p:sldId id="304" r:id="rId8"/>
    <p:sldId id="826" r:id="rId9"/>
    <p:sldId id="827" r:id="rId10"/>
    <p:sldId id="27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A50BE-D996-4B64-939C-58184A7455CC}" type="presOf" srcId="{8380A261-4409-4C6B-8A07-0D64C5422F6D}" destId="{3405B94A-B110-4EB0-B99D-680A85764021}" srcOrd="0" destOrd="0" presId="urn:microsoft.com/office/officeart/2005/8/layout/pyramid1"/>
    <dgm:cxn modelId="{4A953C4D-F065-4C5D-90EC-6B25E55F114C}" type="presOf" srcId="{8380A261-4409-4C6B-8A07-0D64C5422F6D}" destId="{EB789FCB-B92C-4A52-BB06-4A95FA62001B}" srcOrd="1" destOrd="0" presId="urn:microsoft.com/office/officeart/2005/8/layout/pyramid1"/>
    <dgm:cxn modelId="{E67856F8-F5EA-49B6-B726-5646B230ABD5}" type="presOf" srcId="{CBB2EDB4-08BF-49DB-9282-C363CE23E3D0}" destId="{7099C5AD-A666-455F-9144-31509FAE35FB}" srcOrd="0" destOrd="0" presId="urn:microsoft.com/office/officeart/2005/8/layout/pyramid1"/>
    <dgm:cxn modelId="{322750A1-1A3B-402D-B3F7-DED2B4462E4A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B9F04F0D-0842-41FA-B121-FD8D0B074374}" type="presOf" srcId="{CBB2EDB4-08BF-49DB-9282-C363CE23E3D0}" destId="{8064A9E2-4365-4891-A563-4210D9FE6047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911E5C5C-92FC-4850-A47D-A0D52E2EC6EB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FE390C3F-087E-4BEC-A72E-5D862F9311C1}" type="presOf" srcId="{F014B99B-BC0F-4D51-AA35-03139CBC5BDF}" destId="{47753778-DDCD-4F66-8671-0963E55AC1AB}" srcOrd="0" destOrd="0" presId="urn:microsoft.com/office/officeart/2005/8/layout/pyramid1"/>
    <dgm:cxn modelId="{28F82D2F-82EA-4A73-A737-B86920ABBC52}" type="presParOf" srcId="{8C222443-D6D5-437E-8A06-7845FF64044F}" destId="{8E592AC7-B094-488F-86DE-8B46AA43A5F7}" srcOrd="0" destOrd="0" presId="urn:microsoft.com/office/officeart/2005/8/layout/pyramid1"/>
    <dgm:cxn modelId="{DEAED079-B350-49B6-B835-74B2240A88BF}" type="presParOf" srcId="{8E592AC7-B094-488F-86DE-8B46AA43A5F7}" destId="{47753778-DDCD-4F66-8671-0963E55AC1AB}" srcOrd="0" destOrd="0" presId="urn:microsoft.com/office/officeart/2005/8/layout/pyramid1"/>
    <dgm:cxn modelId="{40DA0F77-C6C2-49A6-A916-DCD71DF82127}" type="presParOf" srcId="{8E592AC7-B094-488F-86DE-8B46AA43A5F7}" destId="{158BBE6D-1C8E-4142-827F-B1B32D20364B}" srcOrd="1" destOrd="0" presId="urn:microsoft.com/office/officeart/2005/8/layout/pyramid1"/>
    <dgm:cxn modelId="{2B4EEC49-52FA-49BC-A140-EF56BC9E7552}" type="presParOf" srcId="{8C222443-D6D5-437E-8A06-7845FF64044F}" destId="{08609C55-E487-4600-AFD0-8994D3888F22}" srcOrd="1" destOrd="0" presId="urn:microsoft.com/office/officeart/2005/8/layout/pyramid1"/>
    <dgm:cxn modelId="{54491494-7575-4BCE-87FD-405B48ED65E5}" type="presParOf" srcId="{08609C55-E487-4600-AFD0-8994D3888F22}" destId="{7099C5AD-A666-455F-9144-31509FAE35FB}" srcOrd="0" destOrd="0" presId="urn:microsoft.com/office/officeart/2005/8/layout/pyramid1"/>
    <dgm:cxn modelId="{C277CAE8-3B96-4BB8-93B8-C543A5083780}" type="presParOf" srcId="{08609C55-E487-4600-AFD0-8994D3888F22}" destId="{8064A9E2-4365-4891-A563-4210D9FE6047}" srcOrd="1" destOrd="0" presId="urn:microsoft.com/office/officeart/2005/8/layout/pyramid1"/>
    <dgm:cxn modelId="{46389D90-369A-48E3-829C-89A84CA77E76}" type="presParOf" srcId="{8C222443-D6D5-437E-8A06-7845FF64044F}" destId="{4E66420A-6794-4210-A8DC-A681DFE94B26}" srcOrd="2" destOrd="0" presId="urn:microsoft.com/office/officeart/2005/8/layout/pyramid1"/>
    <dgm:cxn modelId="{FE3BB8CA-0813-49C9-92A7-EF143A383677}" type="presParOf" srcId="{4E66420A-6794-4210-A8DC-A681DFE94B26}" destId="{3405B94A-B110-4EB0-B99D-680A85764021}" srcOrd="0" destOrd="0" presId="urn:microsoft.com/office/officeart/2005/8/layout/pyramid1"/>
    <dgm:cxn modelId="{97505CE4-5F26-41E3-B0C1-01F0D7C0A540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405264" y="0"/>
          <a:ext cx="1405264" cy="1756097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405264" y="0"/>
        <a:ext cx="1405264" cy="1756097"/>
      </dsp:txXfrm>
    </dsp:sp>
    <dsp:sp modelId="{7099C5AD-A666-455F-9144-31509FAE35FB}">
      <dsp:nvSpPr>
        <dsp:cNvPr id="0" name=""/>
        <dsp:cNvSpPr/>
      </dsp:nvSpPr>
      <dsp:spPr>
        <a:xfrm>
          <a:off x="697601" y="1773114"/>
          <a:ext cx="2810528" cy="1756097"/>
        </a:xfrm>
        <a:prstGeom prst="trapezoid">
          <a:avLst>
            <a:gd name="adj" fmla="val 40011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189443" y="1773114"/>
        <a:ext cx="1826843" cy="1756097"/>
      </dsp:txXfrm>
    </dsp:sp>
    <dsp:sp modelId="{3405B94A-B110-4EB0-B99D-680A85764021}">
      <dsp:nvSpPr>
        <dsp:cNvPr id="0" name=""/>
        <dsp:cNvSpPr/>
      </dsp:nvSpPr>
      <dsp:spPr>
        <a:xfrm>
          <a:off x="0" y="3512195"/>
          <a:ext cx="4215793" cy="1756097"/>
        </a:xfrm>
        <a:prstGeom prst="trapezoid">
          <a:avLst>
            <a:gd name="adj" fmla="val 40011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37763" y="3512195"/>
        <a:ext cx="2740265" cy="175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1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323529" y="977313"/>
            <a:ext cx="84519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«Южно-Уральский агропромышленный колледж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95536" y="3314548"/>
            <a:ext cx="849694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маршрутизации расписания учебных занятий на примере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агропромышленный колледж»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003163"/>
              </p:ext>
            </p:extLst>
          </p:nvPr>
        </p:nvGraphicFramePr>
        <p:xfrm>
          <a:off x="213299" y="980728"/>
          <a:ext cx="8823197" cy="540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Ответственный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dirty="0" smtClean="0"/>
                        <a:t>рок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9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Поиск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нужного кабинета студентами в разных учебных корпусах, расположенных на территории колледжа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1.Цветовая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маркировка кабинетов разных корпусов в расписании для облегчения поиска кабинета студентом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1.Снижение временных затрат на поиски кабинета студентами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2.Снижение количества опаздывающих студентов на занятия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3.Повышение уровня усвоения знаний и качества обучения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Срыв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занятий из-за опозданий студентов, вызванных поиском кабинета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2.Проведение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инструктажа обучающихся по маршрутизации расписания учебных занятий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Кураторы групп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Снижение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обучения, низкий уровень усвоения знаний студентами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3.1.Организация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дежурства преподавателей или студентов у расписания с целью оказания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помощи в поисках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кабинета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 Проведение анкетирования удовлетворенности участников образовательного процесса маршрутизацией расписания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удовлетворенности участников образовательного процесса маршрутизацией расписания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</a:tr>
              <a:tr h="73153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Анализ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оценка достижения целевых показателей проекта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Валеева Е.А.,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Бачурина Е.В.,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Митина И.С.,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Галеева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Ж.Ш.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11.12.2024-16.12.2024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1.Наличие стандарта маршрутизации расписания занятий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2.Снижение временных затрат на поиски кабинета студентами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3.Снижение доли студентов, регулярно опаздывающих на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Повышение доли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студентов, удовлетворенных маршрутизацией расписания учебных занятий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548680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8241"/>
            <a:ext cx="7735535" cy="56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683" r="3570"/>
          <a:stretch/>
        </p:blipFill>
        <p:spPr>
          <a:xfrm>
            <a:off x="2411760" y="669774"/>
            <a:ext cx="4032448" cy="56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79712" y="557745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61191" y="1933289"/>
            <a:ext cx="4392488" cy="7756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Вотинцева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Викторовна,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частью</a:t>
            </a:r>
            <a:endParaRPr lang="ru-RU" sz="1500" dirty="0"/>
          </a:p>
        </p:txBody>
      </p:sp>
      <p:sp>
        <p:nvSpPr>
          <p:cNvPr id="17" name="Объект 1">
            <a:extLst>
              <a:ext uri="{FF2B5EF4-FFF2-40B4-BE49-F238E27FC236}">
                <a16:creationId xmlns:a16="http://schemas.microsoft.com/office/drawing/2014/main" xmlns="" id="{D53D5764-3851-40E6-82FC-030736B1C465}"/>
              </a:ext>
            </a:extLst>
          </p:cNvPr>
          <p:cNvSpPr txBox="1">
            <a:spLocks/>
          </p:cNvSpPr>
          <p:nvPr/>
        </p:nvSpPr>
        <p:spPr>
          <a:xfrm>
            <a:off x="1356451" y="3933056"/>
            <a:ext cx="3193791" cy="74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 Екатерина Александровна, заместитель директора по УР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">
            <a:extLst>
              <a:ext uri="{FF2B5EF4-FFF2-40B4-BE49-F238E27FC236}">
                <a16:creationId xmlns:a16="http://schemas.microsoft.com/office/drawing/2014/main" xmlns="" id="{72A1F30B-39A6-4A2E-B33A-5D9B33997058}"/>
              </a:ext>
            </a:extLst>
          </p:cNvPr>
          <p:cNvSpPr txBox="1">
            <a:spLocks/>
          </p:cNvSpPr>
          <p:nvPr/>
        </p:nvSpPr>
        <p:spPr>
          <a:xfrm>
            <a:off x="5974585" y="3846066"/>
            <a:ext cx="3465288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Бачурина Екатерина Васильевна,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">
            <a:extLst>
              <a:ext uri="{FF2B5EF4-FFF2-40B4-BE49-F238E27FC236}">
                <a16:creationId xmlns:a16="http://schemas.microsoft.com/office/drawing/2014/main" xmlns="" id="{2EB0810B-082F-45BA-BA1B-16BB9B107EC0}"/>
              </a:ext>
            </a:extLst>
          </p:cNvPr>
          <p:cNvSpPr txBox="1">
            <a:spLocks/>
          </p:cNvSpPr>
          <p:nvPr/>
        </p:nvSpPr>
        <p:spPr>
          <a:xfrm>
            <a:off x="1403648" y="5588564"/>
            <a:ext cx="2772466" cy="80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Ирина Сергеевна, преподаватель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">
            <a:extLst>
              <a:ext uri="{FF2B5EF4-FFF2-40B4-BE49-F238E27FC236}">
                <a16:creationId xmlns:a16="http://schemas.microsoft.com/office/drawing/2014/main" xmlns="" id="{816A7D7F-316C-43D5-9038-55BB900053CE}"/>
              </a:ext>
            </a:extLst>
          </p:cNvPr>
          <p:cNvSpPr txBox="1">
            <a:spLocks/>
          </p:cNvSpPr>
          <p:nvPr/>
        </p:nvSpPr>
        <p:spPr>
          <a:xfrm>
            <a:off x="5963734" y="5506957"/>
            <a:ext cx="3039782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Шарафутдиновна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преподаватель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D1942A6-0CD7-4773-8D22-22EBC7D9083E}"/>
              </a:ext>
            </a:extLst>
          </p:cNvPr>
          <p:cNvSpPr/>
          <p:nvPr/>
        </p:nvSpPr>
        <p:spPr>
          <a:xfrm>
            <a:off x="527577" y="2548447"/>
            <a:ext cx="206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21" y="1019410"/>
            <a:ext cx="1153470" cy="1680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5" y="4858512"/>
            <a:ext cx="1292249" cy="146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6611"/>
          <a:stretch/>
        </p:blipFill>
        <p:spPr>
          <a:xfrm>
            <a:off x="4708866" y="2899782"/>
            <a:ext cx="1254868" cy="178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8"/>
          <a:stretch/>
        </p:blipFill>
        <p:spPr>
          <a:xfrm>
            <a:off x="194182" y="4845914"/>
            <a:ext cx="1209468" cy="1607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" y="2971583"/>
            <a:ext cx="1173090" cy="17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00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E793C4-FA85-4270-8591-3B37BCB5D5BA}"/>
              </a:ext>
            </a:extLst>
          </p:cNvPr>
          <p:cNvSpPr/>
          <p:nvPr/>
        </p:nvSpPr>
        <p:spPr>
          <a:xfrm>
            <a:off x="3059832" y="611396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стенда по проекту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1295541-E683-4539-8982-FFBB0A0AB386}"/>
              </a:ext>
            </a:extLst>
          </p:cNvPr>
          <p:cNvSpPr/>
          <p:nvPr/>
        </p:nvSpPr>
        <p:spPr>
          <a:xfrm>
            <a:off x="379348" y="1003564"/>
            <a:ext cx="8360889" cy="623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347" y="980728"/>
            <a:ext cx="836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маршрутизации расписания учебных занятий на примере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1" y="1879325"/>
            <a:ext cx="3000334" cy="5760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" y="1988840"/>
            <a:ext cx="1830879" cy="1333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683" r="3570"/>
          <a:stretch/>
        </p:blipFill>
        <p:spPr>
          <a:xfrm>
            <a:off x="281148" y="3419406"/>
            <a:ext cx="1338524" cy="1872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4" y="2606523"/>
            <a:ext cx="2291840" cy="12925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4" y="3910150"/>
            <a:ext cx="2282056" cy="1284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44824"/>
            <a:ext cx="2170079" cy="1212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83" y="3594149"/>
            <a:ext cx="2397436" cy="16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15356" y="1465747"/>
            <a:ext cx="704316" cy="20665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337" y="6572250"/>
            <a:ext cx="260747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62259"/>
              </p:ext>
            </p:extLst>
          </p:nvPr>
        </p:nvGraphicFramePr>
        <p:xfrm>
          <a:off x="450809" y="1881940"/>
          <a:ext cx="1367367" cy="23498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7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расписания на неделю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2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22371"/>
              </p:ext>
            </p:extLst>
          </p:nvPr>
        </p:nvGraphicFramePr>
        <p:xfrm>
          <a:off x="4479131" y="5429250"/>
          <a:ext cx="3933881" cy="10058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3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кабинета студентами в разных учебных корпусах, расположенных на территории колледжа</a:t>
                      </a:r>
                    </a:p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Срыв учебных занятий из-за опозданий студентов, вызванных поиском кабинета</a:t>
                      </a:r>
                    </a:p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качества обучения, низкий уровень усвоения знаний студентами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31169" y="1962904"/>
            <a:ext cx="130478" cy="222884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66617" y="2010530"/>
            <a:ext cx="150018" cy="213359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6200296" y="4653663"/>
            <a:ext cx="1396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0" y="231248"/>
            <a:ext cx="6269450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" y="0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647965" y="0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454144" y="689938"/>
            <a:ext cx="6670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sz="1400" b="1" i="1" dirty="0" smtClean="0"/>
              <a:t>«Оптимизация процесса маршрутизации расписания учебных занятий на примере ГБПОУ «Южно-Уральский агропромышленный колледж»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77079"/>
              </p:ext>
            </p:extLst>
          </p:nvPr>
        </p:nvGraphicFramePr>
        <p:xfrm>
          <a:off x="5531096" y="1922106"/>
          <a:ext cx="1427415" cy="23104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7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9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расписанием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37041"/>
              </p:ext>
            </p:extLst>
          </p:nvPr>
        </p:nvGraphicFramePr>
        <p:xfrm>
          <a:off x="7248269" y="1972634"/>
          <a:ext cx="1334076" cy="22191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3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099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8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занятий согласно учебного расписания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6001844" y="1537209"/>
            <a:ext cx="658388" cy="19089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7426550" y="1537210"/>
            <a:ext cx="697810" cy="211640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/>
          </a:p>
        </p:txBody>
      </p:sp>
      <p:sp>
        <p:nvSpPr>
          <p:cNvPr id="119" name="Стрелка вправо 118"/>
          <p:cNvSpPr/>
          <p:nvPr/>
        </p:nvSpPr>
        <p:spPr>
          <a:xfrm>
            <a:off x="6965908" y="2781400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5253561" y="2733536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ятно 1 60"/>
          <p:cNvSpPr/>
          <p:nvPr/>
        </p:nvSpPr>
        <p:spPr>
          <a:xfrm>
            <a:off x="6914311" y="1705856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6941965" y="1207150"/>
            <a:ext cx="48458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840480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44685"/>
              </p:ext>
            </p:extLst>
          </p:nvPr>
        </p:nvGraphicFramePr>
        <p:xfrm>
          <a:off x="2115742" y="1916607"/>
          <a:ext cx="1416927" cy="23364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6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Загрузка готового расписания в Сетевой город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8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409288" y="1465748"/>
            <a:ext cx="722954" cy="220828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2</a:t>
            </a:r>
            <a:endParaRPr lang="ru-RU" sz="1200" b="1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16144"/>
              </p:ext>
            </p:extLst>
          </p:nvPr>
        </p:nvGraphicFramePr>
        <p:xfrm>
          <a:off x="3828659" y="1909120"/>
          <a:ext cx="1416927" cy="23364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6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Вывешивание распечатанного расписания в холле корпуса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8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3549730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14235" y="1465748"/>
            <a:ext cx="789813" cy="234999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3</a:t>
            </a:r>
            <a:endParaRPr lang="ru-RU" sz="1200" b="1" dirty="0"/>
          </a:p>
        </p:txBody>
      </p:sp>
      <p:sp>
        <p:nvSpPr>
          <p:cNvPr id="28" name="Пятно 1 60"/>
          <p:cNvSpPr/>
          <p:nvPr/>
        </p:nvSpPr>
        <p:spPr>
          <a:xfrm>
            <a:off x="6940889" y="2166613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54005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619849"/>
              </p:ext>
            </p:extLst>
          </p:nvPr>
        </p:nvGraphicFramePr>
        <p:xfrm>
          <a:off x="361949" y="1484784"/>
          <a:ext cx="7954467" cy="484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Поиск кабинета студентами в разных учебных корпусах, расположенных на территории колледжа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маршрутизации расписания учебных занятий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1.Цветовая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маркировка кабинетов разных корпусов в расписании для облегчения поиска кабинета студентом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Срыв учебных занятий из-за опозданий студентов, вызванных поиском кабинета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владение полной информацией по расписанию студентами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2.Проведение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инструктажа обучающихся по маршрутизации расписания учебных занятий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качества обучения, низкий уровень усвоения знаний студентами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Срыв занятий из-за опозданий студентов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3.Организация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дежурства преподавателей или студентов у расписания с целью оказания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помощи в поиске </a:t>
                      </a:r>
                      <a:r>
                        <a:rPr lang="ru-RU" sz="12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нужного</a:t>
                      </a:r>
                      <a:r>
                        <a:rPr lang="ru-RU" sz="12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кабинета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3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6009856"/>
              </p:ext>
            </p:extLst>
          </p:nvPr>
        </p:nvGraphicFramePr>
        <p:xfrm>
          <a:off x="395536" y="959979"/>
          <a:ext cx="4215793" cy="526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769201" y="1500190"/>
            <a:ext cx="2827136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2" y="2903828"/>
            <a:ext cx="2810024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0550" y="4063043"/>
            <a:ext cx="2795786" cy="216522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кабинета студентами в разных учебных корпусах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Срыв занятий из-за опозданий студентов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качества обучения, низкий уровень усвоения знаний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187624" y="5506251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143200" y="5506252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56312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4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1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3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131840" y="5517976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092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3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587995" y="2143264"/>
            <a:ext cx="216024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0046" y="2287280"/>
            <a:ext cx="18864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56312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4" y="493527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33" y="6447771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1775883" y="636196"/>
            <a:ext cx="6670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целевого состояния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1400" b="1" i="1" dirty="0"/>
              <a:t>«Оптимизация процесса маршрутизации расписания учебных занятий на примере ГБПОУ «Южно-Уральский агропромышленный колледж</a:t>
            </a:r>
            <a:r>
              <a:rPr lang="ru-RU" sz="1400" b="1" i="1" dirty="0" smtClean="0"/>
              <a:t>»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0854" y="1480912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21788" y="145970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069038" y="148389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74168" y="148389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99135" y="145970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6676004" y="1679843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5148064" y="4097744"/>
            <a:ext cx="33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45249"/>
              </p:ext>
            </p:extLst>
          </p:nvPr>
        </p:nvGraphicFramePr>
        <p:xfrm>
          <a:off x="4806015" y="4509120"/>
          <a:ext cx="4248472" cy="2060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9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Цветовая маркировка кабинетов разных корпусов в расписании для облегчения поиска кабинета студентом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инструктажа обучающихся по маршрутизации расписания учебных занятий</a:t>
                      </a:r>
                      <a:endParaRPr lang="ru-RU" alt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дежурства преподавателей или студентов у расписания с целью оказания помощи</a:t>
                      </a:r>
                      <a:endParaRPr lang="ru-RU" alt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67877"/>
              </p:ext>
            </p:extLst>
          </p:nvPr>
        </p:nvGraphicFramePr>
        <p:xfrm>
          <a:off x="398721" y="2083980"/>
          <a:ext cx="1291856" cy="18252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5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16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расписания на неделю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75017"/>
              </p:ext>
            </p:extLst>
          </p:nvPr>
        </p:nvGraphicFramePr>
        <p:xfrm>
          <a:off x="2093709" y="2083981"/>
          <a:ext cx="1295424" cy="18903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26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Загрузка готового расписания в Сетевой город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7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76105"/>
              </p:ext>
            </p:extLst>
          </p:nvPr>
        </p:nvGraphicFramePr>
        <p:xfrm>
          <a:off x="3740006" y="2080101"/>
          <a:ext cx="1291857" cy="18428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1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Вывешивание распечатанного расписания в холле корпуса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81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71783"/>
              </p:ext>
            </p:extLst>
          </p:nvPr>
        </p:nvGraphicFramePr>
        <p:xfrm>
          <a:off x="5406056" y="2083980"/>
          <a:ext cx="1348289" cy="1871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8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2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расписанием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0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57476"/>
              </p:ext>
            </p:extLst>
          </p:nvPr>
        </p:nvGraphicFramePr>
        <p:xfrm>
          <a:off x="7113186" y="2052083"/>
          <a:ext cx="1362780" cy="19073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0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занятий согласно учебного расписания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2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6" name="Стрелка вправо 55"/>
          <p:cNvSpPr/>
          <p:nvPr/>
        </p:nvSpPr>
        <p:spPr>
          <a:xfrm>
            <a:off x="1712884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3430042" y="2799851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5110990" y="2748732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6830999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блако 29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6722774" y="2092057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Облако 31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6732240" y="2492896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60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747</Words>
  <Application>Microsoft Office PowerPoint</Application>
  <PresentationFormat>Экран (4:3)</PresentationFormat>
  <Paragraphs>180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121-kabinet</cp:lastModifiedBy>
  <cp:revision>141</cp:revision>
  <cp:lastPrinted>2019-04-25T09:14:46Z</cp:lastPrinted>
  <dcterms:created xsi:type="dcterms:W3CDTF">2018-08-20T14:01:12Z</dcterms:created>
  <dcterms:modified xsi:type="dcterms:W3CDTF">2024-12-04T06:42:10Z</dcterms:modified>
</cp:coreProperties>
</file>