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4" r:id="rId2"/>
    <p:sldId id="306" r:id="rId3"/>
    <p:sldId id="824" r:id="rId4"/>
    <p:sldId id="823" r:id="rId5"/>
    <p:sldId id="822" r:id="rId6"/>
    <p:sldId id="825" r:id="rId7"/>
    <p:sldId id="304" r:id="rId8"/>
    <p:sldId id="826" r:id="rId9"/>
    <p:sldId id="827" r:id="rId10"/>
    <p:sldId id="275" r:id="rId11"/>
    <p:sldId id="829" r:id="rId12"/>
    <p:sldId id="830" r:id="rId13"/>
    <p:sldId id="831" r:id="rId14"/>
    <p:sldId id="834" r:id="rId15"/>
    <p:sldId id="833" r:id="rId16"/>
    <p:sldId id="832" r:id="rId17"/>
    <p:sldId id="835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D8E8"/>
    <a:srgbClr val="9EE0FE"/>
    <a:srgbClr val="ADD1FD"/>
    <a:srgbClr val="A3B2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8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4A953C4D-F065-4C5D-90EC-6B25E55F114C}" type="presOf" srcId="{8380A261-4409-4C6B-8A07-0D64C5422F6D}" destId="{EB789FCB-B92C-4A52-BB06-4A95FA62001B}" srcOrd="1" destOrd="0" presId="urn:microsoft.com/office/officeart/2005/8/layout/pyramid1"/>
    <dgm:cxn modelId="{322750A1-1A3B-402D-B3F7-DED2B4462E4A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96BA50BE-D996-4B64-939C-58184A7455CC}" type="presOf" srcId="{8380A261-4409-4C6B-8A07-0D64C5422F6D}" destId="{3405B94A-B110-4EB0-B99D-680A85764021}" srcOrd="0" destOrd="0" presId="urn:microsoft.com/office/officeart/2005/8/layout/pyramid1"/>
    <dgm:cxn modelId="{FE390C3F-087E-4BEC-A72E-5D862F9311C1}" type="presOf" srcId="{F014B99B-BC0F-4D51-AA35-03139CBC5BDF}" destId="{47753778-DDCD-4F66-8671-0963E55AC1AB}" srcOrd="0" destOrd="0" presId="urn:microsoft.com/office/officeart/2005/8/layout/pyramid1"/>
    <dgm:cxn modelId="{B9F04F0D-0842-41FA-B121-FD8D0B074374}" type="presOf" srcId="{CBB2EDB4-08BF-49DB-9282-C363CE23E3D0}" destId="{8064A9E2-4365-4891-A563-4210D9FE6047}" srcOrd="1" destOrd="0" presId="urn:microsoft.com/office/officeart/2005/8/layout/pyramid1"/>
    <dgm:cxn modelId="{E67856F8-F5EA-49B6-B726-5646B230ABD5}" type="presOf" srcId="{CBB2EDB4-08BF-49DB-9282-C363CE23E3D0}" destId="{7099C5AD-A666-455F-9144-31509FAE35FB}" srcOrd="0" destOrd="0" presId="urn:microsoft.com/office/officeart/2005/8/layout/pyramid1"/>
    <dgm:cxn modelId="{911E5C5C-92FC-4850-A47D-A0D52E2EC6EB}" type="presOf" srcId="{F014B99B-BC0F-4D51-AA35-03139CBC5BDF}" destId="{158BBE6D-1C8E-4142-827F-B1B32D20364B}" srcOrd="1" destOrd="0" presId="urn:microsoft.com/office/officeart/2005/8/layout/pyramid1"/>
    <dgm:cxn modelId="{28F82D2F-82EA-4A73-A737-B86920ABBC52}" type="presParOf" srcId="{8C222443-D6D5-437E-8A06-7845FF64044F}" destId="{8E592AC7-B094-488F-86DE-8B46AA43A5F7}" srcOrd="0" destOrd="0" presId="urn:microsoft.com/office/officeart/2005/8/layout/pyramid1"/>
    <dgm:cxn modelId="{DEAED079-B350-49B6-B835-74B2240A88BF}" type="presParOf" srcId="{8E592AC7-B094-488F-86DE-8B46AA43A5F7}" destId="{47753778-DDCD-4F66-8671-0963E55AC1AB}" srcOrd="0" destOrd="0" presId="urn:microsoft.com/office/officeart/2005/8/layout/pyramid1"/>
    <dgm:cxn modelId="{40DA0F77-C6C2-49A6-A916-DCD71DF82127}" type="presParOf" srcId="{8E592AC7-B094-488F-86DE-8B46AA43A5F7}" destId="{158BBE6D-1C8E-4142-827F-B1B32D20364B}" srcOrd="1" destOrd="0" presId="urn:microsoft.com/office/officeart/2005/8/layout/pyramid1"/>
    <dgm:cxn modelId="{2B4EEC49-52FA-49BC-A140-EF56BC9E7552}" type="presParOf" srcId="{8C222443-D6D5-437E-8A06-7845FF64044F}" destId="{08609C55-E487-4600-AFD0-8994D3888F22}" srcOrd="1" destOrd="0" presId="urn:microsoft.com/office/officeart/2005/8/layout/pyramid1"/>
    <dgm:cxn modelId="{54491494-7575-4BCE-87FD-405B48ED65E5}" type="presParOf" srcId="{08609C55-E487-4600-AFD0-8994D3888F22}" destId="{7099C5AD-A666-455F-9144-31509FAE35FB}" srcOrd="0" destOrd="0" presId="urn:microsoft.com/office/officeart/2005/8/layout/pyramid1"/>
    <dgm:cxn modelId="{C277CAE8-3B96-4BB8-93B8-C543A5083780}" type="presParOf" srcId="{08609C55-E487-4600-AFD0-8994D3888F22}" destId="{8064A9E2-4365-4891-A563-4210D9FE6047}" srcOrd="1" destOrd="0" presId="urn:microsoft.com/office/officeart/2005/8/layout/pyramid1"/>
    <dgm:cxn modelId="{46389D90-369A-48E3-829C-89A84CA77E76}" type="presParOf" srcId="{8C222443-D6D5-437E-8A06-7845FF64044F}" destId="{4E66420A-6794-4210-A8DC-A681DFE94B26}" srcOrd="2" destOrd="0" presId="urn:microsoft.com/office/officeart/2005/8/layout/pyramid1"/>
    <dgm:cxn modelId="{FE3BB8CA-0813-49C9-92A7-EF143A383677}" type="presParOf" srcId="{4E66420A-6794-4210-A8DC-A681DFE94B26}" destId="{3405B94A-B110-4EB0-B99D-680A85764021}" srcOrd="0" destOrd="0" presId="urn:microsoft.com/office/officeart/2005/8/layout/pyramid1"/>
    <dgm:cxn modelId="{97505CE4-5F26-41E3-B0C1-01F0D7C0A540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EE5F0-45C5-4CFF-BA2D-8A60B58714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D7538-E1B7-4A14-9649-1C582DF5D4F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расписания учебных занятий на каждую группу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6846E-9354-4D37-9D29-9412891BCA3C}" type="parTrans" cxnId="{C4C80438-EAA9-4321-BFD7-B17FD2CDF6C5}">
      <dgm:prSet/>
      <dgm:spPr/>
      <dgm:t>
        <a:bodyPr/>
        <a:lstStyle/>
        <a:p>
          <a:endParaRPr lang="ru-RU"/>
        </a:p>
      </dgm:t>
    </dgm:pt>
    <dgm:pt modelId="{98F1C1C8-A9C5-40A9-916F-5131661F376A}" type="sibTrans" cxnId="{C4C80438-EAA9-4321-BFD7-B17FD2CDF6C5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B8E528B-B59C-46A5-8EBC-B248E02C47B1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нужным цветом кабинетов в расписании с помощью функции «Условное форматирование» в 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Excel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09F1-5714-4AB0-B497-0BB2290288C0}" type="parTrans" cxnId="{E1011D21-2F5C-4B7B-A197-65E7014AC0EB}">
      <dgm:prSet/>
      <dgm:spPr/>
      <dgm:t>
        <a:bodyPr/>
        <a:lstStyle/>
        <a:p>
          <a:endParaRPr lang="ru-RU"/>
        </a:p>
      </dgm:t>
    </dgm:pt>
    <dgm:pt modelId="{EB8C6CE8-C0DC-4EDC-9F28-F1A973E801DD}" type="sibTrans" cxnId="{E1011D21-2F5C-4B7B-A197-65E7014AC0E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68A3DDF-6DB4-4987-B53D-BCDBCA10BAEB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Доведение готового расписания до студентов и преподавателей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FDE97-27ED-4BEE-94F2-E44BC495E713}" type="parTrans" cxnId="{0FF18272-5323-40BD-820A-BCA1928EF8F0}">
      <dgm:prSet/>
      <dgm:spPr/>
      <dgm:t>
        <a:bodyPr/>
        <a:lstStyle/>
        <a:p>
          <a:endParaRPr lang="ru-RU"/>
        </a:p>
      </dgm:t>
    </dgm:pt>
    <dgm:pt modelId="{E7C70EB0-ACEC-4279-BCCC-DF6F633D54FD}" type="sibTrans" cxnId="{0FF18272-5323-40BD-820A-BCA1928EF8F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750584B0-8F72-4FC1-8F04-083026C179E3}" type="pres">
      <dgm:prSet presAssocID="{6BFEE5F0-45C5-4CFF-BA2D-8A60B58714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6604F-7771-4662-8AA0-396AE1A5BE3F}" type="pres">
      <dgm:prSet presAssocID="{6BFEE5F0-45C5-4CFF-BA2D-8A60B5871492}" presName="dummyMaxCanvas" presStyleCnt="0">
        <dgm:presLayoutVars/>
      </dgm:prSet>
      <dgm:spPr/>
    </dgm:pt>
    <dgm:pt modelId="{F8846EB1-50F5-49A9-BE53-F56B207AF1F7}" type="pres">
      <dgm:prSet presAssocID="{6BFEE5F0-45C5-4CFF-BA2D-8A60B5871492}" presName="ThreeNodes_1" presStyleLbl="node1" presStyleIdx="0" presStyleCnt="3" custScaleX="96979" custScaleY="67735" custLinFactNeighborX="-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BD99F-A445-484E-B2A3-87B4E6278645}" type="pres">
      <dgm:prSet presAssocID="{6BFEE5F0-45C5-4CFF-BA2D-8A60B5871492}" presName="ThreeNodes_2" presStyleLbl="node1" presStyleIdx="1" presStyleCnt="3" custScaleX="104192" custScaleY="75314" custLinFactNeighborX="-1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621B7-B523-4394-B933-4B8E482ED070}" type="pres">
      <dgm:prSet presAssocID="{6BFEE5F0-45C5-4CFF-BA2D-8A60B5871492}" presName="ThreeNodes_3" presStyleLbl="node1" presStyleIdx="2" presStyleCnt="3" custScaleY="67809" custLinFactNeighborX="-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5EA98-2F8D-4BA2-A372-9F77A1F7A7FC}" type="pres">
      <dgm:prSet presAssocID="{6BFEE5F0-45C5-4CFF-BA2D-8A60B5871492}" presName="ThreeConn_1-2" presStyleLbl="fgAccFollowNode1" presStyleIdx="0" presStyleCnt="2" custScaleY="118252" custLinFactNeighborX="-27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C3FF5-C880-4910-BA7A-681976329548}" type="pres">
      <dgm:prSet presAssocID="{6BFEE5F0-45C5-4CFF-BA2D-8A60B5871492}" presName="ThreeConn_2-3" presStyleLbl="fgAccFollowNode1" presStyleIdx="1" presStyleCnt="2" custScaleY="127746" custLinFactNeighborX="-22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B5170-17A3-4843-B606-E3A0FCCAA60B}" type="pres">
      <dgm:prSet presAssocID="{6BFEE5F0-45C5-4CFF-BA2D-8A60B587149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DBB88-3C4A-433C-9C39-3F36E0E09EEE}" type="pres">
      <dgm:prSet presAssocID="{6BFEE5F0-45C5-4CFF-BA2D-8A60B587149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95954-BA5D-402C-B14B-C39A8E8EEFF7}" type="pres">
      <dgm:prSet presAssocID="{6BFEE5F0-45C5-4CFF-BA2D-8A60B587149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09D30-8B68-42ED-8721-F03CFA983DA3}" type="presOf" srcId="{EB8C6CE8-C0DC-4EDC-9F28-F1A973E801DD}" destId="{9D3C3FF5-C880-4910-BA7A-681976329548}" srcOrd="0" destOrd="0" presId="urn:microsoft.com/office/officeart/2005/8/layout/vProcess5"/>
    <dgm:cxn modelId="{1317DBE9-7F3F-446F-8DE4-1B47925983FB}" type="presOf" srcId="{2B8E528B-B59C-46A5-8EBC-B248E02C47B1}" destId="{A9ABD99F-A445-484E-B2A3-87B4E6278645}" srcOrd="0" destOrd="0" presId="urn:microsoft.com/office/officeart/2005/8/layout/vProcess5"/>
    <dgm:cxn modelId="{6AA6C21E-684E-4C91-AE46-95CC71D950E6}" type="presOf" srcId="{DABD7538-E1B7-4A14-9649-1C582DF5D4FE}" destId="{20CB5170-17A3-4843-B606-E3A0FCCAA60B}" srcOrd="1" destOrd="0" presId="urn:microsoft.com/office/officeart/2005/8/layout/vProcess5"/>
    <dgm:cxn modelId="{C4C80438-EAA9-4321-BFD7-B17FD2CDF6C5}" srcId="{6BFEE5F0-45C5-4CFF-BA2D-8A60B5871492}" destId="{DABD7538-E1B7-4A14-9649-1C582DF5D4FE}" srcOrd="0" destOrd="0" parTransId="{B406846E-9354-4D37-9D29-9412891BCA3C}" sibTransId="{98F1C1C8-A9C5-40A9-916F-5131661F376A}"/>
    <dgm:cxn modelId="{2DAEC2D2-B419-42D1-97B9-3DABEF5EDF95}" type="presOf" srcId="{2B8E528B-B59C-46A5-8EBC-B248E02C47B1}" destId="{F84DBB88-3C4A-433C-9C39-3F36E0E09EEE}" srcOrd="1" destOrd="0" presId="urn:microsoft.com/office/officeart/2005/8/layout/vProcess5"/>
    <dgm:cxn modelId="{C9B1DBCA-95EB-4C1B-BB8C-FBE4FC7E99E9}" type="presOf" srcId="{6BFEE5F0-45C5-4CFF-BA2D-8A60B5871492}" destId="{750584B0-8F72-4FC1-8F04-083026C179E3}" srcOrd="0" destOrd="0" presId="urn:microsoft.com/office/officeart/2005/8/layout/vProcess5"/>
    <dgm:cxn modelId="{724CB78F-AAD0-4A3D-A2C5-F6C28123B751}" type="presOf" srcId="{98F1C1C8-A9C5-40A9-916F-5131661F376A}" destId="{8825EA98-2F8D-4BA2-A372-9F77A1F7A7FC}" srcOrd="0" destOrd="0" presId="urn:microsoft.com/office/officeart/2005/8/layout/vProcess5"/>
    <dgm:cxn modelId="{66C99BD0-1960-4E33-AD4E-F21BD9D55337}" type="presOf" srcId="{F68A3DDF-6DB4-4987-B53D-BCDBCA10BAEB}" destId="{1CE95954-BA5D-402C-B14B-C39A8E8EEFF7}" srcOrd="1" destOrd="0" presId="urn:microsoft.com/office/officeart/2005/8/layout/vProcess5"/>
    <dgm:cxn modelId="{3791E74A-8BB1-40B6-8ADD-FAECE9F925B5}" type="presOf" srcId="{DABD7538-E1B7-4A14-9649-1C582DF5D4FE}" destId="{F8846EB1-50F5-49A9-BE53-F56B207AF1F7}" srcOrd="0" destOrd="0" presId="urn:microsoft.com/office/officeart/2005/8/layout/vProcess5"/>
    <dgm:cxn modelId="{5FA2CCEA-65D7-4E49-92A8-F7D01F415501}" type="presOf" srcId="{F68A3DDF-6DB4-4987-B53D-BCDBCA10BAEB}" destId="{5DB621B7-B523-4394-B933-4B8E482ED070}" srcOrd="0" destOrd="0" presId="urn:microsoft.com/office/officeart/2005/8/layout/vProcess5"/>
    <dgm:cxn modelId="{E1011D21-2F5C-4B7B-A197-65E7014AC0EB}" srcId="{6BFEE5F0-45C5-4CFF-BA2D-8A60B5871492}" destId="{2B8E528B-B59C-46A5-8EBC-B248E02C47B1}" srcOrd="1" destOrd="0" parTransId="{5A2109F1-5714-4AB0-B497-0BB2290288C0}" sibTransId="{EB8C6CE8-C0DC-4EDC-9F28-F1A973E801DD}"/>
    <dgm:cxn modelId="{0FF18272-5323-40BD-820A-BCA1928EF8F0}" srcId="{6BFEE5F0-45C5-4CFF-BA2D-8A60B5871492}" destId="{F68A3DDF-6DB4-4987-B53D-BCDBCA10BAEB}" srcOrd="2" destOrd="0" parTransId="{8EFFDE97-27ED-4BEE-94F2-E44BC495E713}" sibTransId="{E7C70EB0-ACEC-4279-BCCC-DF6F633D54FD}"/>
    <dgm:cxn modelId="{881D1EE6-3E91-4F23-9A81-9BFE28D4302F}" type="presParOf" srcId="{750584B0-8F72-4FC1-8F04-083026C179E3}" destId="{75C6604F-7771-4662-8AA0-396AE1A5BE3F}" srcOrd="0" destOrd="0" presId="urn:microsoft.com/office/officeart/2005/8/layout/vProcess5"/>
    <dgm:cxn modelId="{273FC856-C8FB-42E3-8272-CA62FEFE2E34}" type="presParOf" srcId="{750584B0-8F72-4FC1-8F04-083026C179E3}" destId="{F8846EB1-50F5-49A9-BE53-F56B207AF1F7}" srcOrd="1" destOrd="0" presId="urn:microsoft.com/office/officeart/2005/8/layout/vProcess5"/>
    <dgm:cxn modelId="{5048E839-D28D-432D-82EE-1D41CB298CEE}" type="presParOf" srcId="{750584B0-8F72-4FC1-8F04-083026C179E3}" destId="{A9ABD99F-A445-484E-B2A3-87B4E6278645}" srcOrd="2" destOrd="0" presId="urn:microsoft.com/office/officeart/2005/8/layout/vProcess5"/>
    <dgm:cxn modelId="{5396D4D8-9430-4D67-B3B9-4E58ACFEA3B0}" type="presParOf" srcId="{750584B0-8F72-4FC1-8F04-083026C179E3}" destId="{5DB621B7-B523-4394-B933-4B8E482ED070}" srcOrd="3" destOrd="0" presId="urn:microsoft.com/office/officeart/2005/8/layout/vProcess5"/>
    <dgm:cxn modelId="{313CCAB8-7050-41DA-9A39-1CC87033AFE0}" type="presParOf" srcId="{750584B0-8F72-4FC1-8F04-083026C179E3}" destId="{8825EA98-2F8D-4BA2-A372-9F77A1F7A7FC}" srcOrd="4" destOrd="0" presId="urn:microsoft.com/office/officeart/2005/8/layout/vProcess5"/>
    <dgm:cxn modelId="{B19CF106-DA5B-4479-94DE-90875AB617FA}" type="presParOf" srcId="{750584B0-8F72-4FC1-8F04-083026C179E3}" destId="{9D3C3FF5-C880-4910-BA7A-681976329548}" srcOrd="5" destOrd="0" presId="urn:microsoft.com/office/officeart/2005/8/layout/vProcess5"/>
    <dgm:cxn modelId="{73008869-B430-4C7F-AB5B-B5C43BC59B7A}" type="presParOf" srcId="{750584B0-8F72-4FC1-8F04-083026C179E3}" destId="{20CB5170-17A3-4843-B606-E3A0FCCAA60B}" srcOrd="6" destOrd="0" presId="urn:microsoft.com/office/officeart/2005/8/layout/vProcess5"/>
    <dgm:cxn modelId="{0577A215-5629-4A44-8CD8-7FB426E677FD}" type="presParOf" srcId="{750584B0-8F72-4FC1-8F04-083026C179E3}" destId="{F84DBB88-3C4A-433C-9C39-3F36E0E09EEE}" srcOrd="7" destOrd="0" presId="urn:microsoft.com/office/officeart/2005/8/layout/vProcess5"/>
    <dgm:cxn modelId="{016F6227-ACB9-41D6-A6C8-A03C48C1B7C6}" type="presParOf" srcId="{750584B0-8F72-4FC1-8F04-083026C179E3}" destId="{1CE95954-BA5D-402C-B14B-C39A8E8EEFF7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405264" y="0"/>
          <a:ext cx="1405264" cy="1756097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405264" y="0"/>
        <a:ext cx="1405264" cy="1756097"/>
      </dsp:txXfrm>
    </dsp:sp>
    <dsp:sp modelId="{7099C5AD-A666-455F-9144-31509FAE35FB}">
      <dsp:nvSpPr>
        <dsp:cNvPr id="0" name=""/>
        <dsp:cNvSpPr/>
      </dsp:nvSpPr>
      <dsp:spPr>
        <a:xfrm>
          <a:off x="697601" y="1773114"/>
          <a:ext cx="2810528" cy="1756097"/>
        </a:xfrm>
        <a:prstGeom prst="trapezoid">
          <a:avLst>
            <a:gd name="adj" fmla="val 40011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189443" y="1773114"/>
        <a:ext cx="1826843" cy="1756097"/>
      </dsp:txXfrm>
    </dsp:sp>
    <dsp:sp modelId="{3405B94A-B110-4EB0-B99D-680A85764021}">
      <dsp:nvSpPr>
        <dsp:cNvPr id="0" name=""/>
        <dsp:cNvSpPr/>
      </dsp:nvSpPr>
      <dsp:spPr>
        <a:xfrm>
          <a:off x="0" y="3512195"/>
          <a:ext cx="4215793" cy="1756097"/>
        </a:xfrm>
        <a:prstGeom prst="trapezoid">
          <a:avLst>
            <a:gd name="adj" fmla="val 40011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37763" y="3512195"/>
        <a:ext cx="2740265" cy="1756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46EB1-50F5-49A9-BE53-F56B207AF1F7}">
      <dsp:nvSpPr>
        <dsp:cNvPr id="0" name=""/>
        <dsp:cNvSpPr/>
      </dsp:nvSpPr>
      <dsp:spPr>
        <a:xfrm>
          <a:off x="0" y="216048"/>
          <a:ext cx="6664753" cy="907117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расписания учебных занятий на каждую группу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69" y="242617"/>
        <a:ext cx="5286233" cy="853979"/>
      </dsp:txXfrm>
    </dsp:sp>
    <dsp:sp modelId="{A9ABD99F-A445-484E-B2A3-87B4E6278645}">
      <dsp:nvSpPr>
        <dsp:cNvPr id="0" name=""/>
        <dsp:cNvSpPr/>
      </dsp:nvSpPr>
      <dsp:spPr>
        <a:xfrm>
          <a:off x="328191" y="1727716"/>
          <a:ext cx="7160456" cy="1008616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нужным цветом кабинетов в расписании с помощью функции «Условное форматирование» в 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Excel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732" y="1757257"/>
        <a:ext cx="5562589" cy="949534"/>
      </dsp:txXfrm>
    </dsp:sp>
    <dsp:sp modelId="{5DB621B7-B523-4394-B933-4B8E482ED070}">
      <dsp:nvSpPr>
        <dsp:cNvPr id="0" name=""/>
        <dsp:cNvSpPr/>
      </dsp:nvSpPr>
      <dsp:spPr>
        <a:xfrm>
          <a:off x="1079927" y="3340388"/>
          <a:ext cx="6872367" cy="908108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Доведение готового расписания до студентов и преподавателей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6525" y="3366986"/>
        <a:ext cx="5342296" cy="854912"/>
      </dsp:txXfrm>
    </dsp:sp>
    <dsp:sp modelId="{8825EA98-2F8D-4BA2-A372-9F77A1F7A7FC}">
      <dsp:nvSpPr>
        <dsp:cNvPr id="0" name=""/>
        <dsp:cNvSpPr/>
      </dsp:nvSpPr>
      <dsp:spPr>
        <a:xfrm>
          <a:off x="5760438" y="936130"/>
          <a:ext cx="870489" cy="1029371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rgbClr val="002060"/>
            </a:solidFill>
          </a:endParaRPr>
        </a:p>
      </dsp:txBody>
      <dsp:txXfrm>
        <a:off x="5956298" y="936130"/>
        <a:ext cx="478769" cy="813925"/>
      </dsp:txXfrm>
    </dsp:sp>
    <dsp:sp modelId="{9D3C3FF5-C880-4910-BA7A-681976329548}">
      <dsp:nvSpPr>
        <dsp:cNvPr id="0" name=""/>
        <dsp:cNvSpPr/>
      </dsp:nvSpPr>
      <dsp:spPr>
        <a:xfrm>
          <a:off x="6408511" y="2448297"/>
          <a:ext cx="870489" cy="1112015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04371" y="2448297"/>
        <a:ext cx="478769" cy="896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441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spo-aat.ru/32297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323529" y="977313"/>
            <a:ext cx="845197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«Южно-Уральский агропромышленный колледж</a:t>
            </a:r>
            <a:endParaRPr lang="ru-RU" dirty="0"/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защиты проекта 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ГБПОУ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ЮУрАПК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Аминева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395536" y="3314548"/>
            <a:ext cx="8496944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маршрутизации расписания учебных занятий на примере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агропромышленный колледж»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00" name="think-cell Slide" r:id="rId5" imgW="360" imgH="36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39003163"/>
              </p:ext>
            </p:extLst>
          </p:nvPr>
        </p:nvGraphicFramePr>
        <p:xfrm>
          <a:off x="213299" y="980728"/>
          <a:ext cx="8823197" cy="540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5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Ответственный</a:t>
                      </a:r>
                      <a:r>
                        <a:rPr lang="ru-RU" sz="1200" baseline="0" dirty="0"/>
                        <a:t> </a:t>
                      </a:r>
                      <a:endParaRPr lang="ru-RU" sz="12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</a:t>
                      </a:r>
                      <a:r>
                        <a:rPr lang="ru-RU" sz="1200" dirty="0" smtClean="0"/>
                        <a:t>рок</a:t>
                      </a:r>
                      <a:endParaRPr lang="ru-RU" sz="12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Ожидаемый результат</a:t>
                      </a:r>
                      <a:endParaRPr lang="ru-RU" sz="12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9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Поиск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нужного кабинета студентами в разных учебных корпусах, расположенных на территории колледжа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1.Цветовая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маркировка кабинетов разных корпусов в расписании для облегчения поиска кабинета студентом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Вотинцева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К.В.,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зав.учебной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частью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25.11.2024-30.11.2024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1.Снижение временных затрат на поиски кабинета студентами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2.Снижение количества опаздывающих студентов на занятия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3.Повышение уровня усвоения знаний и качества обучения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Срыв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учебных занятий из-за опозданий студентов, вызванных поиском кабинета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2.Проведение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инструктажа обучающихся по маршрутизации расписания учебных занятий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Кураторы групп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25.11.2024-30.11.2024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Снижение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качества обучения, низкий уровень усвоения знаний студентами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3.1.Организация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дежурства преподавателей или студентов у расписания с целью оказания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помощи в поисках кабинета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Вотинцева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К.В.,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зав.учебной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частью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25.11.2024-30.11.2024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3.2. Проведение анкетирования удовлетворенности участников образовательного процесса маршрутизацией расписания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Вотинцева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К.В., </a:t>
                      </a:r>
                      <a:r>
                        <a:rPr lang="ru-RU" sz="1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зав.учебной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частью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28.11.2024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удовлетворенности участников образовательного процесса маршрутизацией расписания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</a:tr>
              <a:tr h="73153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Анализ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оценка достижения целевых показателей проекта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Вотинцева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К.В.,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Валеева Е.А.,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Бачурина Е.В.,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Митина И.С.,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Галеева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Ж.Ш.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11.12.2024-16.12.2024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1.Наличие стандарта маршрутизации расписания занятий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2.Снижение временных затрат на поиски кабинета студентами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3.Снижение доли студентов, регулярно опаздывающих на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Повышение доли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студентов, удовлетворенных маршрутизацией расписания учебных занятий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548680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483844" y="1623363"/>
            <a:ext cx="8336628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цветовую маркировку кабинетов разных корпусов в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расписании учебных занятий для облегчения поиска кабинета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студентами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кураторы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 на классном часу провели инструктаж обучающихся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маршрутизации расписания учебных занятий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дежурство преподавателей около расписания с целью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помощи студентам в поисках нужного кабинета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итогам вышеперечисленных мероприятий было проведено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анкетирование удовлетворенности участников образовательного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процесса маршрутизацией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расписания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94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</a:t>
            </a:r>
            <a:r>
              <a:rPr lang="ru-RU" altLang="ru-RU" sz="2400" b="1" dirty="0" smtClean="0">
                <a:solidFill>
                  <a:srgbClr val="00B0F0"/>
                </a:solidFill>
              </a:rPr>
              <a:t>процесса (поиск кабинета студентами):</a:t>
            </a:r>
            <a:r>
              <a:rPr lang="en-US" altLang="ru-RU" sz="2400" b="1" dirty="0" smtClean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12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483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10-20 мин.    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endParaRPr lang="ru-RU" sz="10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5-10 мин.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</a:t>
            </a:r>
            <a:r>
              <a:rPr lang="ru-RU" altLang="ru-RU" b="1" dirty="0" smtClean="0">
                <a:solidFill>
                  <a:srgbClr val="002060"/>
                </a:solidFill>
              </a:rPr>
              <a:t>ВРЕМЕНИ :  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5-10 мин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</a:rPr>
              <a:t>50%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8188" y="5118283"/>
            <a:ext cx="8208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ведения цветовой маркировки кабинетов разных корпусов и организации дежурства преподавателей около расписания для помощи студентам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65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13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0" y="1534761"/>
            <a:ext cx="7805714" cy="47025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00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1B5BE8C-0A61-4BA7-96B8-DC65548DA316}"/>
              </a:ext>
            </a:extLst>
          </p:cNvPr>
          <p:cNvSpPr/>
          <p:nvPr/>
        </p:nvSpPr>
        <p:spPr>
          <a:xfrm>
            <a:off x="683568" y="805811"/>
            <a:ext cx="7501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Бережливое образование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EAA9089-C73F-4EE6-A19D-D8D8731D6CD7}"/>
              </a:ext>
            </a:extLst>
          </p:cNvPr>
          <p:cNvSpPr/>
          <p:nvPr/>
        </p:nvSpPr>
        <p:spPr>
          <a:xfrm>
            <a:off x="3036347" y="1205921"/>
            <a:ext cx="455998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spo-aat.ru/32297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283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251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39687"/>
            <a:ext cx="8712968" cy="917105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реализации процесса (алгоритм)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маршрутизации расписания учебных занятий на примере ГБПОУ «Южно-Уральский агропромышленный колледж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4378561"/>
              </p:ext>
            </p:extLst>
          </p:nvPr>
        </p:nvGraphicFramePr>
        <p:xfrm>
          <a:off x="539750" y="1628775"/>
          <a:ext cx="8085138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1894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89553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ED9E91D-C7A3-417B-8447-C9745605A7DA}"/>
              </a:ext>
            </a:extLst>
          </p:cNvPr>
          <p:cNvSpPr/>
          <p:nvPr/>
        </p:nvSpPr>
        <p:spPr>
          <a:xfrm>
            <a:off x="755576" y="126876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7E098DF-3089-4F1F-8A1D-75A1407185D3}"/>
              </a:ext>
            </a:extLst>
          </p:cNvPr>
          <p:cNvSpPr/>
          <p:nvPr/>
        </p:nvSpPr>
        <p:spPr>
          <a:xfrm>
            <a:off x="4581357" y="1268760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331640" y="724683"/>
            <a:ext cx="25202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FF0000"/>
                </a:solidFill>
              </a:rPr>
              <a:t>ФОТО до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5" y="53964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5292080" y="706686"/>
            <a:ext cx="25202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FF0000"/>
                </a:solidFill>
              </a:rPr>
              <a:t>ФОТО после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3" y="1254771"/>
            <a:ext cx="4112345" cy="2462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56" y="1254770"/>
            <a:ext cx="4167107" cy="2467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55" y="3772003"/>
            <a:ext cx="4250907" cy="28852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2" y="3789040"/>
            <a:ext cx="4093800" cy="28679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1653" y="4723403"/>
            <a:ext cx="3593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Отсутствие схемы расположения </a:t>
            </a:r>
          </a:p>
          <a:p>
            <a:r>
              <a:rPr lang="ru-RU" dirty="0" smtClean="0"/>
              <a:t>корпусов на территории колледжа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5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1B5BE8C-0A61-4BA7-96B8-DC65548DA316}"/>
              </a:ext>
            </a:extLst>
          </p:cNvPr>
          <p:cNvSpPr/>
          <p:nvPr/>
        </p:nvSpPr>
        <p:spPr>
          <a:xfrm>
            <a:off x="683568" y="805811"/>
            <a:ext cx="7501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Бережливое образование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EAA9089-C73F-4EE6-A19D-D8D8731D6CD7}"/>
              </a:ext>
            </a:extLst>
          </p:cNvPr>
          <p:cNvSpPr/>
          <p:nvPr/>
        </p:nvSpPr>
        <p:spPr>
          <a:xfrm>
            <a:off x="2964339" y="1205921"/>
            <a:ext cx="286488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https://spo-aat.ru/32297/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A06D024-BA5D-4EAB-9DF5-C01CA6C14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16" y="1667418"/>
            <a:ext cx="7229597" cy="4871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48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88241"/>
            <a:ext cx="7735535" cy="5634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09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79712" y="557745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6247" y="1285861"/>
            <a:ext cx="3867431" cy="714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Бачурина Екатерина Васильевна, преподаватель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">
            <a:extLst>
              <a:ext uri="{FF2B5EF4-FFF2-40B4-BE49-F238E27FC236}">
                <a16:creationId xmlns="" xmlns:a16="http://schemas.microsoft.com/office/drawing/2014/main" id="{D53D5764-3851-40E6-82FC-030736B1C465}"/>
              </a:ext>
            </a:extLst>
          </p:cNvPr>
          <p:cNvSpPr txBox="1">
            <a:spLocks/>
          </p:cNvSpPr>
          <p:nvPr/>
        </p:nvSpPr>
        <p:spPr>
          <a:xfrm>
            <a:off x="1356451" y="3933056"/>
            <a:ext cx="3193791" cy="747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Валеева Екатерина Александровна, заместитель директора по УР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1">
            <a:extLst>
              <a:ext uri="{FF2B5EF4-FFF2-40B4-BE49-F238E27FC236}">
                <a16:creationId xmlns="" xmlns:a16="http://schemas.microsoft.com/office/drawing/2014/main" id="{72A1F30B-39A6-4A2E-B33A-5D9B33997058}"/>
              </a:ext>
            </a:extLst>
          </p:cNvPr>
          <p:cNvSpPr txBox="1">
            <a:spLocks/>
          </p:cNvSpPr>
          <p:nvPr/>
        </p:nvSpPr>
        <p:spPr>
          <a:xfrm>
            <a:off x="5974585" y="3846066"/>
            <a:ext cx="3465288" cy="80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">
            <a:extLst>
              <a:ext uri="{FF2B5EF4-FFF2-40B4-BE49-F238E27FC236}">
                <a16:creationId xmlns="" xmlns:a16="http://schemas.microsoft.com/office/drawing/2014/main" id="{2EB0810B-082F-45BA-BA1B-16BB9B107EC0}"/>
              </a:ext>
            </a:extLst>
          </p:cNvPr>
          <p:cNvSpPr txBox="1">
            <a:spLocks/>
          </p:cNvSpPr>
          <p:nvPr/>
        </p:nvSpPr>
        <p:spPr>
          <a:xfrm>
            <a:off x="1403648" y="5588564"/>
            <a:ext cx="2772466" cy="802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Ирина Сергеевна, преподаватель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1">
            <a:extLst>
              <a:ext uri="{FF2B5EF4-FFF2-40B4-BE49-F238E27FC236}">
                <a16:creationId xmlns="" xmlns:a16="http://schemas.microsoft.com/office/drawing/2014/main" id="{816A7D7F-316C-43D5-9038-55BB900053CE}"/>
              </a:ext>
            </a:extLst>
          </p:cNvPr>
          <p:cNvSpPr txBox="1">
            <a:spLocks/>
          </p:cNvSpPr>
          <p:nvPr/>
        </p:nvSpPr>
        <p:spPr>
          <a:xfrm>
            <a:off x="5963734" y="5506957"/>
            <a:ext cx="3039782" cy="80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Галеева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Жанна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Шарафутдиновна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преподаватель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D1942A6-0CD7-4773-8D22-22EBC7D9083E}"/>
              </a:ext>
            </a:extLst>
          </p:cNvPr>
          <p:cNvSpPr/>
          <p:nvPr/>
        </p:nvSpPr>
        <p:spPr>
          <a:xfrm>
            <a:off x="527577" y="2548447"/>
            <a:ext cx="2066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000372"/>
            <a:ext cx="1153470" cy="1680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75" y="4858512"/>
            <a:ext cx="1292249" cy="1460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56" b="6611"/>
          <a:stretch/>
        </p:blipFill>
        <p:spPr>
          <a:xfrm>
            <a:off x="2571736" y="1000108"/>
            <a:ext cx="1254868" cy="1789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758"/>
          <a:stretch/>
        </p:blipFill>
        <p:spPr>
          <a:xfrm>
            <a:off x="194182" y="4845914"/>
            <a:ext cx="1209468" cy="1607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9" y="2971583"/>
            <a:ext cx="1173090" cy="171808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072198" y="3105835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Вотинцева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Викторовна,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учебной частью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610340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AE793C4-FA85-4270-8591-3B37BCB5D5BA}"/>
              </a:ext>
            </a:extLst>
          </p:cNvPr>
          <p:cNvSpPr/>
          <p:nvPr/>
        </p:nvSpPr>
        <p:spPr>
          <a:xfrm>
            <a:off x="3059832" y="611396"/>
            <a:ext cx="253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стенда по проекту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1295541-E683-4539-8982-FFBB0A0AB386}"/>
              </a:ext>
            </a:extLst>
          </p:cNvPr>
          <p:cNvSpPr/>
          <p:nvPr/>
        </p:nvSpPr>
        <p:spPr>
          <a:xfrm>
            <a:off x="379348" y="1003564"/>
            <a:ext cx="8360889" cy="623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9347" y="980728"/>
            <a:ext cx="8360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маршрутизации расписания учебных занятий на примере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ЮУрАПК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01" y="1879325"/>
            <a:ext cx="3000334" cy="5760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" y="1988840"/>
            <a:ext cx="1830879" cy="13335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8" t="1683" r="3570"/>
          <a:stretch/>
        </p:blipFill>
        <p:spPr>
          <a:xfrm>
            <a:off x="281148" y="3419406"/>
            <a:ext cx="1338524" cy="18722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84" y="2606523"/>
            <a:ext cx="2291840" cy="12925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84" y="3910150"/>
            <a:ext cx="2282056" cy="1284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44824"/>
            <a:ext cx="2170079" cy="12127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83" y="3594149"/>
            <a:ext cx="2397436" cy="16248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7010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8" t="1683" r="3570"/>
          <a:stretch/>
        </p:blipFill>
        <p:spPr>
          <a:xfrm>
            <a:off x="2411760" y="669774"/>
            <a:ext cx="4032448" cy="5640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311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915356" y="1465747"/>
            <a:ext cx="704316" cy="206657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9337" y="6572250"/>
            <a:ext cx="260747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7662259"/>
              </p:ext>
            </p:extLst>
          </p:nvPr>
        </p:nvGraphicFramePr>
        <p:xfrm>
          <a:off x="450809" y="1881940"/>
          <a:ext cx="1367367" cy="234981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673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20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учебной частью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05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расписания на неделю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723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7522371"/>
              </p:ext>
            </p:extLst>
          </p:nvPr>
        </p:nvGraphicFramePr>
        <p:xfrm>
          <a:off x="4479131" y="5429250"/>
          <a:ext cx="3933881" cy="10058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33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Поиск кабинета студентами в разных учебных корпусах, расположенных на территории колледжа</a:t>
                      </a:r>
                    </a:p>
                    <a:p>
                      <a:pPr marL="228600" indent="-228600">
                        <a:buAutoNum type="arabicPeriod"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Срыв учебных занятий из-за опозданий студентов, вызванных поиском кабинета</a:t>
                      </a:r>
                    </a:p>
                    <a:p>
                      <a:pPr marL="228600" indent="-228600">
                        <a:buAutoNum type="arabicPeriod"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качества обучения, низкий уровень усвоения знаний студентами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231169" y="1962904"/>
            <a:ext cx="130478" cy="222884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666617" y="2010530"/>
            <a:ext cx="150018" cy="213359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6200296" y="4653663"/>
            <a:ext cx="13960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0" y="231248"/>
            <a:ext cx="6269450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" y="0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647965" y="0"/>
            <a:ext cx="248427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454144" y="689938"/>
            <a:ext cx="66702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r>
              <a:rPr lang="ru-RU" sz="1400" b="1" i="1" dirty="0" smtClean="0"/>
              <a:t>«Оптимизация процесса маршрутизации расписания учебных занятий на примере ГБПОУ «Южно-Уральский агропромышленный колледж»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0177079"/>
              </p:ext>
            </p:extLst>
          </p:nvPr>
        </p:nvGraphicFramePr>
        <p:xfrm>
          <a:off x="5531096" y="1922106"/>
          <a:ext cx="1427415" cy="231044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274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39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Студенты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5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Ознакомление с расписанием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9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мин.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8137041"/>
              </p:ext>
            </p:extLst>
          </p:nvPr>
        </p:nvGraphicFramePr>
        <p:xfrm>
          <a:off x="7248269" y="1972634"/>
          <a:ext cx="1334076" cy="221911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34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099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08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Посещение занятий согласно учебного расписания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72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10-20 мин.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6001844" y="1537209"/>
            <a:ext cx="658388" cy="190897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7426550" y="1537210"/>
            <a:ext cx="697810" cy="211640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5</a:t>
            </a:r>
            <a:endParaRPr lang="ru-RU" sz="1200" b="1" dirty="0"/>
          </a:p>
        </p:txBody>
      </p:sp>
      <p:sp>
        <p:nvSpPr>
          <p:cNvPr id="119" name="Стрелка вправо 118"/>
          <p:cNvSpPr/>
          <p:nvPr/>
        </p:nvSpPr>
        <p:spPr>
          <a:xfrm>
            <a:off x="6965908" y="2781400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5253561" y="2733536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Пятно 1 60"/>
          <p:cNvSpPr/>
          <p:nvPr/>
        </p:nvSpPr>
        <p:spPr>
          <a:xfrm>
            <a:off x="6914311" y="1705856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6941965" y="1207150"/>
            <a:ext cx="48458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1840480" y="2784938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1344685"/>
              </p:ext>
            </p:extLst>
          </p:nvPr>
        </p:nvGraphicFramePr>
        <p:xfrm>
          <a:off x="2115742" y="1916607"/>
          <a:ext cx="1416927" cy="23364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16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20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учебной частью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05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Загрузка готового расписания в Сетевой город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38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409288" y="1465748"/>
            <a:ext cx="722954" cy="220828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2</a:t>
            </a:r>
            <a:endParaRPr lang="ru-RU" sz="1200" b="1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9316144"/>
              </p:ext>
            </p:extLst>
          </p:nvPr>
        </p:nvGraphicFramePr>
        <p:xfrm>
          <a:off x="3828659" y="1909120"/>
          <a:ext cx="1416927" cy="23364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16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20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учебной частью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05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Вывешивание распечатанного расписания в холле корпуса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38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мин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Стрелка вправо 25"/>
          <p:cNvSpPr/>
          <p:nvPr/>
        </p:nvSpPr>
        <p:spPr>
          <a:xfrm>
            <a:off x="3549730" y="2784938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14235" y="1465748"/>
            <a:ext cx="789813" cy="234999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3</a:t>
            </a:r>
            <a:endParaRPr lang="ru-RU" sz="1200" b="1" dirty="0"/>
          </a:p>
        </p:txBody>
      </p:sp>
      <p:sp>
        <p:nvSpPr>
          <p:cNvPr id="28" name="Пятно 1 60"/>
          <p:cNvSpPr/>
          <p:nvPr/>
        </p:nvSpPr>
        <p:spPr>
          <a:xfrm>
            <a:off x="6940889" y="2166613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2065400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8619849"/>
              </p:ext>
            </p:extLst>
          </p:nvPr>
        </p:nvGraphicFramePr>
        <p:xfrm>
          <a:off x="361949" y="1484784"/>
          <a:ext cx="7954467" cy="423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005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6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Поиск кабинета студентами в разных учебных корпусах, расположенных на территории колледжа</a:t>
                      </a: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стандарта процесса маршрутизации расписания учебных занятий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1.Цветовая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маркировка кабинетов разных корпусов в расписании для облегчения поиска кабинета студентом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8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Срыв учебных занятий из-за опозданий студентов, вызванных поиском кабинета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владение полной информацией по расписанию студентами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2.Проведение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инструктажа обучающихся по маршрутизации расписания учебных занятий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качества обучения, низкий уровень усвоения знаний студентами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Срыв занятий из-за опозданий студентов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3.Организация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дежурства преподавателей или студентов у расписания с целью оказания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помощи в поиске нужного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кабинета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5953" y="6429375"/>
            <a:ext cx="260747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796009856"/>
              </p:ext>
            </p:extLst>
          </p:nvPr>
        </p:nvGraphicFramePr>
        <p:xfrm>
          <a:off x="395536" y="959979"/>
          <a:ext cx="4215793" cy="526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769201" y="1500190"/>
            <a:ext cx="2827136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2" y="2903828"/>
            <a:ext cx="2810024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00550" y="4063043"/>
            <a:ext cx="2795786" cy="216522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кабинета студентами в разных учебных корпусах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Срыв занятий из-за опозданий студентов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качества обучения, низкий уровень усвоения знаний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187624" y="5506251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2143200" y="5506252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83" y="34058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956312" y="179609"/>
            <a:ext cx="248427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84" y="522303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81" y="6309320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986739" y="797803"/>
            <a:ext cx="3599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3131840" y="5517976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50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5953" y="6429375"/>
            <a:ext cx="260747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rgbClr val="5B9BD5">
                    <a:lumMod val="50000"/>
                  </a:srgb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587995" y="2143264"/>
            <a:ext cx="216024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80046" y="2287280"/>
            <a:ext cx="18864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ВХОД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83" y="34058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956312" y="179609"/>
            <a:ext cx="248427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4" y="493527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33" y="6447771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1775883" y="636196"/>
            <a:ext cx="66702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целевого состояния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sz="1400" b="1" i="1" dirty="0"/>
              <a:t>«Оптимизация процесса маршрутизации расписания учебных занятий на примере ГБПОУ «Южно-Уральский агропромышленный колледж</a:t>
            </a:r>
            <a:r>
              <a:rPr lang="ru-RU" sz="1400" b="1" i="1" dirty="0" smtClean="0"/>
              <a:t>»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0854" y="1480912"/>
            <a:ext cx="482203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521788" y="1459706"/>
            <a:ext cx="482203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069038" y="1483896"/>
            <a:ext cx="482203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874168" y="1483896"/>
            <a:ext cx="482203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99135" y="1459706"/>
            <a:ext cx="482203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6676004" y="1679843"/>
            <a:ext cx="508495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FCFCEC-6A8A-4879-960C-08B3AEDF6CD5}"/>
              </a:ext>
            </a:extLst>
          </p:cNvPr>
          <p:cNvSpPr txBox="1"/>
          <p:nvPr/>
        </p:nvSpPr>
        <p:spPr>
          <a:xfrm>
            <a:off x="5148064" y="4097744"/>
            <a:ext cx="333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0445249"/>
              </p:ext>
            </p:extLst>
          </p:nvPr>
        </p:nvGraphicFramePr>
        <p:xfrm>
          <a:off x="4806015" y="4509120"/>
          <a:ext cx="4248472" cy="20604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48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9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Цветовая маркировка кабинетов разных корпусов в расписании для облегчения поиска кабинета студентом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инструктажа обучающихся по маршрутизации расписания учебных занятий</a:t>
                      </a:r>
                      <a:endParaRPr lang="ru-RU" alt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дежурства преподавателей или студентов у расписания с целью оказания помощи</a:t>
                      </a:r>
                      <a:endParaRPr lang="ru-RU" alt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7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7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2" marR="68552" marT="45717" marB="4571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767877"/>
              </p:ext>
            </p:extLst>
          </p:nvPr>
        </p:nvGraphicFramePr>
        <p:xfrm>
          <a:off x="398721" y="2083980"/>
          <a:ext cx="1291856" cy="182525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9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5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учебной частью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16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расписания на неделю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2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0575017"/>
              </p:ext>
            </p:extLst>
          </p:nvPr>
        </p:nvGraphicFramePr>
        <p:xfrm>
          <a:off x="2093709" y="2083981"/>
          <a:ext cx="1295424" cy="189039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95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526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учебной частью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19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Загрузка готового расписания в Сетевой город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74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5576105"/>
              </p:ext>
            </p:extLst>
          </p:nvPr>
        </p:nvGraphicFramePr>
        <p:xfrm>
          <a:off x="3740006" y="2080101"/>
          <a:ext cx="1291857" cy="184284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91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280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учебной частью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78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Вывешивание распечатанного расписания в холле корпуса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181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мин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5271783"/>
              </p:ext>
            </p:extLst>
          </p:nvPr>
        </p:nvGraphicFramePr>
        <p:xfrm>
          <a:off x="5406056" y="2083980"/>
          <a:ext cx="1348289" cy="18713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48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20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Студенты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1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Ознакомление с расписанием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0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мин.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0957476"/>
              </p:ext>
            </p:extLst>
          </p:nvPr>
        </p:nvGraphicFramePr>
        <p:xfrm>
          <a:off x="7113186" y="2052083"/>
          <a:ext cx="1362780" cy="190731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62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20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70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Посещение занятий согласно учебного расписания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2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5-10  мин.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Стрелка вправо 55"/>
          <p:cNvSpPr/>
          <p:nvPr/>
        </p:nvSpPr>
        <p:spPr>
          <a:xfrm>
            <a:off x="1712884" y="2784938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3430042" y="2799851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5110990" y="2748732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6830999" y="2784938"/>
            <a:ext cx="256967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блако 29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6722774" y="2092057"/>
            <a:ext cx="508495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Облако 31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6732240" y="2492896"/>
            <a:ext cx="508495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296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893</Words>
  <Application>Microsoft Office PowerPoint</Application>
  <PresentationFormat>Экран (4:3)</PresentationFormat>
  <Paragraphs>225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think-cell Slide</vt:lpstr>
      <vt:lpstr>Челябинская область</vt:lpstr>
      <vt:lpstr>Слайд 2</vt:lpstr>
      <vt:lpstr>Челябинская область</vt:lpstr>
      <vt:lpstr>Челябинская область</vt:lpstr>
      <vt:lpstr>Челябинская область</vt:lpstr>
      <vt:lpstr>Слайд 6</vt:lpstr>
      <vt:lpstr>Челябинская область</vt:lpstr>
      <vt:lpstr>Слайд 8</vt:lpstr>
      <vt:lpstr>Слайд 9</vt:lpstr>
      <vt:lpstr>Слайд 10</vt:lpstr>
      <vt:lpstr>Челябинская область</vt:lpstr>
      <vt:lpstr>Достигнутые результаты (было и стало) </vt:lpstr>
      <vt:lpstr>Челябинская область</vt:lpstr>
      <vt:lpstr>Слайд 14</vt:lpstr>
      <vt:lpstr>Стандарт реализации процесса (алгоритм)  «Оптимизация процесса маршрутизации расписания учебных занятий на примере ГБПОУ «Южно-Уральский агропромышленный колледж»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Methodist</cp:lastModifiedBy>
  <cp:revision>155</cp:revision>
  <cp:lastPrinted>2019-04-25T09:14:46Z</cp:lastPrinted>
  <dcterms:created xsi:type="dcterms:W3CDTF">2018-08-20T14:01:12Z</dcterms:created>
  <dcterms:modified xsi:type="dcterms:W3CDTF">2026-05-21T07:41:02Z</dcterms:modified>
</cp:coreProperties>
</file>