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96" r:id="rId1"/>
  </p:sldMasterIdLst>
  <p:notesMasterIdLst>
    <p:notesMasterId r:id="rId19"/>
  </p:notesMasterIdLst>
  <p:sldIdLst>
    <p:sldId id="256" r:id="rId2"/>
    <p:sldId id="257" r:id="rId3"/>
    <p:sldId id="262" r:id="rId4"/>
    <p:sldId id="263" r:id="rId5"/>
    <p:sldId id="258" r:id="rId6"/>
    <p:sldId id="259" r:id="rId7"/>
    <p:sldId id="264" r:id="rId8"/>
    <p:sldId id="265" r:id="rId9"/>
    <p:sldId id="270" r:id="rId10"/>
    <p:sldId id="271" r:id="rId11"/>
    <p:sldId id="267" r:id="rId12"/>
    <p:sldId id="266" r:id="rId13"/>
    <p:sldId id="269" r:id="rId14"/>
    <p:sldId id="260" r:id="rId15"/>
    <p:sldId id="268" r:id="rId16"/>
    <p:sldId id="26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D15BC3-95CD-4C86-9B9E-27B15DE6A0B3}" type="datetimeFigureOut">
              <a:rPr lang="ru-RU" smtClean="0"/>
              <a:pPr/>
              <a:t>09.01.2020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D543D9-1FCE-4217-84EE-FD736F3761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455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543D9-1FCE-4217-84EE-FD736F376134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543D9-1FCE-4217-84EE-FD736F376134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543D9-1FCE-4217-84EE-FD736F376134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543D9-1FCE-4217-84EE-FD736F376134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09.01.2020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&#1054;&#1058;&#1060;.docx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4941168"/>
            <a:ext cx="6209928" cy="41453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Дата проведения: 09.01.2020г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4005064"/>
            <a:ext cx="620829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Педагогический ринг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«Осваиваем профессиональный стандарт педагога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187624" y="404664"/>
            <a:ext cx="6858000" cy="990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anchor="t" anchorCtr="0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ГБПОУ «</a:t>
            </a:r>
            <a:r>
              <a:rPr kumimoji="0" lang="ru-RU" sz="32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Аргаяшский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аграрный техникум»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7410" name="Picture 2" descr="http://900igr.net/up/datas/175525/024.jpg"/>
          <p:cNvPicPr>
            <a:picLocks noChangeAspect="1" noChangeArrowheads="1"/>
          </p:cNvPicPr>
          <p:nvPr/>
        </p:nvPicPr>
        <p:blipFill>
          <a:blip r:embed="rId2" cstate="print"/>
          <a:srcRect t="16087" r="11393"/>
          <a:stretch>
            <a:fillRect/>
          </a:stretch>
        </p:blipFill>
        <p:spPr bwMode="auto">
          <a:xfrm>
            <a:off x="7864591" y="5949280"/>
            <a:ext cx="1279409" cy="9087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Основная цель вида профессиональной деятельности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124744"/>
            <a:ext cx="8892480" cy="5040560"/>
          </a:xfrm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dirty="0" smtClean="0"/>
          </a:p>
          <a:p>
            <a:pPr algn="just">
              <a:buNone/>
            </a:pPr>
            <a:r>
              <a:rPr lang="ru-RU" b="1" dirty="0" smtClean="0"/>
              <a:t> 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Организация деятельности обучающихся по освоению знаний, формированию и развитию умений и компетенций, позволяющих осуществлять профессиональную деятельность, обеспечение достижения ими нормативно установленных результатов образования; создание педагогических условий для профессионального и личностного развития обучающихся, удовлетворения потребностей в углублении и расширении образования; методическое обеспечение реализации образовательных программ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3 раунд «Мозговая атака»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(7мин)</a:t>
            </a:r>
            <a:endParaRPr lang="ru-RU" dirty="0"/>
          </a:p>
        </p:txBody>
      </p:sp>
      <p:pic>
        <p:nvPicPr>
          <p:cNvPr id="23554" name="Picture 2" descr="https://st2.depositphotos.com/3643473/6205/i/950/depositphotos_62058931-stock-photo-3d-man-and-light-bul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-1"/>
            <a:ext cx="1152128" cy="1112711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1556792"/>
          <a:ext cx="8640959" cy="4946887"/>
        </p:xfrm>
        <a:graphic>
          <a:graphicData uri="http://schemas.openxmlformats.org/drawingml/2006/table">
            <a:tbl>
              <a:tblPr/>
              <a:tblGrid>
                <a:gridCol w="349856"/>
                <a:gridCol w="3384794"/>
                <a:gridCol w="1023397"/>
                <a:gridCol w="1978971"/>
                <a:gridCol w="819881"/>
                <a:gridCol w="1084060"/>
              </a:tblGrid>
              <a:tr h="174515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Обобщенные трудовые функции</a:t>
                      </a:r>
                      <a:endParaRPr lang="ru-RU" sz="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Трудовые функции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7537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код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наименование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уровень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квалификации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наименование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код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уровень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(подуровень)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квалификации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229"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Преподавание по программам профессионального обучения, среднего профессионального образования (СПО) и дополнительным профессиональным программам (ДПП), ориентированным на соответствующий уровень квалификации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А/01.6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6.1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2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А/02.6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6.1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166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А/03.6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6.2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229"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Организация и проведение учебно-производственного процесса при реализации образовательных программ различного уровня и направленности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В/01.6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6.1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2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В/02.6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6.1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89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В/03.6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6.2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229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Организационно-педагогическое сопровождение группы (курса) обучающихся по программам СПО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3" action="ppaction://hlinkfile"/>
                        </a:rPr>
                        <a:t>6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С/01.6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6.1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03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С/02.6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6.1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156" marR="37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755576" y="1021959"/>
            <a:ext cx="7488832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II. Описание трудовых функций, входящих в профессиональный стандарт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(функциональная карта вида профессиональной деятельности)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4043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4 раунд «Педагогическая эрудиция»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(15мин)</a:t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8568952" cy="648072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5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Задание командам: </a:t>
            </a:r>
            <a:endParaRPr lang="ru-RU" sz="51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Каждой команде необходимо подробно перечислить все трудовые действия  умения и знания,  соответствующие ТФ и  ОТФ .</a:t>
            </a:r>
          </a:p>
          <a:p>
            <a:pPr>
              <a:buNone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5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Команда1 :    ОТФ А  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Преподавание по программам профессионального обучения, среднего профессионального образования (СПО) и дополнительным профессиональным программам (ДПП), ориентированным на соответствующий уровень квалификации</a:t>
            </a:r>
          </a:p>
          <a:p>
            <a:pPr>
              <a:buNone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Команда2: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ОТФ В  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Организация и проведение учебно-производственного процесса при реализации образовательных программ различного уровня и направленности</a:t>
            </a:r>
          </a:p>
          <a:p>
            <a:pPr>
              <a:buNone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Команда3 ОТФ С  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Организационно-педагогическое сопровождение группы (курса) обучающихся по программам СПО</a:t>
            </a:r>
          </a:p>
          <a:p>
            <a:pPr>
              <a:buNone/>
            </a:pP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smtClean="0"/>
              <a:t> </a:t>
            </a:r>
            <a:endParaRPr lang="ru-RU" dirty="0"/>
          </a:p>
        </p:txBody>
      </p:sp>
      <p:pic>
        <p:nvPicPr>
          <p:cNvPr id="24578" name="Picture 2" descr="https://im0-tub-ru.yandex.net/i?id=21f68d546f2244e5ae14566e3b25fc6a&amp;n=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1656" y="0"/>
            <a:ext cx="1072344" cy="13198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359024" y="1208367"/>
            <a:ext cx="8245424" cy="323165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450850" algn="l"/>
              </a:tabLst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Синквейн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Профстандарт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нас…»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450850" algn="l"/>
              </a:tabLst>
            </a:pPr>
            <a:endParaRPr lang="ru-RU" sz="20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450850" algn="l"/>
              </a:tabLs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45085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-450850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Профстандарт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-4508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________________________________( 2 прилагательных)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-4508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________________________________( 3 глагола)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-4508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__________________________________ ( фраза)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-4508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________________________________ (существительное)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5раунд  «Рефлексия»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27651" name="Picture 3" descr="https://formula-kontrol.ru/upload/iblock/f6e/f6e44e00ee5f36d2694403abf1d36a0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0"/>
            <a:ext cx="1027037" cy="1080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https://cf.ppt-online.org/files2/slide/g/gLsEwMu0DF28PnIje3X4HJmryGWkcloqhBYKCQS9V/slide-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7984" y="172205"/>
            <a:ext cx="8926016" cy="7073219"/>
          </a:xfrm>
          <a:prstGeom prst="rect">
            <a:avLst/>
          </a:prstGeom>
          <a:noFill/>
        </p:spPr>
      </p:pic>
      <p:pic>
        <p:nvPicPr>
          <p:cNvPr id="13314" name="Picture 2" descr="3d People Images - ClipArt Bes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0"/>
            <a:ext cx="827584" cy="6206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mypresentation.ru/documents/1d74d45802fa323278df70b4370295b4/img1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332656"/>
            <a:ext cx="784887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1484784"/>
            <a:ext cx="799288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 1 января 2020 года требования к квалификации, необходимой работнику для выполнения определенной трудовой функции в государственных организациях должны соответствовать утвержденным профессиональным стандартам.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Пин от пользователя Andrey Malikov на доске Человечки для пр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4869160"/>
            <a:ext cx="1393776" cy="17422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http://5klass.net/datas/pedagogika/O-povedenii-v-shkole/0017-017-Spasibo-za-vnimani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 раунд «Разминка»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(5мин)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51405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 lvl="0">
              <a:buNone/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   ………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      — это инженер человеческих душ. </a:t>
            </a:r>
          </a:p>
          <a:p>
            <a:pPr>
              <a:buNone/>
            </a:pPr>
            <a:r>
              <a:rPr lang="ru-RU" sz="3500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(Михаил Иванович Калинин)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5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70000"/>
              </a:lnSpc>
              <a:buNone/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   ………       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— это тот человек, который должен передать новому поколению все ценные накопления веков и не передать предрассудков, пороков и болезней.                 </a:t>
            </a:r>
          </a:p>
          <a:p>
            <a:pPr>
              <a:lnSpc>
                <a:spcPct val="170000"/>
              </a:lnSpc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ru-RU" sz="3500" i="1" dirty="0" smtClean="0">
                <a:latin typeface="Times New Roman" pitchFamily="18" charset="0"/>
                <a:cs typeface="Times New Roman" pitchFamily="18" charset="0"/>
              </a:rPr>
              <a:t>(Анатолий Васильевич Луначарский)</a:t>
            </a:r>
            <a:endParaRPr lang="ru-RU" sz="3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16386" name="Picture 2" descr="https://www.reading-rewards.com/wp/wp-content/uploads/2015/09/stick_figure_holding_checkered_flag_800_clr_391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260648"/>
            <a:ext cx="1038537" cy="90872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 раунд «Разминка»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(5мин)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51405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Хороший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………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умеет оценить качества своих учеников. Если он обнаружит хотя бы одно хорошее качество, то взрастит из него целый букет замечательных качеств.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Махариши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Махеш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Йоги)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По-настоящему хороший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………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это очень мудрый человек, который способен разглядеть в глазах каждого ребенка его будущее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6386" name="Picture 2" descr="https://www.reading-rewards.com/wp/wp-content/uploads/2015/09/stick_figure_holding_checkered_flag_800_clr_391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260648"/>
            <a:ext cx="1038537" cy="90872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 раунд «Разминка»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(5мин)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51405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b="1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Хорошие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………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делают больше, чем рассказывают о фактах и цифрах. Они вдохновляют, внушая студентам истинное желание учиться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………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заключается в том, чтобы научить учеников видеть в себе жизненную силу.                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(Джозеф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Кэмпбелл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16386" name="Picture 2" descr="https://www.reading-rewards.com/wp/wp-content/uploads/2015/09/stick_figure_holding_checkered_flag_800_clr_391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260648"/>
            <a:ext cx="1038537" cy="90872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99592" y="404664"/>
            <a:ext cx="7344816" cy="11079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Педагог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1916832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Педагог (от древнегреческого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παιδαγωγός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"ведущий подростка") – это специально подготовленный человек, деятельность которого направлена на обучение и воспитание подрастающего поколения.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Понятие «педагог», кроме непосредственно преподавательского аспекта, включает в себя воспитательный и наставнический момент.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Педагоги передают человеку не только знания, но и личный социальный и жизненный опыт.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Среди знаменитых педагогов : Ян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Амос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Коменский, Генрих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Песталоцции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Мария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Монтессори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Василий Сухомлинский, Константин Ушинский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C00000"/>
                </a:solidFill>
              </a:rPr>
              <a:t>2 раунд  «Педагогический словарь»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(10мин) </a:t>
            </a: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980728"/>
            <a:ext cx="8568952" cy="5544616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3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 1</a:t>
            </a:r>
            <a:endParaRPr lang="ru-RU" sz="3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Профессиональный стандарт (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профстандарт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, ПС)- это…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а)   характеристика квалификации, необходимой работнику для осуществления определенного вида профессиональной деятельности, в том числе выполнения определенной трудовой функции.</a:t>
            </a:r>
          </a:p>
          <a:p>
            <a:pPr lvl="0"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б) перечень нормативных документов, в которых зафиксированы уровни квалификации, позволяющие заниматься той или иной профессиональной деятельностью, работать на определенных должностях</a:t>
            </a:r>
          </a:p>
          <a:p>
            <a:pPr lvl="0"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в)основополагающий документ с позиций объединений работодателей (и/или профессиональных сообществ), содержащий совокупность личностных компетенций педагога</a:t>
            </a:r>
          </a:p>
          <a:p>
            <a:pPr>
              <a:buNone/>
            </a:pPr>
            <a:r>
              <a:rPr lang="ru-RU" sz="3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 2</a:t>
            </a:r>
            <a:endParaRPr lang="ru-RU" sz="3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Какой профессиональный стандарт применяется к педагогическим работникам  СПО?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а) "Педагог профессионального обучения, профессионального образования и дополнительного профессионального образования"</a:t>
            </a:r>
          </a:p>
          <a:p>
            <a:pPr lvl="0"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б) "Педагог профессионального обучения, профессионального образования и профессиональной переподготовки"</a:t>
            </a:r>
          </a:p>
          <a:p>
            <a:pPr lvl="0"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в)"Педагог профессионального обучения, профессионального преобразования и дополнительного профессионального образования"</a:t>
            </a:r>
          </a:p>
          <a:p>
            <a:pPr>
              <a:buNone/>
            </a:pPr>
            <a:r>
              <a:rPr lang="ru-RU" sz="3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 3 </a:t>
            </a:r>
            <a:endParaRPr lang="ru-RU" sz="3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Профессиональный стандарт для педагогических работников СПО утвержден: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а) Приказом Министерства образования и науки  Российской Федерации № 608 от 1сентября 2015г;</a:t>
            </a:r>
            <a:endParaRPr lang="ru-RU" sz="3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б)Приказом Министерства экономики и  социальной защиты Российской Федерации № 608 от 10сентября 2015г;</a:t>
            </a:r>
          </a:p>
          <a:p>
            <a:pPr lvl="0"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3400" u="sng" dirty="0" smtClean="0">
                <a:latin typeface="Times New Roman" pitchFamily="18" charset="0"/>
                <a:cs typeface="Times New Roman" pitchFamily="18" charset="0"/>
              </a:rPr>
              <a:t>Приказом Министерства труда и социальной защиты Российской Федерации № 608 от 8сентября 2015г</a:t>
            </a:r>
            <a:r>
              <a:rPr lang="ru-RU" sz="2900" u="sng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4338" name="Picture 2" descr="https://cs8.pikabu.ru/post_img/2017/05/03/10/og_og_149382966421064158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2027" y="0"/>
            <a:ext cx="1591973" cy="9087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229600" cy="47667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C00000"/>
                </a:solidFill>
              </a:rPr>
              <a:t>2 раунд  «Педагогический словарь»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(15мин)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052736"/>
            <a:ext cx="8892480" cy="561662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1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  4</a:t>
            </a:r>
            <a:endParaRPr lang="ru-RU" sz="17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Профессиональный стандарт применяется к педагогическим работникам  СПО: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а) представителями государственных организаций для проведения аттестации работников и установлении систем оплаты труда с 1 июля 2017 года.</a:t>
            </a:r>
          </a:p>
          <a:p>
            <a:pPr lvl="0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б)работодателями при организации обучения педагогов, заключении трудовых договоров с учетом системы оплаты труда с 1 октября 2017 года.</a:t>
            </a:r>
          </a:p>
          <a:p>
            <a:pPr lvl="0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в)работодателями при формировании кадровой политики и в управлении персоналом, при организации обучения и аттестации работников, заключении трудовых договоров, разработке должностных инструкций и установлении систем оплаты труда с 1 января 2017 года.</a:t>
            </a:r>
          </a:p>
          <a:p>
            <a:pPr>
              <a:buNone/>
            </a:pPr>
            <a:r>
              <a:rPr lang="ru-RU" sz="1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 5</a:t>
            </a:r>
            <a:endParaRPr lang="ru-RU" sz="17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 Трудовые действия – это…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а) завершенная совокупность трудовых движений, выполняемых без перерыва рабочими органами человека</a:t>
            </a:r>
          </a:p>
          <a:p>
            <a:pPr lvl="0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б) набор взаимосвязанных  действий, направленных на решение одной задачи  процесса труда</a:t>
            </a:r>
          </a:p>
          <a:p>
            <a:pPr lvl="0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в) процесс, направленный  на решение  одной или нескольких задач</a:t>
            </a:r>
          </a:p>
          <a:p>
            <a:pPr>
              <a:buNone/>
            </a:pPr>
            <a:r>
              <a:rPr lang="ru-RU" sz="1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 6</a:t>
            </a:r>
            <a:endParaRPr lang="ru-RU" sz="17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Трудовая функция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(ТФ)  - это…</a:t>
            </a:r>
          </a:p>
          <a:p>
            <a:pPr lvl="0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а)взаимосвязанные действия работника,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сложившаяся в результате разделения труда</a:t>
            </a:r>
          </a:p>
          <a:p>
            <a:pPr lvl="0">
              <a:lnSpc>
                <a:spcPct val="120000"/>
              </a:lnSpc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б)соглашение между работником и работодателем, которое устанавливает их взаимные права и обязанности.</a:t>
            </a:r>
          </a:p>
          <a:p>
            <a:pPr lvl="0">
              <a:lnSpc>
                <a:spcPct val="120000"/>
              </a:lnSpc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в) система трудовых действий в рамках ОТФ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4338" name="Picture 2" descr="https://cs8.pikabu.ru/post_img/2017/05/03/10/og_og_149382966421064158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134394"/>
            <a:ext cx="1115616" cy="7024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C00000"/>
                </a:solidFill>
              </a:rPr>
              <a:t>2 раунд  «Педагогический словарь»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363272" cy="53285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 7</a:t>
            </a:r>
            <a:endParaRPr lang="ru-RU" sz="1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Обобщенные трудовые функции (ОТФ) - это…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а) процесс взаимодействия работника с предметом труда, при котором достигается определенная задач</a:t>
            </a:r>
          </a:p>
          <a:p>
            <a:pPr lvl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б)совокупность связанных между собой трудовых функций, сложившаяся в результате разделения труда в конкретном производственном или бизнес-процессе</a:t>
            </a:r>
          </a:p>
          <a:p>
            <a:pPr lvl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в)совокупность видов трудовой деятельности, имеющая общую интеграционную основу и предполагающая схожий набор компетенций для их выполнения. </a:t>
            </a:r>
          </a:p>
          <a:p>
            <a:pPr>
              <a:buNone/>
            </a:pP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Вопрос8</a:t>
            </a:r>
            <a:endParaRPr lang="ru-RU" sz="1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Вид  профессиональной деятельности -это…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а)совокупность трудовых функций  и  ситуаций, которые возникают в профессиональной деятельности человека</a:t>
            </a:r>
          </a:p>
          <a:p>
            <a:pPr lvl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б)совокупность обобщенных трудовых функций, имеющих близкий характер, результаты и условия труда.</a:t>
            </a:r>
          </a:p>
          <a:p>
            <a:pPr lvl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в)это область обобщенных компетенций, которая ограничена сферой их применения. </a:t>
            </a:r>
          </a:p>
          <a:p>
            <a:pPr>
              <a:buNone/>
            </a:pP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 9</a:t>
            </a:r>
            <a:endParaRPr lang="ru-RU" sz="1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Квалификация работника - это: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а)официальное признание освоения компетенций, соответствующих требованиям 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федерального государственного образовательного стандарта;</a:t>
            </a:r>
          </a:p>
          <a:p>
            <a:pPr lvl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б)уровень знаний, умений, профессиональных навыков и опыта работы работника</a:t>
            </a:r>
          </a:p>
          <a:p>
            <a:pPr lvl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в)обучение и опыт сотрудника, которые в совокупности помогают ему более качественно осуществлять свои обязанности по требованию работодателя</a:t>
            </a:r>
          </a:p>
          <a:p>
            <a:endParaRPr lang="ru-RU" dirty="0"/>
          </a:p>
        </p:txBody>
      </p:sp>
      <p:pic>
        <p:nvPicPr>
          <p:cNvPr id="14338" name="Picture 2" descr="https://cs8.pikabu.ru/post_img/2017/05/03/10/og_og_149382966421064158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0"/>
            <a:ext cx="1591973" cy="9087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229600" cy="6843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Структура </a:t>
            </a:r>
            <a:r>
              <a:rPr lang="ru-RU" b="1" dirty="0" err="1" smtClean="0">
                <a:solidFill>
                  <a:srgbClr val="C00000"/>
                </a:solidFill>
              </a:rPr>
              <a:t>профстандарта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268760"/>
            <a:ext cx="8229600" cy="626469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соответствии с требованиями Приказа №608н от 8 августа 2015 года, утверждённого Министерством труда и социальной защиты Российской Федерации, профессиональный стандарт включает в себя следующие данные: </a:t>
            </a:r>
          </a:p>
          <a:p>
            <a:pPr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I. Общие сведения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Раздел посвящён указанию общих наименований трудовых функций, а также в нём приведена кодовая классификация рода деятельности специалиста. </a:t>
            </a:r>
          </a:p>
          <a:p>
            <a:pPr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II. Описание трудовых функций, входящих в профессиональный стандарт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(функциональная карта вида профессиональной деятельности)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Вторая часть содержит описания общих функций, которые следует выполнять педагогу. </a:t>
            </a:r>
          </a:p>
          <a:p>
            <a:pPr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III. Характеристика обобщенных трудовых функций.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третьем разделе также имеется подробное перечисление, всех умений и знаний, которые потребуются педагогу, чтобы успешно выполнить поставленные перед ним задачи.</a:t>
            </a:r>
          </a:p>
          <a:p>
            <a:pPr lvl="0">
              <a:buNone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IV.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 последней (4-й) части документа указаны данные об организациях, которые занимались разработкой ПС.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187</TotalTime>
  <Words>803</Words>
  <Application>Microsoft Office PowerPoint</Application>
  <PresentationFormat>Экран (4:3)</PresentationFormat>
  <Paragraphs>149</Paragraphs>
  <Slides>17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Начальная</vt:lpstr>
      <vt:lpstr>  </vt:lpstr>
      <vt:lpstr>1 раунд «Разминка» (5мин) </vt:lpstr>
      <vt:lpstr>1 раунд «Разминка» (5мин) </vt:lpstr>
      <vt:lpstr>1 раунд «Разминка» (5мин) </vt:lpstr>
      <vt:lpstr>Презентация PowerPoint</vt:lpstr>
      <vt:lpstr> 2 раунд  «Педагогический словарь»  (10мин) </vt:lpstr>
      <vt:lpstr>   2 раунд  «Педагогический словарь»  (15мин)  </vt:lpstr>
      <vt:lpstr> 2 раунд  «Педагогический словарь» </vt:lpstr>
      <vt:lpstr>Структура профстандарта  </vt:lpstr>
      <vt:lpstr>Основная цель вида профессиональной деятельности </vt:lpstr>
      <vt:lpstr>3 раунд «Мозговая атака»   (7мин)</vt:lpstr>
      <vt:lpstr>4 раунд «Педагогическая эрудиция» (15мин) </vt:lpstr>
      <vt:lpstr>5раунд  «Рефлексия»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user</dc:creator>
  <cp:lastModifiedBy>GIGABYTE</cp:lastModifiedBy>
  <cp:revision>29</cp:revision>
  <dcterms:created xsi:type="dcterms:W3CDTF">2020-01-08T16:35:35Z</dcterms:created>
  <dcterms:modified xsi:type="dcterms:W3CDTF">2020-01-09T04:46:55Z</dcterms:modified>
</cp:coreProperties>
</file>