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80" r:id="rId3"/>
    <p:sldId id="258" r:id="rId4"/>
    <p:sldId id="259" r:id="rId5"/>
    <p:sldId id="260" r:id="rId6"/>
    <p:sldId id="267" r:id="rId7"/>
    <p:sldId id="268" r:id="rId8"/>
    <p:sldId id="261" r:id="rId9"/>
    <p:sldId id="262" r:id="rId10"/>
    <p:sldId id="263" r:id="rId11"/>
    <p:sldId id="269" r:id="rId12"/>
    <p:sldId id="270" r:id="rId13"/>
    <p:sldId id="277" r:id="rId14"/>
    <p:sldId id="278" r:id="rId15"/>
    <p:sldId id="279" r:id="rId16"/>
    <p:sldId id="265" r:id="rId17"/>
    <p:sldId id="276" r:id="rId18"/>
    <p:sldId id="271" r:id="rId19"/>
    <p:sldId id="273" r:id="rId20"/>
    <p:sldId id="275" r:id="rId21"/>
    <p:sldId id="26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02.12.2020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02.12.2020</a:t>
            </a:fld>
            <a:endParaRPr lang="ru-RU"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arget="../media/image8.jpeg" Type="http://schemas.openxmlformats.org/officeDocument/2006/relationships/image"/><Relationship Id="rId1" Target="../slideLayouts/slideLayout6.xml" Type="http://schemas.openxmlformats.org/officeDocument/2006/relationships/slideLayout"/></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arget="../media/image10.jpeg" Type="http://schemas.openxmlformats.org/officeDocument/2006/relationships/image"/><Relationship Id="rId1" Target="../slideLayouts/slideLayout6.xml" Type="http://schemas.openxmlformats.org/officeDocument/2006/relationships/slideLayout"/></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arget="../media/image2.jpeg" Type="http://schemas.openxmlformats.org/officeDocument/2006/relationships/image"/><Relationship Id="rId1" Target="../slideLayouts/slideLayout7.xml" Type="http://schemas.openxmlformats.org/officeDocument/2006/relationships/slideLayout"/></Relationships>
</file>

<file path=ppt/slides/_rels/slide7.xml.rels><?xml version="1.0" encoding="UTF-8" standalone="yes" ?><Relationships xmlns="http://schemas.openxmlformats.org/package/2006/relationships"><Relationship Id="rId3" Target="../media/image4.jpeg" Type="http://schemas.openxmlformats.org/officeDocument/2006/relationships/image"/><Relationship Id="rId2" Target="../media/image3.jpeg" Type="http://schemas.openxmlformats.org/officeDocument/2006/relationships/image"/><Relationship Id="rId1" Target="../slideLayouts/slideLayout6.xml" Type="http://schemas.openxmlformats.org/officeDocument/2006/relationships/slideLayout"/></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6.xml" Type="http://schemas.openxmlformats.org/officeDocument/2006/relationships/slideLayout"/><Relationship Id="rId4" Target="../media/image7.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40544" y="1196752"/>
            <a:ext cx="8062912" cy="2952328"/>
          </a:xfrm>
        </p:spPr>
        <p:txBody>
          <a:bodyPr>
            <a:noAutofit/>
          </a:bodyPr>
          <a:lstStyle/>
          <a:p>
            <a:pPr algn="ctr">
              <a:lnSpc>
                <a:spcPct val="150000"/>
              </a:lnSpc>
            </a:pP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ГБПОУ АРГАЯШСКИЙ АГРАРНЫЙ ТЕХНИКУМ</a:t>
            </a:r>
            <a:br>
              <a:rPr lang="ru-RU" sz="2400" b="1" dirty="0" smtClean="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 </a:t>
            </a:r>
            <a:r>
              <a:rPr lang="ru-RU" sz="3600" b="1" dirty="0" smtClean="0">
                <a:solidFill>
                  <a:schemeClr val="tx2">
                    <a:lumMod val="75000"/>
                  </a:schemeClr>
                </a:solidFill>
                <a:latin typeface="Times New Roman" panose="02020603050405020304" pitchFamily="18" charset="0"/>
                <a:cs typeface="Times New Roman" panose="02020603050405020304" pitchFamily="18" charset="0"/>
              </a:rPr>
              <a:t>ПСИХОЛОГИЧЕСКОЕ ЗДОРОВЬЕ ПЕДАГОГА – ЗАЛОГ ПСИХОЛОГИЧЕСКОГО ЗДОРОВЬЯ ОБУЧАЮЩИХСЯ.</a:t>
            </a:r>
            <a:endParaRPr lang="ru-RU" sz="3600" b="1"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540544" y="4869160"/>
            <a:ext cx="8062912" cy="648072"/>
          </a:xfrm>
        </p:spPr>
        <p:txBody>
          <a:bodyPr/>
          <a:lstStyle/>
          <a:p>
            <a:pPr algn="r"/>
            <a:r>
              <a:rPr lang="ru-RU" b="1" dirty="0" smtClean="0">
                <a:solidFill>
                  <a:schemeClr val="bg1"/>
                </a:solidFill>
                <a:latin typeface="Times New Roman" panose="02020603050405020304" pitchFamily="18" charset="0"/>
                <a:cs typeface="Times New Roman" panose="02020603050405020304" pitchFamily="18" charset="0"/>
              </a:rPr>
              <a:t>ПРЕПОДАВАТЕЛЬ: ВИНОГРАДОВА Е.В.</a:t>
            </a:r>
            <a:endParaRPr lang="ru-RU"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0202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ПРОЯВЛЕНИЯ (СИМПТОМЫ) СЭВ</a:t>
            </a:r>
            <a:endParaRPr lang="ru-RU" dirty="0"/>
          </a:p>
        </p:txBody>
      </p:sp>
      <p:sp>
        <p:nvSpPr>
          <p:cNvPr id="3" name="Прямоугольник 2"/>
          <p:cNvSpPr/>
          <p:nvPr/>
        </p:nvSpPr>
        <p:spPr>
          <a:xfrm>
            <a:off x="251520" y="-3403639"/>
            <a:ext cx="8496944" cy="10833735"/>
          </a:xfrm>
          <a:prstGeom prst="rect">
            <a:avLst/>
          </a:prstGeom>
        </p:spPr>
        <p:txBody>
          <a:bodyPr wrap="square">
            <a:spAutoFit/>
          </a:bodyPr>
          <a:lstStyle/>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a:solidFill>
                <a:srgbClr val="000000"/>
              </a:solidFill>
              <a:latin typeface="Roboto"/>
            </a:endParaRPr>
          </a:p>
          <a:p>
            <a:r>
              <a:rPr lang="ru-RU" dirty="0" smtClean="0">
                <a:solidFill>
                  <a:srgbClr val="000000"/>
                </a:solidFill>
                <a:latin typeface="Roboto"/>
              </a:rPr>
              <a:t>	</a:t>
            </a:r>
          </a:p>
          <a:p>
            <a:r>
              <a:rPr lang="ru-RU" sz="2400" dirty="0" smtClean="0">
                <a:solidFill>
                  <a:srgbClr val="000000"/>
                </a:solidFill>
                <a:latin typeface="Times New Roman" panose="02020603050405020304" pitchFamily="18" charset="0"/>
                <a:cs typeface="Times New Roman" panose="02020603050405020304" pitchFamily="18" charset="0"/>
              </a:rPr>
              <a:t>-повышенная утомляемость , </a:t>
            </a:r>
          </a:p>
          <a:p>
            <a:r>
              <a:rPr lang="ru-RU" sz="2400" dirty="0" smtClean="0">
                <a:solidFill>
                  <a:srgbClr val="000000"/>
                </a:solidFill>
                <a:latin typeface="Times New Roman" panose="02020603050405020304" pitchFamily="18" charset="0"/>
                <a:cs typeface="Times New Roman" panose="02020603050405020304" pitchFamily="18" charset="0"/>
              </a:rPr>
              <a:t>-недовольство собой, нежелание работать</a:t>
            </a:r>
          </a:p>
          <a:p>
            <a:r>
              <a:rPr lang="ru-RU" sz="2400" dirty="0" smtClean="0">
                <a:solidFill>
                  <a:srgbClr val="000000"/>
                </a:solidFill>
                <a:latin typeface="Times New Roman" panose="02020603050405020304" pitchFamily="18" charset="0"/>
                <a:cs typeface="Times New Roman" panose="02020603050405020304" pitchFamily="18" charset="0"/>
              </a:rPr>
              <a:t>-нарушение сна</a:t>
            </a:r>
          </a:p>
          <a:p>
            <a:r>
              <a:rPr lang="ru-RU" sz="2400" dirty="0" smtClean="0">
                <a:solidFill>
                  <a:srgbClr val="000000"/>
                </a:solidFill>
                <a:latin typeface="Times New Roman" panose="02020603050405020304" pitchFamily="18" charset="0"/>
                <a:cs typeface="Times New Roman" panose="02020603050405020304" pitchFamily="18" charset="0"/>
              </a:rPr>
              <a:t>-плохое настроение, депрессия, цинизм ,пессимизм</a:t>
            </a:r>
          </a:p>
          <a:p>
            <a:r>
              <a:rPr lang="ru-RU" sz="2400" dirty="0" smtClean="0">
                <a:solidFill>
                  <a:srgbClr val="000000"/>
                </a:solidFill>
                <a:latin typeface="Times New Roman" panose="02020603050405020304" pitchFamily="18" charset="0"/>
                <a:cs typeface="Times New Roman" panose="02020603050405020304" pitchFamily="18" charset="0"/>
              </a:rPr>
              <a:t>-раздражительность</a:t>
            </a:r>
          </a:p>
          <a:p>
            <a:r>
              <a:rPr lang="ru-RU" sz="2400" dirty="0" smtClean="0">
                <a:solidFill>
                  <a:srgbClr val="000000"/>
                </a:solidFill>
                <a:latin typeface="Times New Roman" panose="02020603050405020304" pitchFamily="18" charset="0"/>
                <a:cs typeface="Times New Roman" panose="02020603050405020304" pitchFamily="18" charset="0"/>
              </a:rPr>
              <a:t>-негативная самооценка</a:t>
            </a:r>
          </a:p>
          <a:p>
            <a:r>
              <a:rPr lang="ru-RU" sz="2400" dirty="0" smtClean="0">
                <a:solidFill>
                  <a:srgbClr val="000000"/>
                </a:solidFill>
                <a:latin typeface="Times New Roman" panose="02020603050405020304" pitchFamily="18" charset="0"/>
                <a:cs typeface="Times New Roman" panose="02020603050405020304" pitchFamily="18" charset="0"/>
              </a:rPr>
              <a:t>-пренебрежение своими обязанностями</a:t>
            </a:r>
          </a:p>
          <a:p>
            <a:r>
              <a:rPr lang="ru-RU" sz="2400" dirty="0" smtClean="0">
                <a:solidFill>
                  <a:srgbClr val="000000"/>
                </a:solidFill>
                <a:latin typeface="Times New Roman" panose="02020603050405020304" pitchFamily="18" charset="0"/>
                <a:cs typeface="Times New Roman" panose="02020603050405020304" pitchFamily="18" charset="0"/>
              </a:rPr>
              <a:t>-снижение энтузиазма</a:t>
            </a:r>
          </a:p>
          <a:p>
            <a:r>
              <a:rPr lang="ru-RU" sz="2400" dirty="0" smtClean="0">
                <a:solidFill>
                  <a:srgbClr val="000000"/>
                </a:solidFill>
                <a:latin typeface="Times New Roman" panose="02020603050405020304" pitchFamily="18" charset="0"/>
                <a:cs typeface="Times New Roman" panose="02020603050405020304" pitchFamily="18" charset="0"/>
              </a:rPr>
              <a:t>-отсутствие удовлетворения от работы</a:t>
            </a:r>
          </a:p>
          <a:p>
            <a:r>
              <a:rPr lang="ru-RU" sz="2400" dirty="0" smtClean="0">
                <a:solidFill>
                  <a:srgbClr val="000000"/>
                </a:solidFill>
                <a:latin typeface="Times New Roman" panose="02020603050405020304" pitchFamily="18" charset="0"/>
                <a:cs typeface="Times New Roman" panose="02020603050405020304" pitchFamily="18" charset="0"/>
              </a:rPr>
              <a:t>-негативное отношение к людям, частые конфликты</a:t>
            </a:r>
          </a:p>
          <a:p>
            <a:r>
              <a:rPr lang="ru-RU" sz="2400" dirty="0" smtClean="0">
                <a:solidFill>
                  <a:srgbClr val="000000"/>
                </a:solidFill>
                <a:latin typeface="Times New Roman" panose="02020603050405020304" pitchFamily="18" charset="0"/>
                <a:cs typeface="Times New Roman" panose="02020603050405020304" pitchFamily="18" charset="0"/>
              </a:rPr>
              <a:t>-мысли о смене работы</a:t>
            </a:r>
          </a:p>
          <a:p>
            <a:r>
              <a:rPr lang="ru-RU" sz="2400" dirty="0" smtClean="0">
                <a:solidFill>
                  <a:srgbClr val="000000"/>
                </a:solidFill>
                <a:latin typeface="Times New Roman" panose="02020603050405020304" pitchFamily="18" charset="0"/>
                <a:cs typeface="Times New Roman" panose="02020603050405020304" pitchFamily="18" charset="0"/>
              </a:rPr>
              <a:t>-потеря вкуса к жизни</a:t>
            </a:r>
          </a:p>
          <a:p>
            <a:r>
              <a:rPr lang="ru-RU" sz="2400" dirty="0" smtClean="0">
                <a:solidFill>
                  <a:srgbClr val="000000"/>
                </a:solidFill>
                <a:latin typeface="Times New Roman" panose="02020603050405020304" pitchFamily="18" charset="0"/>
                <a:cs typeface="Times New Roman" panose="02020603050405020304" pitchFamily="18" charset="0"/>
              </a:rPr>
              <a:t>-потребность в стимуляторах( кофе, алкоголь, табак и </a:t>
            </a:r>
            <a:r>
              <a:rPr lang="ru-RU" sz="2400" dirty="0" err="1" smtClean="0">
                <a:solidFill>
                  <a:srgbClr val="000000"/>
                </a:solidFill>
                <a:latin typeface="Times New Roman" panose="02020603050405020304" pitchFamily="18" charset="0"/>
                <a:cs typeface="Times New Roman" panose="02020603050405020304" pitchFamily="18" charset="0"/>
              </a:rPr>
              <a:t>др</a:t>
            </a:r>
            <a:r>
              <a:rPr lang="ru-RU" sz="2400" dirty="0" smtClean="0">
                <a:solidFill>
                  <a:srgbClr val="000000"/>
                </a:solidFill>
                <a:latin typeface="Times New Roman" panose="02020603050405020304" pitchFamily="18" charset="0"/>
                <a:cs typeface="Times New Roman" panose="02020603050405020304" pitchFamily="18" charset="0"/>
              </a:rPr>
              <a:t>).</a:t>
            </a:r>
          </a:p>
          <a:p>
            <a:pPr marL="342900" indent="-342900">
              <a:buFontTx/>
              <a:buChar char="-"/>
            </a:pPr>
            <a:endParaRPr lang="ru-RU" sz="2400" dirty="0" smtClean="0">
              <a:solidFill>
                <a:srgbClr val="000000"/>
              </a:solidFill>
              <a:latin typeface="Times New Roman" panose="02020603050405020304" pitchFamily="18" charset="0"/>
              <a:cs typeface="Times New Roman" panose="02020603050405020304" pitchFamily="18" charset="0"/>
            </a:endParaRPr>
          </a:p>
          <a:p>
            <a:pPr marL="342900" indent="-342900">
              <a:buFontTx/>
              <a:buChar char="-"/>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5585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a:t>Поле самодиагностики </a:t>
            </a:r>
            <a:r>
              <a:rPr lang="ru-RU" sz="3100" dirty="0" smtClean="0"/>
              <a:t/>
            </a:r>
            <a:br>
              <a:rPr lang="ru-RU" sz="3100" dirty="0" smtClean="0"/>
            </a:br>
            <a:r>
              <a:rPr lang="ru-RU" sz="3100" dirty="0" smtClean="0"/>
              <a:t>Экспресс-оценка </a:t>
            </a:r>
            <a:r>
              <a:rPr lang="ru-RU" sz="3100" dirty="0"/>
              <a:t>выгорания (по </a:t>
            </a:r>
            <a:r>
              <a:rPr lang="ru-RU" sz="3100" dirty="0" err="1"/>
              <a:t>В.Каппони</a:t>
            </a:r>
            <a:r>
              <a:rPr lang="ru-RU" sz="3100" dirty="0"/>
              <a:t>, </a:t>
            </a:r>
            <a:r>
              <a:rPr lang="ru-RU" sz="3100" dirty="0" err="1"/>
              <a:t>Т.Новак</a:t>
            </a:r>
            <a:r>
              <a:rPr lang="ru-RU" sz="3100" dirty="0"/>
              <a:t>)</a:t>
            </a:r>
            <a:r>
              <a:rPr lang="ru-RU" dirty="0"/>
              <a:t> </a:t>
            </a:r>
            <a:endParaRPr lang="ru-RU" dirty="0"/>
          </a:p>
        </p:txBody>
      </p:sp>
      <p:sp>
        <p:nvSpPr>
          <p:cNvPr id="3" name="Прямоугольник 2"/>
          <p:cNvSpPr/>
          <p:nvPr/>
        </p:nvSpPr>
        <p:spPr>
          <a:xfrm>
            <a:off x="251520" y="-1326148"/>
            <a:ext cx="8568952" cy="8586966"/>
          </a:xfrm>
          <a:prstGeom prst="rect">
            <a:avLst/>
          </a:prstGeom>
        </p:spPr>
        <p:txBody>
          <a:bodyPr wrap="square">
            <a:spAutoFit/>
          </a:bodyPr>
          <a:lstStyle/>
          <a:p>
            <a:endParaRPr lang="ru-RU" dirty="0" smtClean="0">
              <a:solidFill>
                <a:srgbClr val="383838"/>
              </a:solidFill>
              <a:latin typeface="Open Sans"/>
            </a:endParaRPr>
          </a:p>
          <a:p>
            <a:endParaRPr lang="ru-RU" dirty="0">
              <a:solidFill>
                <a:srgbClr val="383838"/>
              </a:solidFill>
              <a:latin typeface="Open Sans"/>
            </a:endParaRPr>
          </a:p>
          <a:p>
            <a:endParaRPr lang="ru-RU" dirty="0" smtClean="0">
              <a:solidFill>
                <a:srgbClr val="383838"/>
              </a:solidFill>
              <a:latin typeface="Open Sans"/>
            </a:endParaRPr>
          </a:p>
          <a:p>
            <a:endParaRPr lang="ru-RU" dirty="0">
              <a:solidFill>
                <a:srgbClr val="383838"/>
              </a:solidFill>
              <a:latin typeface="Open Sans"/>
            </a:endParaRPr>
          </a:p>
          <a:p>
            <a:endParaRPr lang="ru-RU" dirty="0" smtClean="0">
              <a:solidFill>
                <a:srgbClr val="383838"/>
              </a:solidFill>
              <a:latin typeface="Open Sans"/>
            </a:endParaRPr>
          </a:p>
          <a:p>
            <a:endParaRPr lang="ru-RU" dirty="0">
              <a:solidFill>
                <a:srgbClr val="383838"/>
              </a:solidFill>
              <a:latin typeface="Open Sans"/>
            </a:endParaRPr>
          </a:p>
          <a:p>
            <a:endParaRPr lang="ru-RU" dirty="0" smtClean="0">
              <a:solidFill>
                <a:srgbClr val="383838"/>
              </a:solidFill>
              <a:latin typeface="Open Sans"/>
            </a:endParaRPr>
          </a:p>
          <a:p>
            <a:endParaRPr lang="ru-RU" dirty="0">
              <a:solidFill>
                <a:srgbClr val="383838"/>
              </a:solidFill>
              <a:latin typeface="Open Sans"/>
            </a:endParaRPr>
          </a:p>
          <a:p>
            <a:endParaRPr lang="ru-RU" dirty="0" smtClean="0">
              <a:solidFill>
                <a:srgbClr val="383838"/>
              </a:solidFill>
              <a:latin typeface="Open Sans"/>
            </a:endParaRPr>
          </a:p>
          <a:p>
            <a:endParaRPr lang="ru-RU" dirty="0">
              <a:solidFill>
                <a:srgbClr val="383838"/>
              </a:solidFill>
              <a:latin typeface="Open Sans"/>
            </a:endParaRPr>
          </a:p>
          <a:p>
            <a:endParaRPr lang="ru-RU" sz="1600" dirty="0" smtClean="0">
              <a:solidFill>
                <a:srgbClr val="383838"/>
              </a:solidFill>
              <a:latin typeface="Open Sans"/>
            </a:endParaRPr>
          </a:p>
          <a:p>
            <a:endParaRPr lang="ru-RU" sz="1600" dirty="0">
              <a:solidFill>
                <a:srgbClr val="383838"/>
              </a:solidFill>
              <a:latin typeface="Open Sans"/>
            </a:endParaRPr>
          </a:p>
          <a:p>
            <a:r>
              <a:rPr lang="ru-RU" sz="1600" dirty="0" smtClean="0">
                <a:solidFill>
                  <a:srgbClr val="383838"/>
                </a:solidFill>
                <a:latin typeface="Open Sans"/>
              </a:rPr>
              <a:t>1.Когда </a:t>
            </a:r>
            <a:r>
              <a:rPr lang="ru-RU" sz="1600" dirty="0">
                <a:solidFill>
                  <a:srgbClr val="383838"/>
                </a:solidFill>
                <a:latin typeface="Open Sans"/>
              </a:rPr>
              <a:t>в воскресение пополудни я вспоминаю о том, что завтра снова идти на работу, то остаток уик-энда уже испорчен. </a:t>
            </a:r>
            <a:endParaRPr lang="ru-RU" sz="1600" dirty="0" smtClean="0">
              <a:solidFill>
                <a:srgbClr val="383838"/>
              </a:solidFill>
              <a:latin typeface="Open Sans"/>
            </a:endParaRPr>
          </a:p>
          <a:p>
            <a:r>
              <a:rPr lang="ru-RU" sz="1600" dirty="0" smtClean="0">
                <a:solidFill>
                  <a:srgbClr val="383838"/>
                </a:solidFill>
                <a:latin typeface="Open Sans"/>
              </a:rPr>
              <a:t>2</a:t>
            </a:r>
            <a:r>
              <a:rPr lang="ru-RU" sz="1600" dirty="0">
                <a:solidFill>
                  <a:srgbClr val="383838"/>
                </a:solidFill>
                <a:latin typeface="Open Sans"/>
              </a:rPr>
              <a:t>. Если бы у меня была возможность уйти на пенсию (по выслуге лет, инвалидности), я сделал (а) бы это без промедления. </a:t>
            </a:r>
            <a:endParaRPr lang="ru-RU" sz="1600" dirty="0" smtClean="0">
              <a:solidFill>
                <a:srgbClr val="383838"/>
              </a:solidFill>
              <a:latin typeface="Open Sans"/>
            </a:endParaRPr>
          </a:p>
          <a:p>
            <a:r>
              <a:rPr lang="ru-RU" sz="1600" dirty="0" smtClean="0">
                <a:solidFill>
                  <a:srgbClr val="383838"/>
                </a:solidFill>
                <a:latin typeface="Open Sans"/>
              </a:rPr>
              <a:t>3</a:t>
            </a:r>
            <a:r>
              <a:rPr lang="ru-RU" sz="1600" dirty="0">
                <a:solidFill>
                  <a:srgbClr val="383838"/>
                </a:solidFill>
                <a:latin typeface="Open Sans"/>
              </a:rPr>
              <a:t>. Коллеги на работе раздражают меня. Невозможно терпеть их одни и те же разговоры. </a:t>
            </a:r>
            <a:endParaRPr lang="ru-RU" sz="1600" dirty="0" smtClean="0">
              <a:solidFill>
                <a:srgbClr val="383838"/>
              </a:solidFill>
              <a:latin typeface="Open Sans"/>
            </a:endParaRPr>
          </a:p>
          <a:p>
            <a:r>
              <a:rPr lang="ru-RU" sz="1600" dirty="0" smtClean="0">
                <a:solidFill>
                  <a:srgbClr val="383838"/>
                </a:solidFill>
                <a:latin typeface="Open Sans"/>
              </a:rPr>
              <a:t>4</a:t>
            </a:r>
            <a:r>
              <a:rPr lang="ru-RU" sz="1600" dirty="0">
                <a:solidFill>
                  <a:srgbClr val="383838"/>
                </a:solidFill>
                <a:latin typeface="Open Sans"/>
              </a:rPr>
              <a:t>. То, насколько меня раздражают коллеги, еще мелочи по сравнению с тем, как выводят меня из равновесия клиенты (посетители, заказчики). </a:t>
            </a:r>
            <a:endParaRPr lang="ru-RU" sz="1600" dirty="0" smtClean="0">
              <a:solidFill>
                <a:srgbClr val="383838"/>
              </a:solidFill>
              <a:latin typeface="Open Sans"/>
            </a:endParaRPr>
          </a:p>
          <a:p>
            <a:r>
              <a:rPr lang="ru-RU" sz="1600" dirty="0" smtClean="0">
                <a:solidFill>
                  <a:srgbClr val="383838"/>
                </a:solidFill>
                <a:latin typeface="Open Sans"/>
              </a:rPr>
              <a:t>5</a:t>
            </a:r>
            <a:r>
              <a:rPr lang="ru-RU" sz="1600" dirty="0">
                <a:solidFill>
                  <a:srgbClr val="383838"/>
                </a:solidFill>
                <a:latin typeface="Open Sans"/>
              </a:rPr>
              <a:t>. На протяжении последних трех месяцев я отказывался (отказывалась) от курсов повышения квалификации, от участия в конференциях и так далее. </a:t>
            </a:r>
            <a:endParaRPr lang="ru-RU" sz="1600" dirty="0" smtClean="0">
              <a:solidFill>
                <a:srgbClr val="383838"/>
              </a:solidFill>
              <a:latin typeface="Open Sans"/>
            </a:endParaRPr>
          </a:p>
          <a:p>
            <a:r>
              <a:rPr lang="ru-RU" sz="1600" dirty="0" smtClean="0">
                <a:solidFill>
                  <a:srgbClr val="383838"/>
                </a:solidFill>
                <a:latin typeface="Open Sans"/>
              </a:rPr>
              <a:t>6</a:t>
            </a:r>
            <a:r>
              <a:rPr lang="ru-RU" sz="1600" dirty="0">
                <a:solidFill>
                  <a:srgbClr val="383838"/>
                </a:solidFill>
                <a:latin typeface="Open Sans"/>
              </a:rPr>
              <a:t>. Коллегам (посетителям, заказчикам, клиентам и так далее.) я придумал (а) обидные прозвища (например, «идиоты»), которые использую мысленно. </a:t>
            </a:r>
            <a:endParaRPr lang="ru-RU" sz="1600" dirty="0" smtClean="0">
              <a:solidFill>
                <a:srgbClr val="383838"/>
              </a:solidFill>
              <a:latin typeface="Open Sans"/>
            </a:endParaRPr>
          </a:p>
          <a:p>
            <a:r>
              <a:rPr lang="ru-RU" sz="1600" dirty="0" smtClean="0">
                <a:solidFill>
                  <a:srgbClr val="383838"/>
                </a:solidFill>
                <a:latin typeface="Open Sans"/>
              </a:rPr>
              <a:t>7</a:t>
            </a:r>
            <a:r>
              <a:rPr lang="ru-RU" sz="1600" dirty="0">
                <a:solidFill>
                  <a:srgbClr val="383838"/>
                </a:solidFill>
                <a:latin typeface="Open Sans"/>
              </a:rPr>
              <a:t>. С делами по службе я справляюсь «одной левой». Нет ничего такого, что могло бы удивить меня своей новизной. </a:t>
            </a:r>
            <a:endParaRPr lang="ru-RU" sz="1600" dirty="0" smtClean="0">
              <a:solidFill>
                <a:srgbClr val="383838"/>
              </a:solidFill>
              <a:latin typeface="Open Sans"/>
            </a:endParaRPr>
          </a:p>
          <a:p>
            <a:r>
              <a:rPr lang="ru-RU" sz="1600" dirty="0" smtClean="0">
                <a:solidFill>
                  <a:srgbClr val="383838"/>
                </a:solidFill>
                <a:latin typeface="Open Sans"/>
              </a:rPr>
              <a:t>8</a:t>
            </a:r>
            <a:r>
              <a:rPr lang="ru-RU" sz="1600" dirty="0">
                <a:solidFill>
                  <a:srgbClr val="383838"/>
                </a:solidFill>
                <a:latin typeface="Open Sans"/>
              </a:rPr>
              <a:t>. О моей работе мне едва ли кто скажет что-нибудь новое. </a:t>
            </a:r>
            <a:endParaRPr lang="ru-RU" sz="1600" dirty="0" smtClean="0">
              <a:solidFill>
                <a:srgbClr val="383838"/>
              </a:solidFill>
              <a:latin typeface="Open Sans"/>
            </a:endParaRPr>
          </a:p>
          <a:p>
            <a:r>
              <a:rPr lang="ru-RU" sz="1600" dirty="0" smtClean="0">
                <a:solidFill>
                  <a:srgbClr val="383838"/>
                </a:solidFill>
                <a:latin typeface="Open Sans"/>
              </a:rPr>
              <a:t>9</a:t>
            </a:r>
            <a:r>
              <a:rPr lang="ru-RU" sz="1600" dirty="0">
                <a:solidFill>
                  <a:srgbClr val="383838"/>
                </a:solidFill>
                <a:latin typeface="Open Sans"/>
              </a:rPr>
              <a:t>. Стоит мне только вспомнить о своей работе, как хочется взять и послать ее ко всем чертям. </a:t>
            </a:r>
            <a:endParaRPr lang="ru-RU" sz="1600" dirty="0" smtClean="0">
              <a:solidFill>
                <a:srgbClr val="383838"/>
              </a:solidFill>
              <a:latin typeface="Open Sans"/>
            </a:endParaRPr>
          </a:p>
          <a:p>
            <a:r>
              <a:rPr lang="ru-RU" sz="1600" dirty="0" smtClean="0">
                <a:solidFill>
                  <a:srgbClr val="383838"/>
                </a:solidFill>
                <a:latin typeface="Open Sans"/>
              </a:rPr>
              <a:t>10</a:t>
            </a:r>
            <a:r>
              <a:rPr lang="ru-RU" sz="1600" dirty="0">
                <a:solidFill>
                  <a:srgbClr val="383838"/>
                </a:solidFill>
                <a:latin typeface="Open Sans"/>
              </a:rPr>
              <a:t>. За последние три месяца мне не попала в руки ни одна специальная книга, из которой я почерпнул бы что-нибудь новенькое.</a:t>
            </a:r>
          </a:p>
          <a:p>
            <a:r>
              <a:rPr lang="ru-RU" dirty="0">
                <a:solidFill>
                  <a:srgbClr val="000000"/>
                </a:solidFill>
                <a:latin typeface="Open Sans"/>
              </a:rPr>
              <a:t/>
            </a:r>
            <a:br>
              <a:rPr lang="ru-RU" dirty="0">
                <a:solidFill>
                  <a:srgbClr val="000000"/>
                </a:solidFill>
                <a:latin typeface="Open Sans"/>
              </a:rPr>
            </a:br>
            <a:endParaRPr lang="ru-RU" dirty="0"/>
          </a:p>
        </p:txBody>
      </p:sp>
    </p:spTree>
    <p:extLst>
      <p:ext uri="{BB962C8B-B14F-4D97-AF65-F5344CB8AC3E}">
        <p14:creationId xmlns:p14="http://schemas.microsoft.com/office/powerpoint/2010/main" val="1792258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Поле самодиагностики Экспресс-оценка выгорания (по </a:t>
            </a:r>
            <a:r>
              <a:rPr lang="ru-RU" sz="3200" dirty="0" err="1"/>
              <a:t>В.Каппони</a:t>
            </a:r>
            <a:r>
              <a:rPr lang="ru-RU" sz="3200" dirty="0"/>
              <a:t>, </a:t>
            </a:r>
            <a:r>
              <a:rPr lang="ru-RU" sz="3200" dirty="0" err="1"/>
              <a:t>Т.Новак</a:t>
            </a:r>
            <a:r>
              <a:rPr lang="ru-RU" sz="3200" dirty="0"/>
              <a:t>)</a:t>
            </a:r>
            <a:endParaRPr lang="ru-RU" sz="3200" dirty="0"/>
          </a:p>
        </p:txBody>
      </p:sp>
      <p:sp>
        <p:nvSpPr>
          <p:cNvPr id="3" name="Прямоугольник 2"/>
          <p:cNvSpPr/>
          <p:nvPr/>
        </p:nvSpPr>
        <p:spPr>
          <a:xfrm>
            <a:off x="395536" y="1997839"/>
            <a:ext cx="7776864" cy="4401205"/>
          </a:xfrm>
          <a:prstGeom prst="rect">
            <a:avLst/>
          </a:prstGeom>
        </p:spPr>
        <p:txBody>
          <a:bodyPr wrap="square">
            <a:spAutoFit/>
          </a:bodyPr>
          <a:lstStyle/>
          <a:p>
            <a:r>
              <a:rPr lang="ru-RU" sz="2800" b="1" dirty="0">
                <a:solidFill>
                  <a:srgbClr val="383838"/>
                </a:solidFill>
                <a:latin typeface="Times New Roman" panose="02020603050405020304" pitchFamily="18" charset="0"/>
                <a:cs typeface="Times New Roman" panose="02020603050405020304" pitchFamily="18" charset="0"/>
              </a:rPr>
              <a:t>Оценка результатов</a:t>
            </a:r>
            <a:r>
              <a:rPr lang="ru-RU" sz="2800" b="1" dirty="0" smtClean="0">
                <a:solidFill>
                  <a:srgbClr val="383838"/>
                </a:solidFill>
                <a:latin typeface="Times New Roman" panose="02020603050405020304" pitchFamily="18" charset="0"/>
                <a:cs typeface="Times New Roman" panose="02020603050405020304" pitchFamily="18" charset="0"/>
              </a:rPr>
              <a:t>:</a:t>
            </a:r>
          </a:p>
          <a:p>
            <a:r>
              <a:rPr lang="ru-RU" sz="2800" dirty="0" smtClean="0">
                <a:solidFill>
                  <a:srgbClr val="383838"/>
                </a:solidFill>
                <a:latin typeface="Times New Roman" panose="02020603050405020304" pitchFamily="18" charset="0"/>
                <a:cs typeface="Times New Roman" panose="02020603050405020304" pitchFamily="18" charset="0"/>
              </a:rPr>
              <a:t> </a:t>
            </a:r>
            <a:r>
              <a:rPr lang="ru-RU" sz="2800" dirty="0">
                <a:solidFill>
                  <a:srgbClr val="383838"/>
                </a:solidFill>
                <a:latin typeface="Times New Roman" panose="02020603050405020304" pitchFamily="18" charset="0"/>
                <a:cs typeface="Times New Roman" panose="02020603050405020304" pitchFamily="18" charset="0"/>
              </a:rPr>
              <a:t>0-1 балл. Синдром выгорания вам не грозит.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2-6 </a:t>
            </a:r>
            <a:r>
              <a:rPr lang="ru-RU" sz="2800" dirty="0">
                <a:solidFill>
                  <a:srgbClr val="383838"/>
                </a:solidFill>
                <a:latin typeface="Times New Roman" panose="02020603050405020304" pitchFamily="18" charset="0"/>
                <a:cs typeface="Times New Roman" panose="02020603050405020304" pitchFamily="18" charset="0"/>
              </a:rPr>
              <a:t>баллов. Вам необходимо взять отпуск, отключиться от рабочих дел.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7-9 </a:t>
            </a:r>
            <a:r>
              <a:rPr lang="ru-RU" sz="2800" dirty="0">
                <a:solidFill>
                  <a:srgbClr val="383838"/>
                </a:solidFill>
                <a:latin typeface="Times New Roman" panose="02020603050405020304" pitchFamily="18" charset="0"/>
                <a:cs typeface="Times New Roman" panose="02020603050405020304" pitchFamily="18" charset="0"/>
              </a:rPr>
              <a:t>баллов. Пришло время решать: либо сменить работу, либо, что лучше, переменить стиль жизни.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10 </a:t>
            </a:r>
            <a:r>
              <a:rPr lang="ru-RU" sz="2800" dirty="0">
                <a:solidFill>
                  <a:srgbClr val="383838"/>
                </a:solidFill>
                <a:latin typeface="Times New Roman" panose="02020603050405020304" pitchFamily="18" charset="0"/>
                <a:cs typeface="Times New Roman" panose="02020603050405020304" pitchFamily="18" charset="0"/>
              </a:rPr>
              <a:t>баллов. Положение весьма серьезное, но, возможно, в вас еще теплиться огонек; нужно, чтобы он не погас.</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5440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000" dirty="0"/>
              <a:t>Рекомендации по профилактике СЭВ</a:t>
            </a:r>
            <a:endParaRPr lang="ru-RU" dirty="0"/>
          </a:p>
        </p:txBody>
      </p:sp>
      <p:sp>
        <p:nvSpPr>
          <p:cNvPr id="3" name="Прямоугольник 2"/>
          <p:cNvSpPr/>
          <p:nvPr/>
        </p:nvSpPr>
        <p:spPr>
          <a:xfrm>
            <a:off x="251520" y="2274838"/>
            <a:ext cx="8568952" cy="3970318"/>
          </a:xfrm>
          <a:prstGeom prst="rect">
            <a:avLst/>
          </a:prstGeom>
        </p:spPr>
        <p:txBody>
          <a:bodyPr wrap="square">
            <a:spAutoFit/>
          </a:bodyPr>
          <a:lstStyle/>
          <a:p>
            <a:r>
              <a:rPr lang="ru-RU" sz="2800" b="1" dirty="0" smtClean="0">
                <a:solidFill>
                  <a:srgbClr val="383838"/>
                </a:solidFill>
                <a:latin typeface="Times New Roman" panose="02020603050405020304" pitchFamily="18" charset="0"/>
                <a:cs typeface="Times New Roman" panose="02020603050405020304" pitchFamily="18" charset="0"/>
              </a:rPr>
              <a:t>1 </a:t>
            </a:r>
            <a:r>
              <a:rPr lang="ru-RU" sz="2800" b="1" dirty="0">
                <a:solidFill>
                  <a:srgbClr val="383838"/>
                </a:solidFill>
                <a:latin typeface="Times New Roman" panose="02020603050405020304" pitchFamily="18" charset="0"/>
                <a:cs typeface="Times New Roman" panose="02020603050405020304" pitchFamily="18" charset="0"/>
              </a:rPr>
              <a:t>группа методов - физиологические (воздействие на тело): </a:t>
            </a:r>
            <a:endParaRPr lang="ru-RU" sz="2800" b="1" dirty="0" smtClean="0">
              <a:solidFill>
                <a:srgbClr val="383838"/>
              </a:solidFill>
              <a:latin typeface="Times New Roman" panose="02020603050405020304" pitchFamily="18" charset="0"/>
              <a:cs typeface="Times New Roman" panose="02020603050405020304" pitchFamily="18" charset="0"/>
            </a:endParaRPr>
          </a:p>
          <a:p>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-физические </a:t>
            </a:r>
            <a:r>
              <a:rPr lang="ru-RU" sz="2800" dirty="0">
                <a:solidFill>
                  <a:srgbClr val="383838"/>
                </a:solidFill>
                <a:latin typeface="Times New Roman" panose="02020603050405020304" pitchFamily="18" charset="0"/>
                <a:cs typeface="Times New Roman" panose="02020603050405020304" pitchFamily="18" charset="0"/>
              </a:rPr>
              <a:t>упражнения (фитнес,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тренажерный зал, йога</a:t>
            </a:r>
            <a:r>
              <a:rPr lang="ru-RU" sz="2800" dirty="0">
                <a:solidFill>
                  <a:srgbClr val="383838"/>
                </a:solidFill>
                <a:latin typeface="Times New Roman" panose="02020603050405020304" pitchFamily="18" charset="0"/>
                <a:cs typeface="Times New Roman" panose="02020603050405020304" pitchFamily="18" charset="0"/>
              </a:rPr>
              <a:t>);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-свежий </a:t>
            </a:r>
            <a:r>
              <a:rPr lang="ru-RU" sz="2800" dirty="0">
                <a:solidFill>
                  <a:srgbClr val="383838"/>
                </a:solidFill>
                <a:latin typeface="Times New Roman" panose="02020603050405020304" pitchFamily="18" charset="0"/>
                <a:cs typeface="Times New Roman" panose="02020603050405020304" pitchFamily="18" charset="0"/>
              </a:rPr>
              <a:t>воздух (воздушные ванны,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прогулки</a:t>
            </a:r>
            <a:r>
              <a:rPr lang="ru-RU" sz="2800" dirty="0">
                <a:solidFill>
                  <a:srgbClr val="383838"/>
                </a:solidFill>
                <a:latin typeface="Times New Roman" panose="02020603050405020304" pitchFamily="18" charset="0"/>
                <a:cs typeface="Times New Roman" panose="02020603050405020304" pitchFamily="18" charset="0"/>
              </a:rPr>
              <a:t>);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-купание </a:t>
            </a:r>
            <a:r>
              <a:rPr lang="ru-RU" sz="2800" dirty="0">
                <a:solidFill>
                  <a:srgbClr val="383838"/>
                </a:solidFill>
                <a:latin typeface="Times New Roman" panose="02020603050405020304" pitchFamily="18" charset="0"/>
                <a:cs typeface="Times New Roman" panose="02020603050405020304" pitchFamily="18" charset="0"/>
              </a:rPr>
              <a:t>(плавание в водоемах, бассейне, бани (русская, финская); дыхательная гимнастика.</a:t>
            </a:r>
            <a:endParaRPr lang="ru-RU" sz="2800" dirty="0">
              <a:latin typeface="Times New Roman" panose="02020603050405020304" pitchFamily="18" charset="0"/>
              <a:cs typeface="Times New Roman" panose="02020603050405020304" pitchFamily="18" charset="0"/>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6176" y="2924944"/>
            <a:ext cx="2664296" cy="19706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41214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Рекомендации по профилактике СЭВ</a:t>
            </a:r>
          </a:p>
        </p:txBody>
      </p:sp>
      <p:sp>
        <p:nvSpPr>
          <p:cNvPr id="3" name="Прямоугольник 2"/>
          <p:cNvSpPr/>
          <p:nvPr/>
        </p:nvSpPr>
        <p:spPr>
          <a:xfrm>
            <a:off x="467544" y="2690336"/>
            <a:ext cx="8352928" cy="3231654"/>
          </a:xfrm>
          <a:prstGeom prst="rect">
            <a:avLst/>
          </a:prstGeom>
        </p:spPr>
        <p:txBody>
          <a:bodyPr wrap="square">
            <a:spAutoFit/>
          </a:bodyPr>
          <a:lstStyle/>
          <a:p>
            <a:r>
              <a:rPr lang="ru-RU" sz="3200" b="1" dirty="0">
                <a:solidFill>
                  <a:srgbClr val="383838"/>
                </a:solidFill>
                <a:latin typeface="Times New Roman" panose="02020603050405020304" pitchFamily="18" charset="0"/>
                <a:cs typeface="Times New Roman" panose="02020603050405020304" pitchFamily="18" charset="0"/>
              </a:rPr>
              <a:t>2 группа методов - биохимические (воздействие на клеточном уровне): </a:t>
            </a:r>
            <a:endParaRPr lang="ru-RU" sz="3200" b="1" dirty="0" smtClean="0">
              <a:solidFill>
                <a:srgbClr val="383838"/>
              </a:solidFill>
              <a:latin typeface="Times New Roman" panose="02020603050405020304" pitchFamily="18" charset="0"/>
              <a:cs typeface="Times New Roman" panose="02020603050405020304" pitchFamily="18" charset="0"/>
            </a:endParaRPr>
          </a:p>
          <a:p>
            <a:endParaRPr lang="ru-RU" sz="2800" b="1"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-здоровая </a:t>
            </a:r>
            <a:r>
              <a:rPr lang="ru-RU" sz="2800" dirty="0">
                <a:solidFill>
                  <a:srgbClr val="383838"/>
                </a:solidFill>
                <a:latin typeface="Times New Roman" panose="02020603050405020304" pitchFamily="18" charset="0"/>
                <a:cs typeface="Times New Roman" panose="02020603050405020304" pitchFamily="18" charset="0"/>
              </a:rPr>
              <a:t>еда;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 витамины</a:t>
            </a:r>
            <a:r>
              <a:rPr lang="ru-RU" sz="2800" dirty="0">
                <a:solidFill>
                  <a:srgbClr val="383838"/>
                </a:solidFill>
                <a:latin typeface="Times New Roman" panose="02020603050405020304" pitchFamily="18" charset="0"/>
                <a:cs typeface="Times New Roman" panose="02020603050405020304" pitchFamily="18" charset="0"/>
              </a:rPr>
              <a:t>;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 кофеин </a:t>
            </a:r>
            <a:r>
              <a:rPr lang="ru-RU" sz="2800" dirty="0">
                <a:solidFill>
                  <a:srgbClr val="383838"/>
                </a:solidFill>
                <a:latin typeface="Times New Roman" panose="02020603050405020304" pitchFamily="18" charset="0"/>
                <a:cs typeface="Times New Roman" panose="02020603050405020304" pitchFamily="18" charset="0"/>
              </a:rPr>
              <a:t>и алкоголь в очень низких дозах; </a:t>
            </a:r>
            <a:endParaRPr lang="ru-RU" sz="2800" dirty="0" smtClean="0">
              <a:solidFill>
                <a:srgbClr val="383838"/>
              </a:solidFill>
              <a:latin typeface="Times New Roman" panose="02020603050405020304" pitchFamily="18" charset="0"/>
              <a:cs typeface="Times New Roman" panose="02020603050405020304" pitchFamily="18" charset="0"/>
            </a:endParaRPr>
          </a:p>
          <a:p>
            <a:r>
              <a:rPr lang="ru-RU" sz="2800" dirty="0" smtClean="0">
                <a:solidFill>
                  <a:srgbClr val="383838"/>
                </a:solidFill>
                <a:latin typeface="Times New Roman" panose="02020603050405020304" pitchFamily="18" charset="0"/>
                <a:cs typeface="Times New Roman" panose="02020603050405020304" pitchFamily="18" charset="0"/>
              </a:rPr>
              <a:t>- полный </a:t>
            </a:r>
            <a:r>
              <a:rPr lang="ru-RU" sz="2800" dirty="0">
                <a:solidFill>
                  <a:srgbClr val="383838"/>
                </a:solidFill>
                <a:latin typeface="Times New Roman" panose="02020603050405020304" pitchFamily="18" charset="0"/>
                <a:cs typeface="Times New Roman" panose="02020603050405020304" pitchFamily="18" charset="0"/>
              </a:rPr>
              <a:t>отказ от курения.</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3213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000" dirty="0"/>
              <a:t>Рекомендации по профилактике СЭВ</a:t>
            </a:r>
            <a:endParaRPr lang="ru-RU" dirty="0"/>
          </a:p>
        </p:txBody>
      </p:sp>
      <p:sp>
        <p:nvSpPr>
          <p:cNvPr id="3" name="Прямоугольник 2"/>
          <p:cNvSpPr/>
          <p:nvPr/>
        </p:nvSpPr>
        <p:spPr>
          <a:xfrm>
            <a:off x="539552" y="2967335"/>
            <a:ext cx="8208912" cy="2523768"/>
          </a:xfrm>
          <a:prstGeom prst="rect">
            <a:avLst/>
          </a:prstGeom>
        </p:spPr>
        <p:txBody>
          <a:bodyPr wrap="square">
            <a:spAutoFit/>
          </a:bodyPr>
          <a:lstStyle/>
          <a:p>
            <a:r>
              <a:rPr lang="ru-RU" sz="2800" b="1" dirty="0">
                <a:solidFill>
                  <a:srgbClr val="383838"/>
                </a:solidFill>
                <a:latin typeface="Open Sans"/>
              </a:rPr>
              <a:t>3 группа методов - психологические: методы </a:t>
            </a:r>
            <a:r>
              <a:rPr lang="ru-RU" sz="2800" b="1" dirty="0" err="1">
                <a:solidFill>
                  <a:srgbClr val="383838"/>
                </a:solidFill>
                <a:latin typeface="Open Sans"/>
              </a:rPr>
              <a:t>саморегуляции</a:t>
            </a:r>
            <a:r>
              <a:rPr lang="ru-RU" sz="2800" b="1" dirty="0">
                <a:solidFill>
                  <a:srgbClr val="383838"/>
                </a:solidFill>
                <a:latin typeface="Open Sans"/>
              </a:rPr>
              <a:t>; </a:t>
            </a:r>
            <a:endParaRPr lang="ru-RU" sz="2800" b="1" dirty="0" smtClean="0">
              <a:solidFill>
                <a:srgbClr val="383838"/>
              </a:solidFill>
              <a:latin typeface="Open Sans"/>
            </a:endParaRPr>
          </a:p>
          <a:p>
            <a:endParaRPr lang="ru-RU" dirty="0">
              <a:solidFill>
                <a:srgbClr val="383838"/>
              </a:solidFill>
              <a:latin typeface="Open Sans"/>
            </a:endParaRPr>
          </a:p>
          <a:p>
            <a:r>
              <a:rPr lang="ru-RU" sz="2800" dirty="0" smtClean="0">
                <a:solidFill>
                  <a:srgbClr val="383838"/>
                </a:solidFill>
                <a:latin typeface="Open Sans"/>
              </a:rPr>
              <a:t>- музыка</a:t>
            </a:r>
            <a:r>
              <a:rPr lang="ru-RU" sz="2800" dirty="0">
                <a:solidFill>
                  <a:srgbClr val="383838"/>
                </a:solidFill>
                <a:latin typeface="Open Sans"/>
              </a:rPr>
              <a:t>; </a:t>
            </a:r>
            <a:endParaRPr lang="ru-RU" sz="2800" dirty="0" smtClean="0">
              <a:solidFill>
                <a:srgbClr val="383838"/>
              </a:solidFill>
              <a:latin typeface="Open Sans"/>
            </a:endParaRPr>
          </a:p>
          <a:p>
            <a:r>
              <a:rPr lang="ru-RU" sz="2800" dirty="0" smtClean="0">
                <a:solidFill>
                  <a:srgbClr val="383838"/>
                </a:solidFill>
                <a:latin typeface="Open Sans"/>
              </a:rPr>
              <a:t>- аутотренинги</a:t>
            </a:r>
            <a:r>
              <a:rPr lang="ru-RU" sz="2800" dirty="0">
                <a:solidFill>
                  <a:srgbClr val="383838"/>
                </a:solidFill>
                <a:latin typeface="Open Sans"/>
              </a:rPr>
              <a:t>; </a:t>
            </a:r>
            <a:endParaRPr lang="ru-RU" sz="2800" dirty="0" smtClean="0">
              <a:solidFill>
                <a:srgbClr val="383838"/>
              </a:solidFill>
              <a:latin typeface="Open Sans"/>
            </a:endParaRPr>
          </a:p>
          <a:p>
            <a:r>
              <a:rPr lang="ru-RU" sz="2800" dirty="0" smtClean="0">
                <a:solidFill>
                  <a:srgbClr val="383838"/>
                </a:solidFill>
                <a:latin typeface="Open Sans"/>
              </a:rPr>
              <a:t>- медитации.</a:t>
            </a:r>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3662271"/>
            <a:ext cx="3600400" cy="2664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98538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Рекомендации по </a:t>
            </a:r>
            <a:r>
              <a:rPr lang="ru-RU" dirty="0" smtClean="0"/>
              <a:t>профилактике СЭВ</a:t>
            </a:r>
            <a:endParaRPr lang="ru-RU" dirty="0"/>
          </a:p>
        </p:txBody>
      </p:sp>
      <p:sp>
        <p:nvSpPr>
          <p:cNvPr id="3" name="Прямоугольник 2"/>
          <p:cNvSpPr/>
          <p:nvPr/>
        </p:nvSpPr>
        <p:spPr>
          <a:xfrm>
            <a:off x="179512" y="1166843"/>
            <a:ext cx="8568952" cy="5293757"/>
          </a:xfrm>
          <a:prstGeom prst="rect">
            <a:avLst/>
          </a:prstGeom>
        </p:spPr>
        <p:txBody>
          <a:bodyPr wrap="square">
            <a:spAutoFit/>
          </a:bodyPr>
          <a:lstStyle/>
          <a:p>
            <a:endParaRPr lang="ru-RU" dirty="0"/>
          </a:p>
          <a:p>
            <a:pPr algn="ctr"/>
            <a:r>
              <a:rPr lang="ru-RU" sz="2800" b="1" dirty="0" smtClean="0">
                <a:latin typeface="Times New Roman" panose="02020603050405020304" pitchFamily="18" charset="0"/>
                <a:cs typeface="Times New Roman" panose="02020603050405020304" pitchFamily="18" charset="0"/>
              </a:rPr>
              <a:t>Мышечный </a:t>
            </a:r>
            <a:r>
              <a:rPr lang="ru-RU" sz="2800" b="1" dirty="0">
                <a:latin typeface="Times New Roman" panose="02020603050405020304" pitchFamily="18" charset="0"/>
                <a:cs typeface="Times New Roman" panose="02020603050405020304" pitchFamily="18" charset="0"/>
              </a:rPr>
              <a:t>зажим как спутник стресса</a:t>
            </a:r>
            <a:br>
              <a:rPr lang="ru-RU" sz="2800" b="1" dirty="0">
                <a:latin typeface="Times New Roman" panose="02020603050405020304" pitchFamily="18" charset="0"/>
                <a:cs typeface="Times New Roman" panose="02020603050405020304" pitchFamily="18" charset="0"/>
              </a:rPr>
            </a:br>
            <a:endParaRPr lang="ru-RU" sz="2800" b="1"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Способы борьбы с мышечным зажимом :</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Упражнения на сброс </a:t>
            </a:r>
            <a:r>
              <a:rPr lang="ru-RU" sz="2400" dirty="0" err="1">
                <a:latin typeface="Times New Roman" panose="02020603050405020304" pitchFamily="18" charset="0"/>
                <a:cs typeface="Times New Roman" panose="02020603050405020304" pitchFamily="18" charset="0"/>
              </a:rPr>
              <a:t>психо</a:t>
            </a:r>
            <a:r>
              <a:rPr lang="ru-RU" sz="2400" dirty="0">
                <a:latin typeface="Times New Roman" panose="02020603050405020304" pitchFamily="18" charset="0"/>
                <a:cs typeface="Times New Roman" panose="02020603050405020304" pitchFamily="18" charset="0"/>
              </a:rPr>
              <a:t>-мышечного напряжения</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(сброс </a:t>
            </a:r>
            <a:r>
              <a:rPr lang="ru-RU" sz="2400" dirty="0" err="1">
                <a:latin typeface="Times New Roman" panose="02020603050405020304" pitchFamily="18" charset="0"/>
                <a:cs typeface="Times New Roman" panose="02020603050405020304" pitchFamily="18" charset="0"/>
              </a:rPr>
              <a:t>психомышечного</a:t>
            </a:r>
            <a:r>
              <a:rPr lang="ru-RU" sz="2400" dirty="0">
                <a:latin typeface="Times New Roman" panose="02020603050405020304" pitchFamily="18" charset="0"/>
                <a:cs typeface="Times New Roman" panose="02020603050405020304" pitchFamily="18" charset="0"/>
              </a:rPr>
              <a:t> напряжения в</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области плечевого пояса и спины.</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Важно контролировать осанку и чувство</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уверенности в себе)</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Метод </a:t>
            </a:r>
            <a:r>
              <a:rPr lang="ru-RU" sz="2400" dirty="0">
                <a:latin typeface="Times New Roman" panose="02020603050405020304" pitchFamily="18" charset="0"/>
                <a:cs typeface="Times New Roman" panose="02020603050405020304" pitchFamily="18" charset="0"/>
              </a:rPr>
              <a:t>«Ключ» </a:t>
            </a:r>
            <a:r>
              <a:rPr lang="ru-RU" sz="2400" dirty="0" err="1">
                <a:latin typeface="Times New Roman" panose="02020603050405020304" pitchFamily="18" charset="0"/>
                <a:cs typeface="Times New Roman" panose="02020603050405020304" pitchFamily="18" charset="0"/>
              </a:rPr>
              <a:t>Хасая</a:t>
            </a:r>
            <a:r>
              <a:rPr lang="ru-RU" sz="2400" dirty="0">
                <a:latin typeface="Times New Roman" panose="02020603050405020304" pitchFamily="18" charset="0"/>
                <a:cs typeface="Times New Roman" panose="02020603050405020304" pitchFamily="18" charset="0"/>
              </a:rPr>
              <a:t> Алиева</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(служит для </a:t>
            </a:r>
            <a:r>
              <a:rPr lang="ru-RU" sz="2400" dirty="0" err="1">
                <a:latin typeface="Times New Roman" panose="02020603050405020304" pitchFamily="18" charset="0"/>
                <a:cs typeface="Times New Roman" panose="02020603050405020304" pitchFamily="18" charset="0"/>
              </a:rPr>
              <a:t>саморегуляции</a:t>
            </a:r>
            <a:r>
              <a:rPr lang="ru-RU" sz="2400" dirty="0">
                <a:latin typeface="Times New Roman" panose="02020603050405020304" pitchFamily="18" charset="0"/>
                <a:cs typeface="Times New Roman" panose="02020603050405020304" pitchFamily="18" charset="0"/>
              </a:rPr>
              <a:t> человека,</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управления стрессом, улучшения здоровья,</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ускорения любого обучения, развития</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желаемых качеств, способностей и навыков)</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3068960"/>
            <a:ext cx="2304256" cy="2664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56979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910649"/>
            <a:ext cx="8352928" cy="7448193"/>
          </a:xfrm>
          <a:prstGeom prst="rect">
            <a:avLst/>
          </a:prstGeom>
        </p:spPr>
        <p:txBody>
          <a:bodyPr wrap="square">
            <a:spAutoFit/>
          </a:bodyPr>
          <a:lstStyle/>
          <a:p>
            <a:endParaRPr lang="ru-RU" dirty="0" smtClean="0">
              <a:solidFill>
                <a:srgbClr val="383838"/>
              </a:solidFill>
              <a:latin typeface="Open Sans"/>
            </a:endParaRPr>
          </a:p>
          <a:p>
            <a:endParaRPr lang="ru-RU" dirty="0">
              <a:solidFill>
                <a:srgbClr val="383838"/>
              </a:solidFill>
              <a:latin typeface="Open Sans"/>
            </a:endParaRPr>
          </a:p>
          <a:p>
            <a:endParaRPr lang="ru-RU" dirty="0" smtClean="0">
              <a:solidFill>
                <a:srgbClr val="383838"/>
              </a:solidFill>
              <a:latin typeface="Open Sans"/>
            </a:endParaRPr>
          </a:p>
          <a:p>
            <a:endParaRPr lang="ru-RU" dirty="0">
              <a:solidFill>
                <a:srgbClr val="383838"/>
              </a:solidFill>
              <a:latin typeface="Open Sans"/>
            </a:endParaRPr>
          </a:p>
          <a:p>
            <a:pPr algn="ctr"/>
            <a:r>
              <a:rPr lang="ru-RU" sz="2400" b="1" dirty="0" smtClean="0">
                <a:solidFill>
                  <a:schemeClr val="bg1"/>
                </a:solidFill>
                <a:latin typeface="Times New Roman" panose="02020603050405020304" pitchFamily="18" charset="0"/>
                <a:cs typeface="Times New Roman" panose="02020603050405020304" pitchFamily="18" charset="0"/>
              </a:rPr>
              <a:t>Экспресс-приемы </a:t>
            </a:r>
            <a:r>
              <a:rPr lang="ru-RU" sz="2400" b="1" dirty="0">
                <a:solidFill>
                  <a:schemeClr val="bg1"/>
                </a:solidFill>
                <a:latin typeface="Times New Roman" panose="02020603050405020304" pitchFamily="18" charset="0"/>
                <a:cs typeface="Times New Roman" panose="02020603050405020304" pitchFamily="18" charset="0"/>
              </a:rPr>
              <a:t>для снятия эмоционального напряжения</a:t>
            </a:r>
            <a:r>
              <a:rPr lang="ru-RU" sz="2400" b="1" dirty="0" smtClean="0">
                <a:solidFill>
                  <a:schemeClr val="bg1"/>
                </a:solidFill>
                <a:latin typeface="Times New Roman" panose="02020603050405020304" pitchFamily="18" charset="0"/>
                <a:cs typeface="Times New Roman" panose="02020603050405020304" pitchFamily="18" charset="0"/>
              </a:rPr>
              <a:t>.</a:t>
            </a:r>
          </a:p>
          <a:p>
            <a:r>
              <a:rPr lang="ru-RU" dirty="0" smtClean="0">
                <a:solidFill>
                  <a:srgbClr val="383838"/>
                </a:solidFill>
                <a:latin typeface="Open Sans"/>
              </a:rPr>
              <a:t> </a:t>
            </a:r>
            <a:r>
              <a:rPr lang="ru-RU" sz="2000" dirty="0">
                <a:solidFill>
                  <a:srgbClr val="383838"/>
                </a:solidFill>
                <a:latin typeface="Open Sans"/>
              </a:rPr>
              <a:t>Сложите руки «в замок» за спиной. Так как отрицательные эмоции «живут» на шее ниже затылка и на плечах, напрягите руки и спину, потянитесь, расслабьте плечи и руки. Сбросьте напряжение с кистей. Сложите руки «в замок» перед собой. Потянитесь, напрягая плечи и руки, расслабьтесь, встряхните кисти (во время потягивания происходит выброс «гормона счастья»). Улыбнитесь! Зафиксируйте улыбку на лице на 10 – 15 секунд. При улыбке расслабляется гораздо больше мышц, чем при обычном положении. Почувствуйте благодать, которая расходится по всему телу от улыбки. Сохраните это состояние. Эффективным средством снятия напряжения является расслабление на фоне йоговского дыхания: сядьте свободно на стуле, закройте глаза и послушайте свое дыхание: спокойное, ровное. Дышите по схеме «4 + 4 + 4»: четыре секунды на вдох, четыре – на задержку дыхания, четыре – на выдох. Проделайте так три раза, слушая дыхание, ощущая, как воздух наполняет легкие, разбегается по телу до кончиков пальцев, освобождает легкие. Других мыслей быть не должно.</a:t>
            </a:r>
            <a:endParaRPr lang="ru-RU" sz="2000" dirty="0"/>
          </a:p>
        </p:txBody>
      </p:sp>
    </p:spTree>
    <p:extLst>
      <p:ext uri="{BB962C8B-B14F-4D97-AF65-F5344CB8AC3E}">
        <p14:creationId xmlns:p14="http://schemas.microsoft.com/office/powerpoint/2010/main" val="737829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Рекомендации по профилактике </a:t>
            </a:r>
            <a:r>
              <a:rPr lang="ru-RU" dirty="0" smtClean="0"/>
              <a:t>СЭВ</a:t>
            </a:r>
            <a:endParaRPr lang="ru-RU" dirty="0"/>
          </a:p>
        </p:txBody>
      </p:sp>
      <p:sp>
        <p:nvSpPr>
          <p:cNvPr id="3" name="Прямоугольник 2"/>
          <p:cNvSpPr/>
          <p:nvPr/>
        </p:nvSpPr>
        <p:spPr>
          <a:xfrm>
            <a:off x="539552" y="2136339"/>
            <a:ext cx="8424936" cy="3539430"/>
          </a:xfrm>
          <a:prstGeom prst="rect">
            <a:avLst/>
          </a:prstGeom>
        </p:spPr>
        <p:txBody>
          <a:bodyPr wrap="square">
            <a:spAutoFit/>
          </a:bodyPr>
          <a:lstStyle/>
          <a:p>
            <a:r>
              <a:rPr lang="ru-RU" sz="2800" b="1" dirty="0">
                <a:latin typeface="Times New Roman" panose="02020603050405020304" pitchFamily="18" charset="0"/>
                <a:cs typeface="Times New Roman" panose="02020603050405020304" pitchFamily="18" charset="0"/>
              </a:rPr>
              <a:t>Позитивное мышление </a:t>
            </a:r>
            <a:r>
              <a:rPr lang="ru-RU" sz="2800" dirty="0">
                <a:latin typeface="Times New Roman" panose="02020603050405020304" pitchFamily="18" charset="0"/>
                <a:cs typeface="Times New Roman" panose="02020603050405020304" pitchFamily="18" charset="0"/>
              </a:rPr>
              <a:t>– это ваше психическое отношение к жизни, самому себе, происходящим событиям и событиям, которые только должны произойти. Это ваши хорошие мысли, слова и образы, являющиеся источником успеха в жизни, это ожидание счастья, радости, здоровья, успешного завершения любой ситуации и принимаемых решений.</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4540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295644"/>
            <a:ext cx="8640960" cy="8863965"/>
          </a:xfrm>
          <a:prstGeom prst="rect">
            <a:avLst/>
          </a:prstGeom>
        </p:spPr>
        <p:txBody>
          <a:bodyPr wrap="square">
            <a:spAutoFit/>
          </a:bodyPr>
          <a:lstStyle/>
          <a:p>
            <a:pPr algn="ctr"/>
            <a:endParaRPr lang="ru-RU" dirty="0" smtClean="0">
              <a:solidFill>
                <a:srgbClr val="000000"/>
              </a:solidFill>
              <a:latin typeface="Roboto"/>
            </a:endParaRPr>
          </a:p>
          <a:p>
            <a:pPr algn="ctr"/>
            <a:endParaRPr lang="ru-RU" dirty="0">
              <a:solidFill>
                <a:srgbClr val="000000"/>
              </a:solidFill>
              <a:latin typeface="Roboto"/>
            </a:endParaRPr>
          </a:p>
          <a:p>
            <a:pPr algn="ctr"/>
            <a:endParaRPr lang="ru-RU" dirty="0" smtClean="0">
              <a:solidFill>
                <a:srgbClr val="000000"/>
              </a:solidFill>
              <a:latin typeface="Roboto"/>
            </a:endParaRPr>
          </a:p>
          <a:p>
            <a:pPr algn="ctr"/>
            <a:endParaRPr lang="ru-RU" dirty="0">
              <a:solidFill>
                <a:srgbClr val="000000"/>
              </a:solidFill>
              <a:latin typeface="Roboto"/>
            </a:endParaRPr>
          </a:p>
          <a:p>
            <a:pPr algn="ctr"/>
            <a:endParaRPr lang="ru-RU" dirty="0" smtClean="0">
              <a:solidFill>
                <a:srgbClr val="000000"/>
              </a:solidFill>
              <a:latin typeface="Roboto"/>
            </a:endParaRPr>
          </a:p>
          <a:p>
            <a:pPr algn="ctr"/>
            <a:endParaRPr lang="ru-RU" dirty="0">
              <a:solidFill>
                <a:srgbClr val="000000"/>
              </a:solidFill>
              <a:latin typeface="Roboto"/>
            </a:endParaRPr>
          </a:p>
          <a:p>
            <a:pPr algn="ctr"/>
            <a:endParaRPr lang="ru-RU" dirty="0" smtClean="0">
              <a:solidFill>
                <a:srgbClr val="000000"/>
              </a:solidFill>
              <a:latin typeface="Roboto"/>
            </a:endParaRPr>
          </a:p>
          <a:p>
            <a:pPr algn="ctr"/>
            <a:endParaRPr lang="ru-RU" dirty="0">
              <a:solidFill>
                <a:srgbClr val="000000"/>
              </a:solidFill>
              <a:latin typeface="Roboto"/>
            </a:endParaRPr>
          </a:p>
          <a:p>
            <a:pPr algn="ctr"/>
            <a:endParaRPr lang="ru-RU" dirty="0" smtClean="0">
              <a:solidFill>
                <a:srgbClr val="000000"/>
              </a:solidFill>
              <a:latin typeface="Roboto"/>
            </a:endParaRPr>
          </a:p>
          <a:p>
            <a:pPr algn="ctr"/>
            <a:r>
              <a:rPr lang="ru-RU" sz="2400" b="1" dirty="0" smtClean="0">
                <a:solidFill>
                  <a:schemeClr val="bg1"/>
                </a:solidFill>
                <a:latin typeface="Times New Roman" panose="02020603050405020304" pitchFamily="18" charset="0"/>
                <a:cs typeface="Times New Roman" panose="02020603050405020304" pitchFamily="18" charset="0"/>
              </a:rPr>
              <a:t>Совет </a:t>
            </a:r>
            <a:r>
              <a:rPr lang="ru-RU" sz="2400" b="1" dirty="0">
                <a:solidFill>
                  <a:schemeClr val="bg1"/>
                </a:solidFill>
                <a:latin typeface="Times New Roman" panose="02020603050405020304" pitchFamily="18" charset="0"/>
                <a:cs typeface="Times New Roman" panose="02020603050405020304" pitchFamily="18" charset="0"/>
              </a:rPr>
              <a:t>для тех, кто хочет научиться мыслить позитивно:</a:t>
            </a:r>
            <a:br>
              <a:rPr lang="ru-RU" sz="2400" b="1" dirty="0">
                <a:solidFill>
                  <a:schemeClr val="bg1"/>
                </a:solidFill>
                <a:latin typeface="Times New Roman" panose="02020603050405020304" pitchFamily="18" charset="0"/>
                <a:cs typeface="Times New Roman" panose="02020603050405020304" pitchFamily="18" charset="0"/>
              </a:rPr>
            </a:br>
            <a:endParaRPr lang="ru-RU" sz="2400" b="1" dirty="0">
              <a:solidFill>
                <a:schemeClr val="bg1"/>
              </a:solidFill>
              <a:latin typeface="Times New Roman" panose="02020603050405020304" pitchFamily="18" charset="0"/>
              <a:cs typeface="Times New Roman" panose="02020603050405020304" pitchFamily="18" charset="0"/>
            </a:endParaRPr>
          </a:p>
          <a:p>
            <a:pPr algn="ctr"/>
            <a:r>
              <a:rPr lang="ru-RU" dirty="0">
                <a:solidFill>
                  <a:srgbClr val="000000"/>
                </a:solidFill>
                <a:latin typeface="Roboto"/>
              </a:rPr>
              <a:t>1. Никогда не позволяйте себе зацикливаться на плохих мыслях 2. Снижайте значимость событий! 3. Не стоит себя накручивать и драматизировать!!! 4. Избавляйтесь от тревоги, научитесь контролировать эмоции. 5. Выражайте эмоции без вреда для окружающих.. 6. Ограничьте свои контакты с негативными, вечно ноющими и жалующимися на жизнь людьми</a:t>
            </a:r>
            <a:br>
              <a:rPr lang="ru-RU" dirty="0">
                <a:solidFill>
                  <a:srgbClr val="000000"/>
                </a:solidFill>
                <a:latin typeface="Roboto"/>
              </a:rPr>
            </a:br>
            <a:r>
              <a:rPr lang="ru-RU" dirty="0">
                <a:solidFill>
                  <a:srgbClr val="000000"/>
                </a:solidFill>
                <a:latin typeface="Roboto"/>
              </a:rPr>
              <a:t>7. Будьте открыты для общения!!!! Старайтесь чаще общаться с веселыми, жизнерадостными людьми. Они всегда поддержат вас и просто повысят настроение. 8. Прощайте и забывайте обиды. Примите тот факт, что люди вокруг Вас и мир, в котором мы живем не совершенны. 9. ХВАЛИТЕ СЕБЯ! Известно, что «слово может убить, слово может и спасти». 10. Каждый раз перед сном прокручивайте в своей памяти все приятные события дня</a:t>
            </a:r>
            <a:br>
              <a:rPr lang="ru-RU" dirty="0">
                <a:solidFill>
                  <a:srgbClr val="000000"/>
                </a:solidFill>
                <a:latin typeface="Roboto"/>
              </a:rPr>
            </a:br>
            <a:r>
              <a:rPr lang="ru-RU" dirty="0">
                <a:solidFill>
                  <a:srgbClr val="000000"/>
                </a:solidFill>
                <a:latin typeface="Roboto"/>
              </a:rPr>
              <a:t>11. Когда у вас хорошее настроение, не забудьте поделиться им с окружающими. 12. Смейтесь, когда вам смешно. Даже если вы смеетесь над собой. Это полезно. 13. Старайтесь чаще улыбаться. Это поможет вам наладить общение с окружающими. Кроме того, улыбчивый человек выглядит более привлекательным. 14. Старайтесь видеть позитивное даже в негативном. Извлекайте уроки из неприятных ситуаций. ПОМНИТЕ: Формулировки самовнушений строятся в виде простых и кратких утверждений, с позитивной направленностью (без частицы «не»).</a:t>
            </a:r>
            <a:endParaRPr lang="ru-RU" b="0" i="0" dirty="0">
              <a:solidFill>
                <a:srgbClr val="000000"/>
              </a:solidFill>
              <a:effectLst/>
              <a:latin typeface="Roboto"/>
            </a:endParaRPr>
          </a:p>
        </p:txBody>
      </p:sp>
    </p:spTree>
    <p:extLst>
      <p:ext uri="{BB962C8B-B14F-4D97-AF65-F5344CB8AC3E}">
        <p14:creationId xmlns:p14="http://schemas.microsoft.com/office/powerpoint/2010/main" val="4257795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2413338"/>
            <a:ext cx="6390456" cy="3108543"/>
          </a:xfrm>
          <a:prstGeom prst="rect">
            <a:avLst/>
          </a:prstGeom>
        </p:spPr>
        <p:txBody>
          <a:bodyPr wrap="square">
            <a:spAutoFit/>
          </a:bodyPr>
          <a:lstStyle/>
          <a:p>
            <a:pPr algn="r"/>
            <a:r>
              <a:rPr lang="ru-RU" sz="2800" b="1" i="1" dirty="0">
                <a:solidFill>
                  <a:srgbClr val="333333"/>
                </a:solidFill>
                <a:latin typeface="Times New Roman" panose="02020603050405020304" pitchFamily="18" charset="0"/>
                <a:cs typeface="Times New Roman" panose="02020603050405020304" pitchFamily="18" charset="0"/>
              </a:rPr>
              <a:t>Профессия педагога предъявляет </a:t>
            </a:r>
            <a:endParaRPr lang="ru-RU" sz="2800" b="1" i="1" dirty="0" smtClean="0">
              <a:solidFill>
                <a:srgbClr val="333333"/>
              </a:solidFill>
              <a:latin typeface="Times New Roman" panose="02020603050405020304" pitchFamily="18" charset="0"/>
              <a:cs typeface="Times New Roman" panose="02020603050405020304" pitchFamily="18" charset="0"/>
            </a:endParaRPr>
          </a:p>
          <a:p>
            <a:pPr algn="r"/>
            <a:r>
              <a:rPr lang="ru-RU" sz="2800" b="1" i="1" dirty="0" smtClean="0">
                <a:solidFill>
                  <a:srgbClr val="333333"/>
                </a:solidFill>
                <a:latin typeface="Times New Roman" panose="02020603050405020304" pitchFamily="18" charset="0"/>
                <a:cs typeface="Times New Roman" panose="02020603050405020304" pitchFamily="18" charset="0"/>
              </a:rPr>
              <a:t>серьезные</a:t>
            </a:r>
            <a:r>
              <a:rPr lang="ru-RU" sz="2800" b="1" i="1" dirty="0">
                <a:solidFill>
                  <a:srgbClr val="333333"/>
                </a:solidFill>
                <a:latin typeface="Times New Roman" panose="02020603050405020304" pitchFamily="18" charset="0"/>
                <a:cs typeface="Times New Roman" panose="02020603050405020304" pitchFamily="18" charset="0"/>
              </a:rPr>
              <a:t> требования к эмоциональной стороне личности. Это «работа сердца и нервов», где требуется буквально ежедневное и ежечасное расходование огромных душевных </a:t>
            </a:r>
            <a:r>
              <a:rPr lang="ru-RU" sz="2800" b="1" i="1" dirty="0" smtClean="0">
                <a:solidFill>
                  <a:srgbClr val="333333"/>
                </a:solidFill>
                <a:latin typeface="Times New Roman" panose="02020603050405020304" pitchFamily="18" charset="0"/>
                <a:cs typeface="Times New Roman" panose="02020603050405020304" pitchFamily="18" charset="0"/>
              </a:rPr>
              <a:t>сил. </a:t>
            </a:r>
          </a:p>
          <a:p>
            <a:pPr algn="r"/>
            <a:r>
              <a:rPr lang="ru-RU" sz="2800" b="1" i="1" dirty="0" smtClean="0">
                <a:solidFill>
                  <a:srgbClr val="333333"/>
                </a:solidFill>
                <a:latin typeface="Times New Roman" panose="02020603050405020304" pitchFamily="18" charset="0"/>
                <a:cs typeface="Times New Roman" panose="02020603050405020304" pitchFamily="18" charset="0"/>
              </a:rPr>
              <a:t>(</a:t>
            </a:r>
            <a:r>
              <a:rPr lang="ru-RU" sz="2800" b="1" i="1" dirty="0">
                <a:solidFill>
                  <a:srgbClr val="333333"/>
                </a:solidFill>
                <a:latin typeface="Times New Roman" panose="02020603050405020304" pitchFamily="18" charset="0"/>
                <a:cs typeface="Times New Roman" panose="02020603050405020304" pitchFamily="18" charset="0"/>
              </a:rPr>
              <a:t>В.А. Сухомлинский).</a:t>
            </a:r>
            <a:endParaRPr lang="ru-RU" sz="2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14981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295644"/>
            <a:ext cx="8640960" cy="9048631"/>
          </a:xfrm>
          <a:prstGeom prst="rect">
            <a:avLst/>
          </a:prstGeom>
        </p:spPr>
        <p:txBody>
          <a:bodyPr wrap="square">
            <a:spAutoFit/>
          </a:bodyPr>
          <a:lstStyle/>
          <a:p>
            <a:pPr algn="ctr"/>
            <a:endParaRPr lang="ru-RU" b="1" i="1" dirty="0" smtClean="0">
              <a:solidFill>
                <a:srgbClr val="838383"/>
              </a:solidFill>
              <a:latin typeface="tahoma"/>
            </a:endParaRPr>
          </a:p>
          <a:p>
            <a:pPr algn="ctr"/>
            <a:endParaRPr lang="ru-RU" b="1" i="1" dirty="0">
              <a:solidFill>
                <a:srgbClr val="838383"/>
              </a:solidFill>
              <a:latin typeface="tahoma"/>
            </a:endParaRPr>
          </a:p>
          <a:p>
            <a:pPr algn="ctr"/>
            <a:endParaRPr lang="ru-RU" b="1" i="1" dirty="0" smtClean="0">
              <a:solidFill>
                <a:srgbClr val="838383"/>
              </a:solidFill>
              <a:latin typeface="tahoma"/>
            </a:endParaRPr>
          </a:p>
          <a:p>
            <a:pPr algn="ctr"/>
            <a:endParaRPr lang="ru-RU" b="1" i="1" dirty="0">
              <a:solidFill>
                <a:srgbClr val="838383"/>
              </a:solidFill>
              <a:latin typeface="tahoma"/>
            </a:endParaRPr>
          </a:p>
          <a:p>
            <a:pPr algn="ctr"/>
            <a:endParaRPr lang="ru-RU" b="1" i="1" dirty="0" smtClean="0">
              <a:solidFill>
                <a:srgbClr val="838383"/>
              </a:solidFill>
              <a:latin typeface="tahoma"/>
            </a:endParaRPr>
          </a:p>
          <a:p>
            <a:pPr algn="ctr"/>
            <a:endParaRPr lang="ru-RU" b="1" i="1" dirty="0">
              <a:solidFill>
                <a:srgbClr val="838383"/>
              </a:solidFill>
              <a:latin typeface="tahoma"/>
            </a:endParaRPr>
          </a:p>
          <a:p>
            <a:pPr algn="ctr"/>
            <a:endParaRPr lang="ru-RU" b="1" i="1" dirty="0" smtClean="0">
              <a:solidFill>
                <a:srgbClr val="838383"/>
              </a:solidFill>
              <a:latin typeface="tahoma"/>
            </a:endParaRPr>
          </a:p>
          <a:p>
            <a:pPr algn="ctr"/>
            <a:endParaRPr lang="ru-RU" b="1" i="1" dirty="0">
              <a:solidFill>
                <a:srgbClr val="838383"/>
              </a:solidFill>
              <a:latin typeface="tahoma"/>
            </a:endParaRPr>
          </a:p>
          <a:p>
            <a:pPr algn="ctr"/>
            <a:endParaRPr lang="ru-RU" b="1" i="1" dirty="0" smtClean="0">
              <a:solidFill>
                <a:srgbClr val="838383"/>
              </a:solidFill>
              <a:latin typeface="tahoma"/>
            </a:endParaRPr>
          </a:p>
          <a:p>
            <a:pPr algn="ctr"/>
            <a:endParaRPr lang="ru-RU" b="1" i="1" dirty="0" smtClean="0">
              <a:solidFill>
                <a:srgbClr val="838383"/>
              </a:solidFill>
              <a:latin typeface="tahoma"/>
            </a:endParaRPr>
          </a:p>
          <a:p>
            <a:pPr algn="ctr"/>
            <a:r>
              <a:rPr lang="ru-RU" sz="2400" b="1" dirty="0" smtClean="0">
                <a:solidFill>
                  <a:schemeClr val="bg1"/>
                </a:solidFill>
                <a:latin typeface="tahoma"/>
              </a:rPr>
              <a:t>Памятка </a:t>
            </a:r>
            <a:r>
              <a:rPr lang="ru-RU" sz="2400" b="1" dirty="0">
                <a:solidFill>
                  <a:schemeClr val="bg1"/>
                </a:solidFill>
                <a:latin typeface="tahoma"/>
              </a:rPr>
              <a:t>педагогу</a:t>
            </a:r>
            <a:endParaRPr lang="ru-RU" sz="2400" dirty="0">
              <a:solidFill>
                <a:schemeClr val="bg1"/>
              </a:solidFill>
              <a:latin typeface="tahoma"/>
            </a:endParaRPr>
          </a:p>
          <a:p>
            <a:pPr>
              <a:buFont typeface="Arial"/>
              <a:buChar char="•"/>
            </a:pPr>
            <a:r>
              <a:rPr lang="ru-RU" dirty="0">
                <a:solidFill>
                  <a:schemeClr val="tx1">
                    <a:lumMod val="95000"/>
                    <a:lumOff val="5000"/>
                  </a:schemeClr>
                </a:solidFill>
                <a:latin typeface="tahoma"/>
              </a:rPr>
              <a:t>Не скрывайте свои чувства. Проявляйте свои эмоции и давайте вашим друзьям обсуждать их вместе с вами;</a:t>
            </a:r>
          </a:p>
          <a:p>
            <a:pPr>
              <a:buFont typeface="Arial"/>
              <a:buChar char="•"/>
            </a:pPr>
            <a:r>
              <a:rPr lang="ru-RU" dirty="0">
                <a:solidFill>
                  <a:schemeClr val="tx1">
                    <a:lumMod val="95000"/>
                    <a:lumOff val="5000"/>
                  </a:schemeClr>
                </a:solidFill>
                <a:latin typeface="tahoma"/>
              </a:rPr>
              <a:t>Не избегайте говорить о том, что случилось. Используйте каждую возможность пересмотреть свой опыт наедине с собой или вместе с другими;</a:t>
            </a:r>
          </a:p>
          <a:p>
            <a:pPr>
              <a:buFont typeface="Arial"/>
              <a:buChar char="•"/>
            </a:pPr>
            <a:r>
              <a:rPr lang="ru-RU" dirty="0">
                <a:solidFill>
                  <a:schemeClr val="tx1">
                    <a:lumMod val="95000"/>
                    <a:lumOff val="5000"/>
                  </a:schemeClr>
                </a:solidFill>
                <a:latin typeface="tahoma"/>
              </a:rPr>
              <a:t>Не позволяйте вашему чувству стеснения останавливать вас, когда другие предоставляют вам шанс говорить или предлагают помощь;</a:t>
            </a:r>
          </a:p>
          <a:p>
            <a:pPr>
              <a:buFont typeface="Arial"/>
              <a:buChar char="•"/>
            </a:pPr>
            <a:r>
              <a:rPr lang="ru-RU" dirty="0">
                <a:solidFill>
                  <a:schemeClr val="tx1">
                    <a:lumMod val="95000"/>
                    <a:lumOff val="5000"/>
                  </a:schemeClr>
                </a:solidFill>
                <a:latin typeface="tahoma"/>
              </a:rPr>
              <a:t> Не ожидайте, что тяжелое состояние, характерные для выгорания, уйдут сами по себе. Вам необходима помощь.</a:t>
            </a:r>
          </a:p>
          <a:p>
            <a:pPr>
              <a:buFont typeface="Arial"/>
              <a:buChar char="•"/>
            </a:pPr>
            <a:r>
              <a:rPr lang="ru-RU" dirty="0">
                <a:solidFill>
                  <a:schemeClr val="tx1">
                    <a:lumMod val="95000"/>
                    <a:lumOff val="5000"/>
                  </a:schemeClr>
                </a:solidFill>
                <a:latin typeface="tahoma"/>
              </a:rPr>
              <a:t>Выделяйте достаточно времени для сна, отдыха, размышлений;</a:t>
            </a:r>
          </a:p>
          <a:p>
            <a:pPr>
              <a:buFont typeface="Arial"/>
              <a:buChar char="•"/>
            </a:pPr>
            <a:r>
              <a:rPr lang="ru-RU" dirty="0">
                <a:solidFill>
                  <a:schemeClr val="tx1">
                    <a:lumMod val="95000"/>
                    <a:lumOff val="5000"/>
                  </a:schemeClr>
                </a:solidFill>
                <a:latin typeface="tahoma"/>
              </a:rPr>
              <a:t>Проявляйте ваши желания прямо, ясно и честно, говорите о них семье, друзьям и на работе;</a:t>
            </a:r>
          </a:p>
          <a:p>
            <a:pPr>
              <a:buFont typeface="Arial"/>
              <a:buChar char="•"/>
            </a:pPr>
            <a:r>
              <a:rPr lang="ru-RU" dirty="0">
                <a:solidFill>
                  <a:schemeClr val="tx1">
                    <a:lumMod val="95000"/>
                    <a:lumOff val="5000"/>
                  </a:schemeClr>
                </a:solidFill>
                <a:latin typeface="tahoma"/>
              </a:rPr>
              <a:t> Постарайтесь сохранять благоприятный распорядок вашей жизни.</a:t>
            </a:r>
          </a:p>
          <a:p>
            <a:pPr>
              <a:buFont typeface="Arial"/>
              <a:buChar char="•"/>
            </a:pPr>
            <a:r>
              <a:rPr lang="ru-RU" dirty="0">
                <a:solidFill>
                  <a:schemeClr val="tx1">
                    <a:lumMod val="95000"/>
                    <a:lumOff val="5000"/>
                  </a:schemeClr>
                </a:solidFill>
                <a:latin typeface="tahoma"/>
              </a:rPr>
              <a:t>Старайтесь смотреть на вещи оптимистично;</a:t>
            </a:r>
          </a:p>
          <a:p>
            <a:pPr>
              <a:buFont typeface="Arial"/>
              <a:buChar char="•"/>
            </a:pPr>
            <a:r>
              <a:rPr lang="ru-RU" dirty="0">
                <a:solidFill>
                  <a:schemeClr val="tx1">
                    <a:lumMod val="95000"/>
                    <a:lumOff val="5000"/>
                  </a:schemeClr>
                </a:solidFill>
                <a:latin typeface="tahoma"/>
              </a:rPr>
              <a:t>Найдите время, чтобы побыть наедине с собой;</a:t>
            </a:r>
          </a:p>
          <a:p>
            <a:pPr>
              <a:buFont typeface="Arial"/>
              <a:buChar char="•"/>
            </a:pPr>
            <a:r>
              <a:rPr lang="ru-RU" dirty="0">
                <a:solidFill>
                  <a:schemeClr val="tx1">
                    <a:lumMod val="95000"/>
                    <a:lumOff val="5000"/>
                  </a:schemeClr>
                </a:solidFill>
                <a:latin typeface="tahoma"/>
              </a:rPr>
              <a:t>Не позволяйте окружающим требовать от вас слишком многого;</a:t>
            </a:r>
          </a:p>
          <a:p>
            <a:pPr>
              <a:buFont typeface="Arial"/>
              <a:buChar char="•"/>
            </a:pPr>
            <a:r>
              <a:rPr lang="ru-RU" dirty="0">
                <a:solidFill>
                  <a:schemeClr val="tx1">
                    <a:lumMod val="95000"/>
                    <a:lumOff val="5000"/>
                  </a:schemeClr>
                </a:solidFill>
                <a:latin typeface="tahoma"/>
              </a:rPr>
              <a:t>Не старайтесь делать вид, что Вам нравится то, что Вам не нравится;</a:t>
            </a:r>
          </a:p>
          <a:p>
            <a:pPr>
              <a:buFont typeface="Arial"/>
              <a:buChar char="•"/>
            </a:pPr>
            <a:r>
              <a:rPr lang="ru-RU" dirty="0">
                <a:solidFill>
                  <a:schemeClr val="tx1">
                    <a:lumMod val="95000"/>
                    <a:lumOff val="5000"/>
                  </a:schemeClr>
                </a:solidFill>
                <a:latin typeface="tahoma"/>
              </a:rPr>
              <a:t>Не оказывайте слишком большое давление на своих детей;</a:t>
            </a:r>
          </a:p>
          <a:p>
            <a:pPr>
              <a:buFont typeface="Arial"/>
              <a:buChar char="•"/>
            </a:pPr>
            <a:r>
              <a:rPr lang="ru-RU" dirty="0" smtClean="0">
                <a:solidFill>
                  <a:schemeClr val="tx1">
                    <a:lumMod val="95000"/>
                    <a:lumOff val="5000"/>
                  </a:schemeClr>
                </a:solidFill>
                <a:latin typeface="tahoma"/>
              </a:rPr>
              <a:t>Использовать </a:t>
            </a:r>
            <a:r>
              <a:rPr lang="ru-RU" dirty="0">
                <a:solidFill>
                  <a:schemeClr val="tx1">
                    <a:lumMod val="95000"/>
                    <a:lumOff val="5000"/>
                  </a:schemeClr>
                </a:solidFill>
                <a:latin typeface="tahoma"/>
              </a:rPr>
              <a:t>возможность выступить с речью;</a:t>
            </a:r>
          </a:p>
          <a:p>
            <a:pPr>
              <a:buFont typeface="Arial"/>
              <a:buChar char="•"/>
            </a:pPr>
            <a:r>
              <a:rPr lang="ru-RU" dirty="0">
                <a:solidFill>
                  <a:schemeClr val="tx1">
                    <a:lumMod val="95000"/>
                    <a:lumOff val="5000"/>
                  </a:schemeClr>
                </a:solidFill>
                <a:latin typeface="tahoma"/>
              </a:rPr>
              <a:t>Следите за питанием и фигурой;</a:t>
            </a:r>
          </a:p>
          <a:p>
            <a:pPr>
              <a:buFont typeface="Arial"/>
              <a:buChar char="•"/>
            </a:pPr>
            <a:r>
              <a:rPr lang="ru-RU" dirty="0">
                <a:solidFill>
                  <a:schemeClr val="tx1">
                    <a:lumMod val="95000"/>
                    <a:lumOff val="5000"/>
                  </a:schemeClr>
                </a:solidFill>
                <a:latin typeface="tahoma"/>
              </a:rPr>
              <a:t>Позволяйте себе «маленькие женские радости»;</a:t>
            </a:r>
          </a:p>
          <a:p>
            <a:pPr>
              <a:buFont typeface="Arial"/>
              <a:buChar char="•"/>
            </a:pPr>
            <a:r>
              <a:rPr lang="ru-RU" dirty="0">
                <a:solidFill>
                  <a:schemeClr val="tx1">
                    <a:lumMod val="95000"/>
                    <a:lumOff val="5000"/>
                  </a:schemeClr>
                </a:solidFill>
                <a:latin typeface="tahoma"/>
              </a:rPr>
              <a:t> Не забывайте, что вы красивы.</a:t>
            </a:r>
            <a:endParaRPr lang="ru-RU" b="0" i="0" dirty="0">
              <a:solidFill>
                <a:schemeClr val="tx1">
                  <a:lumMod val="95000"/>
                  <a:lumOff val="5000"/>
                </a:schemeClr>
              </a:solidFill>
              <a:effectLst/>
              <a:latin typeface="tahoma"/>
            </a:endParaRPr>
          </a:p>
        </p:txBody>
      </p:sp>
    </p:spTree>
    <p:extLst>
      <p:ext uri="{BB962C8B-B14F-4D97-AF65-F5344CB8AC3E}">
        <p14:creationId xmlns:p14="http://schemas.microsoft.com/office/powerpoint/2010/main" val="2997974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a:t>
            </a:r>
            <a:endParaRPr lang="ru-RU" dirty="0"/>
          </a:p>
        </p:txBody>
      </p:sp>
      <p:sp>
        <p:nvSpPr>
          <p:cNvPr id="3" name="Прямоугольник 2"/>
          <p:cNvSpPr/>
          <p:nvPr/>
        </p:nvSpPr>
        <p:spPr>
          <a:xfrm>
            <a:off x="251520" y="-356651"/>
            <a:ext cx="8640960" cy="7940635"/>
          </a:xfrm>
          <a:prstGeom prst="rect">
            <a:avLst/>
          </a:prstGeom>
        </p:spPr>
        <p:txBody>
          <a:bodyPr wrap="square">
            <a:spAutoFit/>
          </a:bodyPr>
          <a:lstStyle/>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endParaRPr lang="ru-RU" dirty="0" smtClean="0">
              <a:solidFill>
                <a:srgbClr val="000000"/>
              </a:solidFill>
              <a:latin typeface="Roboto"/>
            </a:endParaRPr>
          </a:p>
          <a:p>
            <a:endParaRPr lang="ru-RU" dirty="0">
              <a:solidFill>
                <a:srgbClr val="000000"/>
              </a:solidFill>
              <a:latin typeface="Roboto"/>
            </a:endParaRPr>
          </a:p>
          <a:p>
            <a:pPr algn="ctr"/>
            <a:r>
              <a:rPr lang="ru-RU" sz="2400" dirty="0" smtClean="0">
                <a:solidFill>
                  <a:srgbClr val="000000"/>
                </a:solidFill>
                <a:latin typeface="Times New Roman" panose="02020603050405020304" pitchFamily="18" charset="0"/>
                <a:cs typeface="Times New Roman" panose="02020603050405020304" pitchFamily="18" charset="0"/>
              </a:rPr>
              <a:t>Заботьтесь </a:t>
            </a:r>
            <a:r>
              <a:rPr lang="ru-RU" sz="2400" dirty="0">
                <a:solidFill>
                  <a:srgbClr val="000000"/>
                </a:solidFill>
                <a:latin typeface="Times New Roman" panose="02020603050405020304" pitchFamily="18" charset="0"/>
                <a:cs typeface="Times New Roman" panose="02020603050405020304" pitchFamily="18" charset="0"/>
              </a:rPr>
              <a:t>о своём психическом </a:t>
            </a:r>
            <a:r>
              <a:rPr lang="ru-RU" sz="2400" dirty="0" smtClean="0">
                <a:solidFill>
                  <a:srgbClr val="000000"/>
                </a:solidFill>
                <a:latin typeface="Times New Roman" panose="02020603050405020304" pitchFamily="18" charset="0"/>
                <a:cs typeface="Times New Roman" panose="02020603050405020304" pitchFamily="18" charset="0"/>
              </a:rPr>
              <a:t>здоровье</a:t>
            </a:r>
            <a:r>
              <a:rPr lang="ru-RU" sz="2400" dirty="0">
                <a:solidFill>
                  <a:srgbClr val="000000"/>
                </a:solidFill>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a:solidFill>
                  <a:srgbClr val="000000"/>
                </a:solidFill>
                <a:latin typeface="Times New Roman" panose="02020603050405020304" pitchFamily="18" charset="0"/>
                <a:cs typeface="Times New Roman" panose="02020603050405020304" pitchFamily="18" charset="0"/>
              </a:rPr>
              <a:t>Не доводите уровень психических нагрузок до критических значений.</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a:solidFill>
                  <a:srgbClr val="000000"/>
                </a:solidFill>
                <a:latin typeface="Times New Roman" panose="02020603050405020304" pitchFamily="18" charset="0"/>
                <a:cs typeface="Times New Roman" panose="02020603050405020304" pitchFamily="18" charset="0"/>
              </a:rPr>
              <a:t>Не забывайте о том, что не только Ваши подопечные, но и Вы сами нуждаетесь в помощи, заботе и внимании по защите и сбережению Вашего психологического здоровья. </a:t>
            </a:r>
          </a:p>
          <a:p>
            <a:pPr algn="ctr"/>
            <a:r>
              <a:rPr lang="ru-RU" sz="2400" dirty="0" smtClean="0">
                <a:solidFill>
                  <a:srgbClr val="000000"/>
                </a:solidFill>
                <a:latin typeface="Times New Roman" panose="02020603050405020304" pitchFamily="18" charset="0"/>
                <a:cs typeface="Times New Roman" panose="02020603050405020304" pitchFamily="18" charset="0"/>
              </a:rPr>
              <a:t>Будьте </a:t>
            </a:r>
            <a:r>
              <a:rPr lang="ru-RU" sz="2400" dirty="0">
                <a:solidFill>
                  <a:srgbClr val="000000"/>
                </a:solidFill>
                <a:latin typeface="Times New Roman" panose="02020603050405020304" pitchFamily="18" charset="0"/>
                <a:cs typeface="Times New Roman" panose="02020603050405020304" pitchFamily="18" charset="0"/>
              </a:rPr>
              <a:t>внимательны к себе: это поможет вам заметить первые симптомы усталости. Любите себя или, по крайней мере, старайтесь себе нравиться. Любите жизнь, и она обязательно ответит вам тем же!</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b="1" dirty="0">
                <a:solidFill>
                  <a:srgbClr val="000000"/>
                </a:solidFill>
                <a:latin typeface="Times New Roman" panose="02020603050405020304" pitchFamily="18" charset="0"/>
                <a:cs typeface="Times New Roman" panose="02020603050405020304" pitchFamily="18" charset="0"/>
              </a:rPr>
              <a:t>Не надейся на Бога</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ru-RU" sz="2400" b="1" dirty="0">
                <a:solidFill>
                  <a:srgbClr val="000000"/>
                </a:solidFill>
                <a:latin typeface="Times New Roman" panose="02020603050405020304" pitchFamily="18" charset="0"/>
                <a:cs typeface="Times New Roman" panose="02020603050405020304" pitchFamily="18" charset="0"/>
              </a:rPr>
              <a:t>И не верь чудесам,</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ru-RU" sz="2400" b="1" dirty="0">
                <a:solidFill>
                  <a:srgbClr val="000000"/>
                </a:solidFill>
                <a:latin typeface="Times New Roman" panose="02020603050405020304" pitchFamily="18" charset="0"/>
                <a:cs typeface="Times New Roman" panose="02020603050405020304" pitchFamily="18" charset="0"/>
              </a:rPr>
              <a:t>Есть одна лишь подмога:</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ru-RU" sz="2400" b="1" dirty="0">
                <a:solidFill>
                  <a:srgbClr val="000000"/>
                </a:solidFill>
                <a:latin typeface="Times New Roman" panose="02020603050405020304" pitchFamily="18" charset="0"/>
                <a:cs typeface="Times New Roman" panose="02020603050405020304" pitchFamily="18" charset="0"/>
              </a:rPr>
              <a:t>Помоги себе сам</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smtClean="0">
                <a:solidFill>
                  <a:srgbClr val="000000"/>
                </a:solidFill>
                <a:latin typeface="Times New Roman" panose="02020603050405020304" pitchFamily="18" charset="0"/>
                <a:cs typeface="Times New Roman" panose="02020603050405020304" pitchFamily="18" charset="0"/>
              </a:rPr>
              <a:t>Спасибо </a:t>
            </a:r>
            <a:r>
              <a:rPr lang="ru-RU" sz="2400" b="1" dirty="0">
                <a:solidFill>
                  <a:srgbClr val="000000"/>
                </a:solidFill>
                <a:latin typeface="Times New Roman" panose="02020603050405020304" pitchFamily="18" charset="0"/>
                <a:cs typeface="Times New Roman" panose="02020603050405020304" pitchFamily="18" charset="0"/>
              </a:rPr>
              <a:t>за внимание!</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9675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424935" cy="3993307"/>
          </a:xfrm>
        </p:spPr>
        <p:txBody>
          <a:bodyPr/>
          <a:lstStyle/>
          <a:p>
            <a:pPr marL="0" lvl="0" indent="0">
              <a:spcBef>
                <a:spcPts val="0"/>
              </a:spcBef>
              <a:buClrTx/>
              <a:buSzTx/>
              <a:buNone/>
            </a:pPr>
            <a:r>
              <a:rPr lang="ru-RU" sz="3600" b="1" dirty="0" smtClean="0">
                <a:solidFill>
                  <a:prstClr val="black"/>
                </a:solidFill>
                <a:latin typeface="Times New Roman" panose="02020603050405020304" pitchFamily="18" charset="0"/>
                <a:cs typeface="Times New Roman" panose="02020603050405020304" pitchFamily="18" charset="0"/>
              </a:rPr>
              <a:t>- </a:t>
            </a:r>
            <a:r>
              <a:rPr lang="ru-RU" sz="3600" dirty="0">
                <a:solidFill>
                  <a:prstClr val="black"/>
                </a:solidFill>
                <a:latin typeface="Times New Roman" panose="02020603050405020304" pitchFamily="18" charset="0"/>
                <a:cs typeface="Times New Roman" panose="02020603050405020304" pitchFamily="18" charset="0"/>
              </a:rPr>
              <a:t>это состояние полного физического, психического и социального благополучия, а не только отсутствие физических дефектов или болезней. </a:t>
            </a:r>
            <a:r>
              <a:rPr lang="ru-RU" sz="3600" dirty="0" smtClean="0">
                <a:solidFill>
                  <a:prstClr val="black"/>
                </a:solidFill>
                <a:latin typeface="Times New Roman" panose="02020603050405020304" pitchFamily="18" charset="0"/>
                <a:cs typeface="Times New Roman" panose="02020603050405020304" pitchFamily="18" charset="0"/>
              </a:rPr>
              <a:t>(</a:t>
            </a:r>
            <a:r>
              <a:rPr lang="ru-RU" sz="3600" dirty="0">
                <a:solidFill>
                  <a:prstClr val="black"/>
                </a:solidFill>
                <a:latin typeface="Times New Roman" panose="02020603050405020304" pitchFamily="18" charset="0"/>
                <a:cs typeface="Times New Roman" panose="02020603050405020304" pitchFamily="18" charset="0"/>
              </a:rPr>
              <a:t>Устав ВОЗ)</a:t>
            </a:r>
          </a:p>
          <a:p>
            <a:endParaRPr lang="ru-RU" dirty="0"/>
          </a:p>
        </p:txBody>
      </p:sp>
      <p:sp>
        <p:nvSpPr>
          <p:cNvPr id="3" name="Заголовок 2"/>
          <p:cNvSpPr>
            <a:spLocks noGrp="1"/>
          </p:cNvSpPr>
          <p:nvPr>
            <p:ph type="title"/>
          </p:nvPr>
        </p:nvSpPr>
        <p:spPr/>
        <p:txBody>
          <a:bodyPr/>
          <a:lstStyle/>
          <a:p>
            <a:r>
              <a:rPr lang="ru-RU" dirty="0" smtClean="0"/>
              <a:t>ЗДОРОВЬЕ</a:t>
            </a:r>
            <a:endParaRPr lang="ru-RU" dirty="0"/>
          </a:p>
        </p:txBody>
      </p:sp>
    </p:spTree>
    <p:extLst>
      <p:ext uri="{BB962C8B-B14F-4D97-AF65-F5344CB8AC3E}">
        <p14:creationId xmlns:p14="http://schemas.microsoft.com/office/powerpoint/2010/main" val="2981356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ЗДОРОВЬЯ</a:t>
            </a:r>
            <a:endParaRPr lang="ru-RU" dirty="0"/>
          </a:p>
        </p:txBody>
      </p:sp>
      <p:sp>
        <p:nvSpPr>
          <p:cNvPr id="3" name="Прямоугольник 2"/>
          <p:cNvSpPr/>
          <p:nvPr/>
        </p:nvSpPr>
        <p:spPr>
          <a:xfrm>
            <a:off x="251520" y="2136339"/>
            <a:ext cx="8280920" cy="3970318"/>
          </a:xfrm>
          <a:prstGeom prst="rect">
            <a:avLst/>
          </a:prstGeom>
        </p:spPr>
        <p:txBody>
          <a:bodyPr wrap="square">
            <a:spAutoFit/>
          </a:bodyPr>
          <a:lstStyle/>
          <a:p>
            <a:r>
              <a:rPr lang="ru-RU" sz="2800" b="1" dirty="0" smtClean="0">
                <a:latin typeface="Times New Roman" panose="02020603050405020304" pitchFamily="18" charset="0"/>
                <a:cs typeface="Times New Roman" panose="02020603050405020304" pitchFamily="18" charset="0"/>
              </a:rPr>
              <a:t>ФИЗИЧЕСКОЕ ЗДОРОВЬЕ </a:t>
            </a:r>
            <a:r>
              <a:rPr lang="ru-RU" sz="2800" dirty="0" smtClean="0">
                <a:latin typeface="Times New Roman" panose="02020603050405020304" pitchFamily="18" charset="0"/>
                <a:cs typeface="Times New Roman" panose="02020603050405020304" pitchFamily="18" charset="0"/>
              </a:rPr>
              <a:t>– нормальное состояние органов и систем органов, жизненных функций организма.</a:t>
            </a:r>
          </a:p>
          <a:p>
            <a:r>
              <a:rPr lang="ru-RU" sz="2800" b="1" dirty="0" smtClean="0">
                <a:latin typeface="Times New Roman" panose="02020603050405020304" pitchFamily="18" charset="0"/>
                <a:cs typeface="Times New Roman" panose="02020603050405020304" pitchFamily="18" charset="0"/>
              </a:rPr>
              <a:t>ПСИХИЧЕСКОЕ  ЗДОРОВЬЕ </a:t>
            </a:r>
            <a:r>
              <a:rPr lang="ru-RU" sz="2800" dirty="0" smtClean="0">
                <a:latin typeface="Times New Roman" panose="02020603050405020304" pitchFamily="18" charset="0"/>
                <a:cs typeface="Times New Roman" panose="02020603050405020304" pitchFamily="18" charset="0"/>
              </a:rPr>
              <a:t>– состояние психики, характеризующееся общим душевным равновесием, эмоциональным благополучием и чувством защищенности.</a:t>
            </a:r>
          </a:p>
          <a:p>
            <a:r>
              <a:rPr lang="ru-RU" sz="2800" b="1" dirty="0" smtClean="0">
                <a:latin typeface="Times New Roman" panose="02020603050405020304" pitchFamily="18" charset="0"/>
                <a:cs typeface="Times New Roman" panose="02020603050405020304" pitchFamily="18" charset="0"/>
              </a:rPr>
              <a:t>СОЦИАЛЬНОЕ ЗДОРОВЬЕ </a:t>
            </a:r>
            <a:r>
              <a:rPr lang="ru-RU" sz="2800" dirty="0" smtClean="0">
                <a:latin typeface="Times New Roman" panose="02020603050405020304" pitchFamily="18" charset="0"/>
                <a:cs typeface="Times New Roman" panose="02020603050405020304" pitchFamily="18" charset="0"/>
              </a:rPr>
              <a:t>– система мотивов и ценностей, регулирующих поведение человека.</a:t>
            </a:r>
          </a:p>
        </p:txBody>
      </p:sp>
    </p:spTree>
    <p:extLst>
      <p:ext uri="{BB962C8B-B14F-4D97-AF65-F5344CB8AC3E}">
        <p14:creationId xmlns:p14="http://schemas.microsoft.com/office/powerpoint/2010/main" val="3508426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ХАРАКТЕРИСТИКА ПСИХОЛОГИЧЕСКИ ЗДОРОВОГО ЧЕЛОВЕКА</a:t>
            </a:r>
            <a:endParaRPr lang="ru-RU" sz="3600" dirty="0"/>
          </a:p>
        </p:txBody>
      </p:sp>
      <p:sp>
        <p:nvSpPr>
          <p:cNvPr id="4" name="Прямоугольник 3"/>
          <p:cNvSpPr/>
          <p:nvPr/>
        </p:nvSpPr>
        <p:spPr>
          <a:xfrm>
            <a:off x="323528" y="335846"/>
            <a:ext cx="8424936" cy="6186309"/>
          </a:xfrm>
          <a:prstGeom prst="rect">
            <a:avLst/>
          </a:prstGeom>
        </p:spPr>
        <p:txBody>
          <a:bodyPr wrap="square">
            <a:spAutoFit/>
          </a:bodyPr>
          <a:lstStyle/>
          <a:p>
            <a:r>
              <a:rPr lang="ru-RU" dirty="0"/>
              <a:t/>
            </a:r>
            <a:br>
              <a:rPr lang="ru-RU" dirty="0"/>
            </a:br>
            <a:endParaRPr lang="ru-RU" dirty="0"/>
          </a:p>
          <a:p>
            <a:r>
              <a:rPr lang="ru-RU" dirty="0"/>
              <a:t/>
            </a:r>
            <a:br>
              <a:rPr lang="ru-RU" dirty="0"/>
            </a:br>
            <a:endParaRPr lang="ru-RU" dirty="0" smtClean="0"/>
          </a:p>
          <a:p>
            <a:endParaRPr lang="ru-RU" dirty="0"/>
          </a:p>
          <a:p>
            <a:endParaRPr lang="ru-RU" dirty="0" smtClean="0"/>
          </a:p>
          <a:p>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Психологически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здоровый человек – это, прежде всего, человек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творческий</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жизнерадостный и веселый, открытый и познающий себя и окружающий мир. Такой человек возлагает ответственность за свою жизнь, прежде всего, на самого себя и извлекает уроки из неблагоприятных ситуаций. Он находится в постоянном развитии и, конечно, способствует развитию других людей. Таким образом, можно сказать, что «ключевым» словом для описания психологического здоровья является слово «гармония», или «баланс». Обладает чувством юмора, может посмеяться над собой и всегда уверен, что: </a:t>
            </a:r>
            <a:r>
              <a:rPr lang="ru-RU" sz="2400" b="1" dirty="0" smtClean="0">
                <a:solidFill>
                  <a:schemeClr val="tx1">
                    <a:lumMod val="95000"/>
                    <a:lumOff val="5000"/>
                  </a:schemeClr>
                </a:solidFill>
                <a:latin typeface="Times New Roman" panose="02020603050405020304" pitchFamily="18" charset="0"/>
                <a:cs typeface="Times New Roman" panose="02020603050405020304" pitchFamily="18" charset="0"/>
              </a:rPr>
              <a:t>ВСЁ БУДЕТ ЗДОРОВО</a:t>
            </a:r>
            <a:r>
              <a:rPr lang="ru-RU" sz="24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400" dirty="0">
                <a:solidFill>
                  <a:schemeClr val="tx1">
                    <a:lumMod val="95000"/>
                    <a:lumOff val="5000"/>
                  </a:schemeClr>
                </a:solidFill>
                <a:latin typeface="Times New Roman" panose="02020603050405020304" pitchFamily="18" charset="0"/>
                <a:cs typeface="Times New Roman" panose="02020603050405020304" pitchFamily="18" charset="0"/>
              </a:rPr>
            </a:br>
            <a:endParaRPr lang="ru-RU"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303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028343"/>
            <a:ext cx="8352928" cy="5262979"/>
          </a:xfrm>
          <a:prstGeom prst="rect">
            <a:avLst/>
          </a:prstGeom>
        </p:spPr>
        <p:txBody>
          <a:bodyPr wrap="square">
            <a:spAutoFit/>
          </a:bodyPr>
          <a:lstStyle/>
          <a:p>
            <a:r>
              <a:rPr lang="ru-RU" sz="2400" dirty="0">
                <a:latin typeface="Times New Roman" panose="02020603050405020304" pitchFamily="18" charset="0"/>
                <a:cs typeface="Times New Roman" panose="02020603050405020304" pitchFamily="18" charset="0"/>
              </a:rPr>
              <a:t>Римский император Диоклетиан после 20 лет успешного расширения империи, подавления восстаний и окультуривания варваров плюнул на все и уехал в деревню – выращивать капусту, как утверждали злые языки. Последующие 16 с лишним столетий неблагодарные потомки считали древнего римлянина заурядным сумасшедшим, и только недавно психиатры поставили ему точный диагноз – император сгорел на работе. </a:t>
            </a:r>
            <a:endParaRPr lang="ru-RU" sz="2400" dirty="0" smtClean="0">
              <a:latin typeface="Times New Roman" panose="02020603050405020304" pitchFamily="18" charset="0"/>
              <a:cs typeface="Times New Roman" panose="02020603050405020304" pitchFamily="18" charset="0"/>
            </a:endParaRPr>
          </a:p>
          <a:p>
            <a:r>
              <a:rPr lang="ru-RU" sz="2400" b="1" i="1" dirty="0" smtClean="0">
                <a:latin typeface="Times New Roman" panose="02020603050405020304" pitchFamily="18" charset="0"/>
                <a:cs typeface="Times New Roman" panose="02020603050405020304" pitchFamily="18" charset="0"/>
              </a:rPr>
              <a:t>«</a:t>
            </a:r>
            <a:r>
              <a:rPr lang="ru-RU" sz="2400" b="1" i="1" dirty="0">
                <a:latin typeface="Times New Roman" panose="02020603050405020304" pitchFamily="18" charset="0"/>
                <a:cs typeface="Times New Roman" panose="02020603050405020304" pitchFamily="18" charset="0"/>
              </a:rPr>
              <a:t>Сгоранию» </a:t>
            </a:r>
            <a:r>
              <a:rPr lang="ru-RU" sz="2400" i="1" dirty="0">
                <a:latin typeface="Times New Roman" panose="02020603050405020304" pitchFamily="18" charset="0"/>
                <a:cs typeface="Times New Roman" panose="02020603050405020304" pitchFamily="18" charset="0"/>
              </a:rPr>
              <a:t>подвержены те, кто работает </a:t>
            </a:r>
            <a:endParaRPr lang="ru-RU" sz="2400" i="1" dirty="0" smtClean="0">
              <a:latin typeface="Times New Roman" panose="02020603050405020304" pitchFamily="18" charset="0"/>
              <a:cs typeface="Times New Roman" panose="02020603050405020304" pitchFamily="18" charset="0"/>
            </a:endParaRPr>
          </a:p>
          <a:p>
            <a:r>
              <a:rPr lang="ru-RU" sz="2400" i="1" dirty="0" smtClean="0">
                <a:latin typeface="Times New Roman" panose="02020603050405020304" pitchFamily="18" charset="0"/>
                <a:cs typeface="Times New Roman" panose="02020603050405020304" pitchFamily="18" charset="0"/>
              </a:rPr>
              <a:t>страстно</a:t>
            </a:r>
            <a:r>
              <a:rPr lang="ru-RU" sz="2400" i="1" dirty="0">
                <a:latin typeface="Times New Roman" panose="02020603050405020304" pitchFamily="18" charset="0"/>
                <a:cs typeface="Times New Roman" panose="02020603050405020304" pitchFamily="18" charset="0"/>
              </a:rPr>
              <a:t>, с особым интересом. </a:t>
            </a:r>
            <a:endParaRPr lang="ru-RU" sz="2400" i="1" dirty="0" smtClean="0">
              <a:latin typeface="Times New Roman" panose="02020603050405020304" pitchFamily="18" charset="0"/>
              <a:cs typeface="Times New Roman" panose="02020603050405020304" pitchFamily="18" charset="0"/>
            </a:endParaRPr>
          </a:p>
          <a:p>
            <a:r>
              <a:rPr lang="ru-RU" sz="2400" i="1" dirty="0" smtClean="0">
                <a:latin typeface="Times New Roman" panose="02020603050405020304" pitchFamily="18" charset="0"/>
                <a:cs typeface="Times New Roman" panose="02020603050405020304" pitchFamily="18" charset="0"/>
              </a:rPr>
              <a:t>Долгое </a:t>
            </a:r>
            <a:r>
              <a:rPr lang="ru-RU" sz="2400" i="1" dirty="0">
                <a:latin typeface="Times New Roman" panose="02020603050405020304" pitchFamily="18" charset="0"/>
                <a:cs typeface="Times New Roman" panose="02020603050405020304" pitchFamily="18" charset="0"/>
              </a:rPr>
              <a:t>время «вкладываясь» в других, </a:t>
            </a:r>
            <a:endParaRPr lang="ru-RU" sz="2400" i="1" dirty="0" smtClean="0">
              <a:latin typeface="Times New Roman" panose="02020603050405020304" pitchFamily="18" charset="0"/>
              <a:cs typeface="Times New Roman" panose="02020603050405020304" pitchFamily="18" charset="0"/>
            </a:endParaRPr>
          </a:p>
          <a:p>
            <a:r>
              <a:rPr lang="ru-RU" sz="2400" i="1" dirty="0" smtClean="0">
                <a:latin typeface="Times New Roman" panose="02020603050405020304" pitchFamily="18" charset="0"/>
                <a:cs typeface="Times New Roman" panose="02020603050405020304" pitchFamily="18" charset="0"/>
              </a:rPr>
              <a:t>они </a:t>
            </a:r>
            <a:r>
              <a:rPr lang="ru-RU" sz="2400" i="1" dirty="0">
                <a:latin typeface="Times New Roman" panose="02020603050405020304" pitchFamily="18" charset="0"/>
                <a:cs typeface="Times New Roman" panose="02020603050405020304" pitchFamily="18" charset="0"/>
              </a:rPr>
              <a:t>начинают испытывать разочарование, </a:t>
            </a:r>
            <a:endParaRPr lang="ru-RU" sz="2400" i="1" dirty="0" smtClean="0">
              <a:latin typeface="Times New Roman" panose="02020603050405020304" pitchFamily="18" charset="0"/>
              <a:cs typeface="Times New Roman" panose="02020603050405020304" pitchFamily="18" charset="0"/>
            </a:endParaRPr>
          </a:p>
          <a:p>
            <a:r>
              <a:rPr lang="ru-RU" sz="2400" i="1" dirty="0" smtClean="0">
                <a:latin typeface="Times New Roman" panose="02020603050405020304" pitchFamily="18" charset="0"/>
                <a:cs typeface="Times New Roman" panose="02020603050405020304" pitchFamily="18" charset="0"/>
              </a:rPr>
              <a:t>так </a:t>
            </a:r>
            <a:r>
              <a:rPr lang="ru-RU" sz="2400" i="1" dirty="0">
                <a:latin typeface="Times New Roman" panose="02020603050405020304" pitchFamily="18" charset="0"/>
                <a:cs typeface="Times New Roman" panose="02020603050405020304" pitchFamily="18" charset="0"/>
              </a:rPr>
              <a:t>как не всегда удается </a:t>
            </a:r>
            <a:endParaRPr lang="ru-RU" sz="2400" i="1" dirty="0" smtClean="0">
              <a:latin typeface="Times New Roman" panose="02020603050405020304" pitchFamily="18" charset="0"/>
              <a:cs typeface="Times New Roman" panose="02020603050405020304" pitchFamily="18" charset="0"/>
            </a:endParaRPr>
          </a:p>
          <a:p>
            <a:r>
              <a:rPr lang="ru-RU" sz="2400" i="1" dirty="0" smtClean="0">
                <a:latin typeface="Times New Roman" panose="02020603050405020304" pitchFamily="18" charset="0"/>
                <a:cs typeface="Times New Roman" panose="02020603050405020304" pitchFamily="18" charset="0"/>
              </a:rPr>
              <a:t>достичь </a:t>
            </a:r>
            <a:r>
              <a:rPr lang="ru-RU" sz="2400" i="1" dirty="0">
                <a:latin typeface="Times New Roman" panose="02020603050405020304" pitchFamily="18" charset="0"/>
                <a:cs typeface="Times New Roman" panose="02020603050405020304" pitchFamily="18" charset="0"/>
              </a:rPr>
              <a:t>ожидаемого эффекта.</a:t>
            </a:r>
            <a:endParaRPr lang="ru-RU" sz="2400" i="1" dirty="0">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149080"/>
            <a:ext cx="2414414" cy="2430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6426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ТЕРМИН «ЭМОЦИОНАЛЬНОЕ ВЫГОРАНИЕ»</a:t>
            </a:r>
            <a:endParaRPr lang="ru-RU" dirty="0"/>
          </a:p>
        </p:txBody>
      </p:sp>
      <p:sp>
        <p:nvSpPr>
          <p:cNvPr id="3" name="Прямоугольник 2"/>
          <p:cNvSpPr/>
          <p:nvPr/>
        </p:nvSpPr>
        <p:spPr>
          <a:xfrm>
            <a:off x="467544" y="1305342"/>
            <a:ext cx="8352928" cy="4893647"/>
          </a:xfrm>
          <a:prstGeom prst="rect">
            <a:avLst/>
          </a:prstGeom>
        </p:spPr>
        <p:txBody>
          <a:bodyPr wrap="square">
            <a:spAutoFit/>
          </a:bodyPr>
          <a:lstStyle/>
          <a:p>
            <a:endPar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endParaRP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Термин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«эмоциональное выгорание»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впервые</a:t>
            </a: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введен в оборот американским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психологом </a:t>
            </a: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Джорджем </a:t>
            </a:r>
            <a:r>
              <a:rPr lang="ru-RU" sz="2400" dirty="0" err="1">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Х.Фрейденбергом</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в 1974 году. </a:t>
            </a:r>
            <a:endPar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endParaRP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Он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трактовал его как «угасание </a:t>
            </a:r>
            <a:endPar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endParaRP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мотивации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и снижение активности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на</a:t>
            </a: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рабочем месте». </a:t>
            </a:r>
            <a:endPar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endParaRP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Другой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основоположник идеи выгорания – Кристина </a:t>
            </a:r>
            <a:r>
              <a:rPr lang="ru-RU" sz="2400" dirty="0" err="1">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Маслач</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определила это понятие как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синдром</a:t>
            </a: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физического и эмоционального истощения</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a:t>
            </a: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включая развитие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отрицательной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самооценки, отрицательного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отношения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к работе, утрату </a:t>
            </a:r>
            <a:endPar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endParaRPr>
          </a:p>
          <a:p>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понимания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и </a:t>
            </a:r>
            <a:r>
              <a:rPr lang="ru-RU" sz="2400" dirty="0" smtClean="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сочувствия </a:t>
            </a:r>
            <a:r>
              <a:rPr lang="ru-RU" sz="2400" dirty="0">
                <a:solidFill>
                  <a:srgbClr val="383838"/>
                </a:solidFill>
                <a:latin typeface="Times New Roman" panose="02020603050405020304" pitchFamily="18" charset="0"/>
                <a:ea typeface="MS PMincho" panose="02020600040205080304" pitchFamily="18" charset="-128"/>
                <a:cs typeface="Times New Roman" panose="02020603050405020304" pitchFamily="18" charset="0"/>
              </a:rPr>
              <a:t>по отношению к другим.</a:t>
            </a:r>
            <a:endParaRPr lang="ru-RU" sz="2400" dirty="0">
              <a:latin typeface="Times New Roman" panose="02020603050405020304" pitchFamily="18" charset="0"/>
              <a:ea typeface="MS PMincho" panose="02020600040205080304" pitchFamily="18" charset="-128"/>
              <a:cs typeface="Times New Roman" panose="02020603050405020304" pitchFamily="18" charset="0"/>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2240" y="4365104"/>
            <a:ext cx="1641376"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844824"/>
            <a:ext cx="1641376" cy="17018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100695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СИНДРОМ ЭМОЦИОНАЛЬНОГО ВЫГОРАНИЯ (СЭВ)</a:t>
            </a:r>
            <a:endParaRPr lang="ru-RU" dirty="0"/>
          </a:p>
        </p:txBody>
      </p:sp>
      <p:sp>
        <p:nvSpPr>
          <p:cNvPr id="3" name="Прямоугольник 2"/>
          <p:cNvSpPr/>
          <p:nvPr/>
        </p:nvSpPr>
        <p:spPr>
          <a:xfrm>
            <a:off x="251520" y="2413338"/>
            <a:ext cx="8568952" cy="4154984"/>
          </a:xfrm>
          <a:prstGeom prst="rect">
            <a:avLst/>
          </a:prstGeom>
        </p:spPr>
        <p:txBody>
          <a:bodyPr wrap="square">
            <a:spAutoFit/>
          </a:bodyPr>
          <a:lstStyle/>
          <a:p>
            <a:pPr algn="just"/>
            <a:r>
              <a:rPr lang="ru-RU" sz="2400" b="1" i="1" dirty="0">
                <a:solidFill>
                  <a:srgbClr val="000000"/>
                </a:solidFill>
                <a:latin typeface="Times New Roman" panose="02020603050405020304" pitchFamily="18" charset="0"/>
                <a:cs typeface="Times New Roman" panose="02020603050405020304" pitchFamily="18" charset="0"/>
              </a:rPr>
              <a:t>Синдром эмоционального выгорания (СЭВ</a:t>
            </a:r>
            <a:r>
              <a:rPr lang="ru-RU" sz="2000" b="1" i="1" dirty="0">
                <a:solidFill>
                  <a:srgbClr val="000000"/>
                </a:solidFill>
                <a:latin typeface="Times New Roman" panose="02020603050405020304" pitchFamily="18" charset="0"/>
                <a:cs typeface="Times New Roman" panose="02020603050405020304" pitchFamily="18" charset="0"/>
              </a:rPr>
              <a:t>) </a:t>
            </a:r>
            <a:r>
              <a:rPr lang="ru-RU" sz="2000" b="1" dirty="0">
                <a:solidFill>
                  <a:srgbClr val="000000"/>
                </a:solidFill>
                <a:latin typeface="Times New Roman" panose="02020603050405020304" pitchFamily="18" charset="0"/>
                <a:cs typeface="Times New Roman" panose="02020603050405020304" pitchFamily="18" charset="0"/>
              </a:rPr>
              <a:t>– проявляется нарастающим эмоциональным истощением. </a:t>
            </a:r>
            <a:r>
              <a:rPr lang="ru-RU" sz="2000" b="1" i="1" dirty="0">
                <a:solidFill>
                  <a:srgbClr val="000000"/>
                </a:solidFill>
                <a:latin typeface="Times New Roman" panose="02020603050405020304" pitchFamily="18" charset="0"/>
                <a:cs typeface="Times New Roman" panose="02020603050405020304" pitchFamily="18" charset="0"/>
              </a:rPr>
              <a:t>Выгорание</a:t>
            </a:r>
            <a:r>
              <a:rPr lang="ru-RU" sz="2000" b="1" dirty="0">
                <a:solidFill>
                  <a:srgbClr val="000000"/>
                </a:solidFill>
                <a:latin typeface="Times New Roman" panose="02020603050405020304" pitchFamily="18" charset="0"/>
                <a:cs typeface="Times New Roman" panose="02020603050405020304" pitchFamily="18" charset="0"/>
              </a:rPr>
              <a:t> — это психологическая размолвка человека со своей работой в ответ на продолжительный стресс или разочарование. Причины СЭВ</a:t>
            </a:r>
            <a:r>
              <a:rPr lang="ru-RU" sz="2000" b="1" dirty="0" smtClean="0">
                <a:solidFill>
                  <a:srgbClr val="000000"/>
                </a:solidFill>
                <a:latin typeface="Times New Roman" panose="02020603050405020304" pitchFamily="18" charset="0"/>
                <a:cs typeface="Times New Roman" panose="02020603050405020304" pitchFamily="18" charset="0"/>
              </a:rPr>
              <a:t>:</a:t>
            </a:r>
          </a:p>
          <a:p>
            <a:pPr algn="just"/>
            <a:endParaRPr lang="ru-RU" sz="20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u-RU" sz="2000" dirty="0" smtClean="0">
                <a:solidFill>
                  <a:srgbClr val="000000"/>
                </a:solidFill>
                <a:latin typeface="Times New Roman" panose="02020603050405020304" pitchFamily="18" charset="0"/>
                <a:cs typeface="Times New Roman" panose="02020603050405020304" pitchFamily="18" charset="0"/>
              </a:rPr>
              <a:t>ВНЕШНИЕ – специфика профессиональной педагогической деятельности, необходимость постоянного общения, сопереживания, ответственность за жизнь и здоровье детей, стаж работы.</a:t>
            </a:r>
          </a:p>
          <a:p>
            <a:pPr marL="285750" indent="-285750" algn="just">
              <a:buFont typeface="Wingdings" panose="05000000000000000000" pitchFamily="2" charset="2"/>
              <a:buChar char="Ø"/>
            </a:pPr>
            <a:endParaRPr lang="ru-RU" sz="2000" dirty="0" smtClean="0">
              <a:solidFill>
                <a:srgbClr val="00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u-RU" sz="2000" dirty="0" smtClean="0">
                <a:solidFill>
                  <a:srgbClr val="000000"/>
                </a:solidFill>
                <a:latin typeface="Times New Roman" panose="02020603050405020304" pitchFamily="18" charset="0"/>
                <a:cs typeface="Times New Roman" panose="02020603050405020304" pitchFamily="18" charset="0"/>
              </a:rPr>
              <a:t>ВНУТРИННИЕ – отсутствие умения выходить из трудных ситуаций при взаимодействии с детьми, родителями, коллегами, администрацией, эмоциональная закрытость, «Болезненный трудоголизм», личная неустроенность, материальные затруднения.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7962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ЛИЧНОСТИ ПОДВЕРЖЕННЫЕ СЭВ</a:t>
            </a:r>
            <a:endParaRPr lang="ru-RU" dirty="0"/>
          </a:p>
        </p:txBody>
      </p:sp>
      <p:sp>
        <p:nvSpPr>
          <p:cNvPr id="3" name="Прямоугольник 2"/>
          <p:cNvSpPr/>
          <p:nvPr/>
        </p:nvSpPr>
        <p:spPr>
          <a:xfrm>
            <a:off x="323528" y="2136339"/>
            <a:ext cx="8640960" cy="4401205"/>
          </a:xfrm>
          <a:prstGeom prst="rect">
            <a:avLst/>
          </a:prstGeom>
        </p:spPr>
        <p:txBody>
          <a:bodyPr wrap="square">
            <a:spAutoFit/>
          </a:bodyPr>
          <a:lstStyle/>
          <a:p>
            <a:r>
              <a:rPr lang="ru-RU" sz="2000" dirty="0" smtClean="0">
                <a:latin typeface="Times New Roman" panose="02020603050405020304" pitchFamily="18" charset="0"/>
                <a:cs typeface="Times New Roman" panose="02020603050405020304" pitchFamily="18" charset="0"/>
              </a:rPr>
              <a:t>«</a:t>
            </a:r>
            <a:r>
              <a:rPr lang="ru-RU" sz="2000" b="1" dirty="0" smtClean="0">
                <a:latin typeface="Times New Roman" panose="02020603050405020304" pitchFamily="18" charset="0"/>
                <a:cs typeface="Times New Roman" panose="02020603050405020304" pitchFamily="18" charset="0"/>
              </a:rPr>
              <a:t>ПЕДАНТИЧНЫЙ» </a:t>
            </a:r>
            <a:r>
              <a:rPr lang="ru-RU" sz="2000" dirty="0" smtClean="0">
                <a:latin typeface="Times New Roman" panose="02020603050405020304" pitchFamily="18" charset="0"/>
                <a:cs typeface="Times New Roman" panose="02020603050405020304" pitchFamily="18" charset="0"/>
              </a:rPr>
              <a:t>- добросовестность, </a:t>
            </a:r>
          </a:p>
          <a:p>
            <a:r>
              <a:rPr lang="ru-RU" sz="2000" dirty="0" smtClean="0">
                <a:latin typeface="Times New Roman" panose="02020603050405020304" pitchFamily="18" charset="0"/>
                <a:cs typeface="Times New Roman" panose="02020603050405020304" pitchFamily="18" charset="0"/>
              </a:rPr>
              <a:t>возведенная в </a:t>
            </a:r>
            <a:r>
              <a:rPr lang="ru-RU" sz="2000" dirty="0" err="1" smtClean="0">
                <a:latin typeface="Times New Roman" panose="02020603050405020304" pitchFamily="18" charset="0"/>
                <a:cs typeface="Times New Roman" panose="02020603050405020304" pitchFamily="18" charset="0"/>
              </a:rPr>
              <a:t>абсолют</a:t>
            </a:r>
            <a:r>
              <a:rPr lang="ru-RU" sz="2000" dirty="0" smtClean="0">
                <a:latin typeface="Times New Roman" panose="02020603050405020304" pitchFamily="18" charset="0"/>
                <a:cs typeface="Times New Roman" panose="02020603050405020304" pitchFamily="18" charset="0"/>
              </a:rPr>
              <a:t>; чрезмерная, болезненная аккуратность, </a:t>
            </a:r>
          </a:p>
          <a:p>
            <a:r>
              <a:rPr lang="ru-RU" sz="2000" dirty="0" smtClean="0">
                <a:latin typeface="Times New Roman" panose="02020603050405020304" pitchFamily="18" charset="0"/>
                <a:cs typeface="Times New Roman" panose="02020603050405020304" pitchFamily="18" charset="0"/>
              </a:rPr>
              <a:t>стремление всегда добиваться образцового порядка.</a:t>
            </a:r>
          </a:p>
          <a:p>
            <a:pPr algn="r"/>
            <a:endParaRPr lang="ru-RU" sz="2000" dirty="0" smtClean="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«ДЕМОНСТРАТИВНЫЙ » </a:t>
            </a:r>
            <a:r>
              <a:rPr lang="ru-RU" sz="2000" dirty="0" smtClean="0">
                <a:latin typeface="Times New Roman" panose="02020603050405020304" pitchFamily="18" charset="0"/>
                <a:cs typeface="Times New Roman" panose="02020603050405020304" pitchFamily="18" charset="0"/>
              </a:rPr>
              <a:t>- стремление первенствовать </a:t>
            </a:r>
          </a:p>
          <a:p>
            <a:r>
              <a:rPr lang="ru-RU" sz="2000" dirty="0" smtClean="0">
                <a:latin typeface="Times New Roman" panose="02020603050405020304" pitchFamily="18" charset="0"/>
                <a:cs typeface="Times New Roman" panose="02020603050405020304" pitchFamily="18" charset="0"/>
              </a:rPr>
              <a:t>во всем, всегда быть на виду, высокая степень истощаемости </a:t>
            </a:r>
          </a:p>
          <a:p>
            <a:r>
              <a:rPr lang="ru-RU" sz="2000" dirty="0" smtClean="0">
                <a:latin typeface="Times New Roman" panose="02020603050405020304" pitchFamily="18" charset="0"/>
                <a:cs typeface="Times New Roman" panose="02020603050405020304" pitchFamily="18" charset="0"/>
              </a:rPr>
              <a:t>даже при незаметной рутинной работе.</a:t>
            </a:r>
          </a:p>
          <a:p>
            <a:endParaRPr lang="ru-RU" sz="2000" dirty="0" smtClean="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a:p>
            <a:r>
              <a:rPr lang="ru-RU" sz="2000" b="1" dirty="0" smtClean="0">
                <a:latin typeface="Times New Roman" panose="02020603050405020304" pitchFamily="18" charset="0"/>
                <a:cs typeface="Times New Roman" panose="02020603050405020304" pitchFamily="18" charset="0"/>
              </a:rPr>
              <a:t>«ЭМОТИВНЫЙ» </a:t>
            </a:r>
            <a:r>
              <a:rPr lang="ru-RU" sz="2000" dirty="0" smtClean="0">
                <a:latin typeface="Times New Roman" panose="02020603050405020304" pitchFamily="18" charset="0"/>
                <a:cs typeface="Times New Roman" panose="02020603050405020304" pitchFamily="18" charset="0"/>
              </a:rPr>
              <a:t>-  впечатлительность и чувствительность, </a:t>
            </a:r>
          </a:p>
          <a:p>
            <a:r>
              <a:rPr lang="ru-RU" sz="2000" dirty="0" smtClean="0">
                <a:latin typeface="Times New Roman" panose="02020603050405020304" pitchFamily="18" charset="0"/>
                <a:cs typeface="Times New Roman" panose="02020603050405020304" pitchFamily="18" charset="0"/>
              </a:rPr>
              <a:t>отзывчивость, склонность воспринимать </a:t>
            </a:r>
          </a:p>
          <a:p>
            <a:r>
              <a:rPr lang="ru-RU" sz="2000" dirty="0" smtClean="0">
                <a:latin typeface="Times New Roman" panose="02020603050405020304" pitchFamily="18" charset="0"/>
                <a:cs typeface="Times New Roman" panose="02020603050405020304" pitchFamily="18" charset="0"/>
              </a:rPr>
              <a:t>чужую боль как собственную граничащую с </a:t>
            </a:r>
          </a:p>
          <a:p>
            <a:r>
              <a:rPr lang="ru-RU" sz="2000" dirty="0" smtClean="0">
                <a:latin typeface="Times New Roman" panose="02020603050405020304" pitchFamily="18" charset="0"/>
                <a:cs typeface="Times New Roman" panose="02020603050405020304" pitchFamily="18" charset="0"/>
              </a:rPr>
              <a:t>саморазрушением.</a:t>
            </a:r>
            <a:endParaRPr lang="ru-RU" sz="2000" dirty="0">
              <a:latin typeface="Times New Roman" panose="02020603050405020304" pitchFamily="18" charset="0"/>
              <a:cs typeface="Times New Roman" panose="02020603050405020304" pitchFamily="18"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9060" y="1484784"/>
            <a:ext cx="1562100"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9060" y="3284984"/>
            <a:ext cx="1507910" cy="1656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9060" y="4941168"/>
            <a:ext cx="1323975" cy="1629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75721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402</TotalTime>
  <Words>1186</Words>
  <Application>Microsoft Office PowerPoint</Application>
  <PresentationFormat>Экран (4:3)</PresentationFormat>
  <Paragraphs>200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Волна</vt:lpstr>
      <vt:lpstr>             ГБПОУ АРГАЯШСКИЙ АГРАРНЫЙ ТЕХНИКУМ  ПСИХОЛОГИЧЕСКОЕ ЗДОРОВЬЕ ПЕДАГОГА – ЗАЛОГ ПСИХОЛОГИЧЕСКОГО ЗДОРОВЬЯ ОБУЧАЮЩИХСЯ.</vt:lpstr>
      <vt:lpstr>Презентация PowerPoint</vt:lpstr>
      <vt:lpstr>ЗДОРОВЬЕ</vt:lpstr>
      <vt:lpstr>ВИДЫ ЗДОРОВЬЯ</vt:lpstr>
      <vt:lpstr>ХАРАКТЕРИСТИКА ПСИХОЛОГИЧЕСКИ ЗДОРОВОГО ЧЕЛОВЕКА</vt:lpstr>
      <vt:lpstr>Презентация PowerPoint</vt:lpstr>
      <vt:lpstr>ТЕРМИН «ЭМОЦИОНАЛЬНОЕ ВЫГОРАНИЕ»</vt:lpstr>
      <vt:lpstr>СИНДРОМ ЭМОЦИОНАЛЬНОГО ВЫГОРАНИЯ (СЭВ)</vt:lpstr>
      <vt:lpstr>ТИПЫ ЛИЧНОСТИ ПОДВЕРЖЕННЫЕ СЭВ</vt:lpstr>
      <vt:lpstr>ПРОЯВЛЕНИЯ (СИМПТОМЫ) СЭВ</vt:lpstr>
      <vt:lpstr>Поле самодиагностики  Экспресс-оценка выгорания (по В.Каппони, Т.Новак) </vt:lpstr>
      <vt:lpstr>Поле самодиагностики Экспресс-оценка выгорания (по В.Каппони, Т.Новак)</vt:lpstr>
      <vt:lpstr>Рекомендации по профилактике СЭВ</vt:lpstr>
      <vt:lpstr>Рекомендации по профилактике СЭВ</vt:lpstr>
      <vt:lpstr>Рекомендации по профилактике СЭВ</vt:lpstr>
      <vt:lpstr>Рекомендации по профилактике СЭВ</vt:lpstr>
      <vt:lpstr>Презентация PowerPoint</vt:lpstr>
      <vt:lpstr>Рекомендации по профилактике СЭВ</vt:lpstr>
      <vt:lpstr>Презентация PowerPoint</vt:lpstr>
      <vt:lpstr>Презентация PowerPoint</vt:lpstr>
      <vt:lpstr>ВЫВОД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ПСИХОЛОГИЧЕСКОЕ ЗДОРОВЬЕ ПЕДАГОГА –  ЗАЛОГ ПСИХОЛОГИЧЕСКОГО ЗДОРОВЬЯ ОБУЧАЮЩЕГОСЯ.</dc:title>
  <dc:creator>Александр</dc:creator>
  <cp:lastModifiedBy>Александр</cp:lastModifiedBy>
  <cp:revision>32</cp:revision>
  <dcterms:created xsi:type="dcterms:W3CDTF">2020-12-02T14:00:04Z</dcterms:created>
  <dcterms:modified xsi:type="dcterms:W3CDTF">2020-12-02T20:53:21Z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303115</vt:lpwstr>
  </property>
  <property fmtid="{D5CDD505-2E9C-101B-9397-08002B2CF9AE}" name="NXPowerLiteSettings" pid="3">
    <vt:lpwstr>C7000400038000</vt:lpwstr>
  </property>
  <property fmtid="{D5CDD505-2E9C-101B-9397-08002B2CF9AE}" name="NXPowerLiteVersion" pid="4">
    <vt:lpwstr>S9.0.3</vt:lpwstr>
  </property>
</Properties>
</file>