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81" r:id="rId3"/>
    <p:sldId id="285" r:id="rId4"/>
    <p:sldId id="282" r:id="rId5"/>
    <p:sldId id="283" r:id="rId6"/>
    <p:sldId id="284" r:id="rId7"/>
    <p:sldId id="27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C26E9-0532-42BF-9956-56655FFBA8E0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9044C-7EEA-442C-97FF-47349F9A3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62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«Алгоритм работы в отношении обучающихся группы риска</a:t>
            </a:r>
            <a:r>
              <a:rPr lang="ru-RU" baseline="0" dirty="0" smtClean="0"/>
              <a:t>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9044C-7EEA-442C-97FF-47349F9A34C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033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ФЗ №120 от 24.06.1999 года «Об основах системы профилактики безнадзорности и правонарушений несовершеннолетних»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9044C-7EEA-442C-97FF-47349F9A34C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402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воспитательной работы с «трудными»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подростками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9044C-7EEA-442C-97FF-47349F9A34C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568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Алгоритм работы в отношении обучающихся «группы риска».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9044C-7EEA-442C-97FF-47349F9A34C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255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78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59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1371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099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0046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898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3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3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24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02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2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73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69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96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92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70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49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7327" y="537560"/>
            <a:ext cx="7772400" cy="147002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Челябинской области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«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Аргаяшский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аграрный техникум»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5739" y="2097157"/>
            <a:ext cx="7762461" cy="4373217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работы в отношении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«группы риска».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Султанова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Диляра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Галиевна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педагог</a:t>
            </a:r>
          </a:p>
          <a:p>
            <a:pPr algn="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28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782" y="1471521"/>
            <a:ext cx="915775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огласно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ФЗ №120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 24.06.1999 года «Об основах системы профилактики безнадзорности и правонарушений несовершеннолетних» 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компетенцию образовательных учреждений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входят следующие задачи: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Оказание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социально – психологической помощи и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педагогической помощи несовершеннолетним, имеющим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отклонения в развитии или поведении либо проблемы в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обучении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Выявление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семей, находящихся в социально – опасном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положении;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организации общедоступных спортивных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секций, технических и иных кружков, клубов и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привлечение к участию в них несовершеннолетних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Осуществление мер по реализации программ и методик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направленных на законопослушное поведение.</a:t>
            </a:r>
          </a:p>
        </p:txBody>
      </p:sp>
    </p:spTree>
    <p:extLst>
      <p:ext uri="{BB962C8B-B14F-4D97-AF65-F5344CB8AC3E}">
        <p14:creationId xmlns:p14="http://schemas.microsoft.com/office/powerpoint/2010/main" val="47183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4948" y="365469"/>
            <a:ext cx="8120269" cy="5790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 содержанием воспитательной работы с «трудными»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подростками в техникуме является: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</a:t>
            </a:r>
            <a:r>
              <a:rPr lang="ru-RU" sz="1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Диагностическая работа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Медико-психологический мониторинг при поступлении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обучающегося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на время его обучения.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Выяснение социально – экономических условий воспитания подростка.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Создание индивидуальных программ развития «трудных» подростков.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Отслеживание промежуточных и конечных результатов.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</a:t>
            </a:r>
            <a:r>
              <a:rPr lang="ru-RU" sz="1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Профилактическая и коррекционная работа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Формирование потребности в получении знаний, способствующих благоприятному развитию и сохранению здоровья.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Активное воздействие на развитие личности и индивидуальности подростка, содействие стабилизации эмоционального уровня.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Посещение семей, работа с семьями.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*Анализ результатов исследования с указанием конкретных мер и контроль за их выполнением.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3. </a:t>
            </a:r>
            <a:r>
              <a:rPr lang="ru-RU" sz="1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Информационно- просветительская работа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Организация лекций специалистов, медиков.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Встречи с инспектором ПДН.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Дни здоровья, декады по пропаганде здорового образа жизни, выпуск бюллетеней, плакатов.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Тематические родительские собрания, лектории.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4. </a:t>
            </a:r>
            <a:r>
              <a:rPr lang="ru-RU" sz="1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Воспитательная работа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Ориентирование классных руководителей, мастеров п/о, кураторов на мероприятия по этике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общения,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здоровье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сберегающие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нравственные уроки.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Вовлечение «трудных» обучающихся в активную полезную деятельность: художественную самодеятельность, конкурсы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профмастерства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самоуправление, занятия спортом, занятия в кружках.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70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912166" y="29306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работы в отношении обучающихся «группы риска».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119960"/>
              </p:ext>
            </p:extLst>
          </p:nvPr>
        </p:nvGraphicFramePr>
        <p:xfrm>
          <a:off x="1550504" y="1341783"/>
          <a:ext cx="6672515" cy="4828802"/>
        </p:xfrm>
        <a:graphic>
          <a:graphicData uri="http://schemas.openxmlformats.org/drawingml/2006/table">
            <a:tbl>
              <a:tblPr firstRow="1" firstCol="1" bandRow="1"/>
              <a:tblGrid>
                <a:gridCol w="3609230"/>
                <a:gridCol w="3063285"/>
              </a:tblGrid>
              <a:tr h="807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деятельности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Ответственное лицо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Сбор информации о студентах отсутствующих на занятиях (после 1-го урока, после уроков)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п/о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Куратор, классный руководитель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05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Установление причины неявки студентов на занятия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5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п/о, куратор, классный руководитель связываются со студентами, с родителями студента для выяснения причины отсутствия на занятиях, при необходимости отправляется письменная информация </a:t>
                      </a:r>
                      <a:r>
                        <a:rPr lang="ru-RU" sz="11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родителям также сообщения отправляется через </a:t>
                      </a:r>
                      <a:r>
                        <a:rPr lang="ru-RU" sz="1100" b="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мессенджеры</a:t>
                      </a:r>
                      <a:r>
                        <a:rPr lang="ru-RU" sz="11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Вайбер</a:t>
                      </a:r>
                      <a:r>
                        <a:rPr lang="ru-RU" sz="11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b="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Ватсап</a:t>
                      </a:r>
                      <a:r>
                        <a:rPr lang="ru-RU" sz="11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социальные сети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п/о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Куратор, классный руководитель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11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u="sng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Индивидуальная работа со студентами по выявлению проблем в организации его жизнедеятельности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65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беседа;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-тестирование;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-обследование жилищных условий: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-составление социального паспорта группы;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-классификация проблем;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рекомендации самому студенту;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родителям (или опекунам);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запрос и получение информации в инспекции ПДН, КДН и ЗП других правоохранительных учреждениях.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п/о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Куратор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Социальный педагог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345" marR="60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74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86" y="326591"/>
            <a:ext cx="6829425" cy="6221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098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872815"/>
              </p:ext>
            </p:extLst>
          </p:nvPr>
        </p:nvGraphicFramePr>
        <p:xfrm>
          <a:off x="1257300" y="1238250"/>
          <a:ext cx="6629400" cy="438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Документ" r:id="rId3" imgW="6629729" imgH="4380976" progId="Word.Document.12">
                  <p:embed/>
                </p:oleObj>
              </mc:Choice>
              <mc:Fallback>
                <p:oleObj name="Документ" r:id="rId3" imgW="6629729" imgH="438097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7300" y="1238250"/>
                        <a:ext cx="6629400" cy="438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524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47866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41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981</TotalTime>
  <Words>312</Words>
  <Application>Microsoft Office PowerPoint</Application>
  <PresentationFormat>Экран (4:3)</PresentationFormat>
  <Paragraphs>76</Paragraphs>
  <Slides>7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Легкий дым</vt:lpstr>
      <vt:lpstr>Документ</vt:lpstr>
      <vt:lpstr>Министерство образования и науки Челябинской области ГБПОУ «Аргаяшский аграрный техникум»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МУЗЕЙ</dc:creator>
  <cp:lastModifiedBy>socpedagog</cp:lastModifiedBy>
  <cp:revision>97</cp:revision>
  <dcterms:created xsi:type="dcterms:W3CDTF">2020-09-21T04:33:32Z</dcterms:created>
  <dcterms:modified xsi:type="dcterms:W3CDTF">2020-12-03T08:22:15Z</dcterms:modified>
</cp:coreProperties>
</file>