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56" r:id="rId3"/>
    <p:sldId id="257" r:id="rId4"/>
    <p:sldId id="258" r:id="rId5"/>
    <p:sldId id="261" r:id="rId6"/>
    <p:sldId id="263" r:id="rId7"/>
    <p:sldId id="262" r:id="rId8"/>
    <p:sldId id="268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6B0A-534B-45B9-82BA-DF71BAFFDAB1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D16FD-21D2-4ABE-9F96-081A0201B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FA2274-D335-484A-9F23-1D17CD22208F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9BDB7B0-E6BA-4FD3-ABBB-1C44F9C4B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2213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Доклад на тему: «Вводный инструктаж,  как элемент организационной структуры урока учебной практики»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0" dirty="0" smtClean="0">
                <a:solidFill>
                  <a:schemeClr val="tx1"/>
                </a:solidFill>
                <a:effectLst/>
              </a:rPr>
              <a:t>Министерство образования и науки Челябинской области</a:t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Государственное бюджетное профессиональное  образовательное учреждение</a:t>
            </a:r>
            <a:br>
              <a:rPr lang="ru-RU" sz="1600" b="0" dirty="0" smtClean="0">
                <a:solidFill>
                  <a:schemeClr val="tx1"/>
                </a:solidFill>
                <a:effectLst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</a:rPr>
              <a:t> «Южно-Уральский агропромышленный колледж»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72198" y="514351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Подготовил: Беспалова С.О., преподаватель первой квалификационной категории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0428" t="27253" r="20429" b="22924"/>
          <a:stretch>
            <a:fillRect/>
          </a:stretch>
        </p:blipFill>
        <p:spPr bwMode="auto">
          <a:xfrm>
            <a:off x="142844" y="142852"/>
            <a:ext cx="8143932" cy="639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l="34766" t="27318" r="16015" b="22782"/>
          <a:stretch>
            <a:fillRect/>
          </a:stretch>
        </p:blipFill>
        <p:spPr bwMode="auto">
          <a:xfrm>
            <a:off x="214282" y="0"/>
            <a:ext cx="8572528" cy="673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107154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121442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28625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29190" y="442913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31836" t="28830" r="18945" b="35593"/>
          <a:stretch>
            <a:fillRect/>
          </a:stretch>
        </p:blipFill>
        <p:spPr bwMode="auto">
          <a:xfrm>
            <a:off x="0" y="0"/>
            <a:ext cx="900115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r>
              <a:rPr lang="ru-RU" u="sng" dirty="0" smtClean="0"/>
              <a:t>Вводный инструктаж</a:t>
            </a:r>
            <a:r>
              <a:rPr lang="ru-RU" dirty="0" smtClean="0"/>
              <a:t> – обязательный структурный элемент урока учебной практики. На него отводится до 15 % времени урока производственного обучения.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Цель: подготовить обучающихся к активному и сознательному выполнению упражнений или самостоятельной работы (решение производственной ситуации), заданной программой (темой) обучения, раскрыть содержание предстоящей деятельности ее цели, рациональные способы и средства выполнения заданий (упражнений).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/>
              <a:t>Дидактическая структура вводного инструктажа</a:t>
            </a:r>
            <a:endParaRPr lang="ru-RU" sz="2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024" t="19092" r="7886" b="11880"/>
          <a:stretch>
            <a:fillRect/>
          </a:stretch>
        </p:blipFill>
        <p:spPr bwMode="auto">
          <a:xfrm>
            <a:off x="0" y="0"/>
            <a:ext cx="8786842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0707" t="45363" r="8673" b="38004"/>
          <a:stretch>
            <a:fillRect/>
          </a:stretch>
        </p:blipFill>
        <p:spPr bwMode="auto">
          <a:xfrm>
            <a:off x="142844" y="4929198"/>
            <a:ext cx="864399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71480"/>
            <a:ext cx="8658196" cy="4954591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Цель: Активизировать внимание обучающихся и создать доброжелательную обстановку на уроке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Организационный момент: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28763" y="1285860"/>
          <a:ext cx="7215237" cy="221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5079"/>
                <a:gridCol w="2405079"/>
                <a:gridCol w="2405079"/>
              </a:tblGrid>
              <a:tr h="534553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приемы обучения</a:t>
                      </a:r>
                      <a:endParaRPr lang="ru-RU" sz="1400" dirty="0"/>
                    </a:p>
                  </a:txBody>
                  <a:tcPr/>
                </a:tc>
              </a:tr>
              <a:tr h="1680025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Приветствует обучающихся и проверяет: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посещаемость;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готовность к уроку;</a:t>
                      </a:r>
                      <a:b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внешний вид.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Приветствуют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преподавателя.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Словесный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(рассказ-вступление).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Содержимое 3" descr="IMG_4199.JPG"/>
          <p:cNvPicPr>
            <a:picLocks noChangeAspect="1"/>
          </p:cNvPicPr>
          <p:nvPr/>
        </p:nvPicPr>
        <p:blipFill rotWithShape="1">
          <a:blip r:embed="rId2" cstate="print"/>
          <a:srcRect t="17829" r="404" b="15726"/>
          <a:stretch/>
        </p:blipFill>
        <p:spPr>
          <a:xfrm>
            <a:off x="1214414" y="3214686"/>
            <a:ext cx="6853146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472518" cy="4935745"/>
          </a:xfrm>
        </p:spPr>
        <p:txBody>
          <a:bodyPr/>
          <a:lstStyle/>
          <a:p>
            <a:r>
              <a:rPr lang="ru-RU" sz="2000" dirty="0" smtClean="0"/>
              <a:t>Цель: Создать условия, включающие каждого обучающегося в процесс </a:t>
            </a:r>
            <a:r>
              <a:rPr lang="ru-RU" sz="2000" dirty="0" err="1" smtClean="0"/>
              <a:t>целеполагания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Целевая установка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142976" y="1785926"/>
          <a:ext cx="6572295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65"/>
                <a:gridCol w="2452705"/>
                <a:gridCol w="1928825"/>
              </a:tblGrid>
              <a:tr h="54846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приемы обучения</a:t>
                      </a:r>
                      <a:endParaRPr lang="ru-RU" sz="1400" dirty="0"/>
                    </a:p>
                  </a:txBody>
                  <a:tcPr/>
                </a:tc>
              </a:tr>
              <a:tr h="14518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Сообщает тему и цели занятия, актуальность выбранной темы, объявляет план проведения занятия.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Воспринимают разъяснения преподавателя, анализируют, задают вопросы, слушают ответы на вопросы.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Словесный,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(беседа).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Содержимое 3" descr="IMG_42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3795330"/>
            <a:ext cx="4440750" cy="3062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928670"/>
            <a:ext cx="8543956" cy="5078621"/>
          </a:xfrm>
        </p:spPr>
        <p:txBody>
          <a:bodyPr/>
          <a:lstStyle/>
          <a:p>
            <a:r>
              <a:rPr lang="ru-RU" sz="2000" dirty="0" smtClean="0"/>
              <a:t>Цель: Актуализировать прежнее знания, непосредственно связанные с темой урока, повторить ранее пройденный материал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Актуализация опорных знаний и опрос обучающихся</a:t>
            </a:r>
            <a:endParaRPr lang="ru-RU" sz="24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214554"/>
          <a:ext cx="6881817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3939"/>
                <a:gridCol w="2293939"/>
                <a:gridCol w="2293939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приемы обучения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Опрос обучающихся по материалу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спецпредмета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прошлых уроков производственного обучения. Повторение сведений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спецпредмета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теме урока. Предложение учащимся воспроизвести ранее освоенные приемы и способы труда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Отвечают на вопросы преподавателя , повторяют теоретический материал . Воспроизводят изученные приемы и способы работы, разбирают техническую и инструктивную документацию.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Словесный (беседа).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883" t="27218" r="17968" b="24395"/>
          <a:stretch>
            <a:fillRect/>
          </a:stretch>
        </p:blipFill>
        <p:spPr bwMode="auto">
          <a:xfrm>
            <a:off x="428596" y="214289"/>
            <a:ext cx="7643866" cy="549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214422"/>
            <a:ext cx="9001156" cy="4792869"/>
          </a:xfrm>
        </p:spPr>
        <p:txBody>
          <a:bodyPr/>
          <a:lstStyle/>
          <a:p>
            <a:r>
              <a:rPr lang="ru-RU" sz="2000" dirty="0" smtClean="0"/>
              <a:t>Цель: Показать алгоритм выполнения работ по выполнению заданий, </a:t>
            </a:r>
          </a:p>
          <a:p>
            <a:pPr>
              <a:buNone/>
            </a:pPr>
            <a:r>
              <a:rPr lang="ru-RU" sz="2000" dirty="0" smtClean="0"/>
              <a:t>упражнений.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dirty="0" smtClean="0"/>
              <a:t>Формирование ориентировочной основы действий обучающихся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3108" y="1643050"/>
          <a:ext cx="6738942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942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</a:t>
                      </a:r>
                    </a:p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Деятельность обучающихся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Методы и приемы обучения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Показывает и объясняет порядок и последовательность выполнения задания, знакомит с рабочими местами и материальным оснащением.</a:t>
                      </a:r>
                    </a:p>
                    <a:p>
                      <a:r>
                        <a:rPr kumimoji="0" lang="ru-RU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 инструктаж по технике  безопасности.</a:t>
                      </a:r>
                      <a:r>
                        <a:rPr kumimoji="0" lang="ru-RU" sz="14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 обучающихся с содержанием задания, инструкционно-технологической картой, объемом работы, порядком выполнения. Распределяет группу на звенья и по рабочим местам.</a:t>
                      </a:r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Воспринимают объяснение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преподавателя по использованию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инструкционно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технологических карт. 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Знакомятся с критериями оценок, нормами времени на выполнения задания, техникой безопасности при выполнении задания. Делятся на звенья.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Словесный (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расказ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</a:p>
                    <a:p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показа трудовых действий.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104</TotalTime>
  <Words>349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Министерство образования и науки Челябинской области Государственное бюджетное профессиональное  образовательное учреждение  «Южно-Уральский агропромышленный колледж» </vt:lpstr>
      <vt:lpstr>Слайд 2</vt:lpstr>
      <vt:lpstr>Слайд 3</vt:lpstr>
      <vt:lpstr>Дидактическая структура вводного инструктажа</vt:lpstr>
      <vt:lpstr>Организационный момент: </vt:lpstr>
      <vt:lpstr>Целевая установка</vt:lpstr>
      <vt:lpstr>Актуализация опорных знаний и опрос обучающихся</vt:lpstr>
      <vt:lpstr>Слайд 8</vt:lpstr>
      <vt:lpstr> Формирование ориентировочной основы действий обучающихся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2021-09-28T03:44:44Z</dcterms:created>
  <dcterms:modified xsi:type="dcterms:W3CDTF">2021-09-28T06:26:10Z</dcterms:modified>
</cp:coreProperties>
</file>