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7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833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0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8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0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2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4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2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4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5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8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4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DA3EBC-0DCF-4FBE-A64D-46D8D9A20AFF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D608-D8BF-4F1F-9339-52563D1C6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82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4D4D0-859F-4CAD-B981-F1ADDFC9B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83310"/>
            <a:ext cx="8825658" cy="2609295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ТЕКУЩИЙ ИНСТРУКТАЖ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B3A174E-9040-47AC-8591-22D4B6812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341181"/>
            <a:ext cx="8825658" cy="646331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- ЭЛЕМЕНТ УрокА учебной практики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6CF19D-9DC6-4C11-8B20-5230F85A67C6}"/>
              </a:ext>
            </a:extLst>
          </p:cNvPr>
          <p:cNvSpPr txBox="1"/>
          <p:nvPr/>
        </p:nvSpPr>
        <p:spPr>
          <a:xfrm>
            <a:off x="1242873" y="470517"/>
            <a:ext cx="873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ГБПОУ «Южно-Уральский Агропромышленный колледж»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DC3364-CC93-4BE2-9A18-D54FEB5704B6}"/>
              </a:ext>
            </a:extLst>
          </p:cNvPr>
          <p:cNvSpPr txBox="1"/>
          <p:nvPr/>
        </p:nvSpPr>
        <p:spPr>
          <a:xfrm>
            <a:off x="6232125" y="6214369"/>
            <a:ext cx="55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C000"/>
                </a:solidFill>
              </a:rPr>
              <a:t>К докладу Панина Вячеслава Владимировича</a:t>
            </a:r>
          </a:p>
        </p:txBody>
      </p:sp>
    </p:spTree>
    <p:extLst>
      <p:ext uri="{BB962C8B-B14F-4D97-AF65-F5344CB8AC3E}">
        <p14:creationId xmlns:p14="http://schemas.microsoft.com/office/powerpoint/2010/main" val="19830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415"/>
    </mc:Choice>
    <mc:Fallback xmlns="">
      <p:transition advTm="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386B11-E944-42CC-8D5D-68C282BF4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594064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Текущий инструктаж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6F45E8-E507-4707-8814-D72D1FB84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112885"/>
            <a:ext cx="8825658" cy="3525916"/>
          </a:xfrm>
        </p:spPr>
        <p:txBody>
          <a:bodyPr/>
          <a:lstStyle/>
          <a:p>
            <a:r>
              <a:rPr lang="ru-RU" dirty="0"/>
              <a:t>Это основной и наиболее длительный элемент внешней структуры урока учебной практики. Его продолжительность составляет в среднем 210 минут и он Состоит из трёх элементов (этапов) внутренней структуры:</a:t>
            </a:r>
          </a:p>
          <a:p>
            <a:pPr marL="457200" indent="-457200">
              <a:buAutoNum type="arabicParenR"/>
            </a:pPr>
            <a:r>
              <a:rPr lang="ru-RU" b="1" dirty="0">
                <a:solidFill>
                  <a:srgbClr val="00B050"/>
                </a:solidFill>
              </a:rPr>
              <a:t>Отработка новых ПРИЁМОВ И способов действия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rgbClr val="FFFF00"/>
                </a:solidFill>
              </a:rPr>
              <a:t>Закрепление освоенных ПРИЁМОВ И способов действий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rgbClr val="00B0F0"/>
                </a:solidFill>
              </a:rPr>
              <a:t>Выдача домашнего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1829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548"/>
    </mc:Choice>
    <mc:Fallback xmlns="">
      <p:transition advTm="23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0E6525-6D3D-43AD-8972-4E0CBCCB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06" y="382480"/>
            <a:ext cx="9817846" cy="923330"/>
          </a:xfrm>
        </p:spPr>
        <p:txBody>
          <a:bodyPr/>
          <a:lstStyle/>
          <a:p>
            <a:pPr algn="ctr"/>
            <a:r>
              <a:rPr lang="ru-RU" sz="2800" u="sng" dirty="0">
                <a:solidFill>
                  <a:srgbClr val="00B050"/>
                </a:solidFill>
                <a:latin typeface="MS Reference Sans Serif" panose="020B0604030504040204" pitchFamily="34" charset="0"/>
              </a:rPr>
              <a:t>1. </a:t>
            </a:r>
            <a:r>
              <a:rPr lang="ru-RU" sz="3000" u="sng" dirty="0">
                <a:solidFill>
                  <a:srgbClr val="00B050"/>
                </a:solidFill>
                <a:latin typeface="MS Reference Sans Serif" panose="020B0604030504040204" pitchFamily="34" charset="0"/>
              </a:rPr>
              <a:t>ОТРАБОТКА</a:t>
            </a:r>
            <a:r>
              <a:rPr lang="ru-RU" sz="2800" u="sng" dirty="0">
                <a:solidFill>
                  <a:srgbClr val="00B050"/>
                </a:solidFill>
                <a:latin typeface="MS Reference Sans Serif" panose="020B0604030504040204" pitchFamily="34" charset="0"/>
              </a:rPr>
              <a:t> НОВЫХ ПРИЁМОВ И СПОСОБОВ ДЕЙСТВИЯ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35CC6B-F4A7-4FFE-B530-72A15C464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49" y="1420427"/>
            <a:ext cx="7821228" cy="2965142"/>
          </a:xfrm>
        </p:spPr>
        <p:txBody>
          <a:bodyPr>
            <a:normAutofit fontScale="92500"/>
          </a:bodyPr>
          <a:lstStyle/>
          <a:p>
            <a:r>
              <a:rPr lang="ru-RU" sz="2400" u="sng" dirty="0">
                <a:solidFill>
                  <a:srgbClr val="FFFF00"/>
                </a:solidFill>
              </a:rPr>
              <a:t>ЗАДАЧА ДАННОГО ЭТАПА ТЕКУЩЕГО ИНСТРУКТАЖА: </a:t>
            </a:r>
          </a:p>
          <a:p>
            <a:r>
              <a:rPr lang="ru-RU" dirty="0"/>
              <a:t>– ФОРМИРОВАНИЕ У ОБУЧАЮЩИХСЯ ПРАВИЛЬНОГО ВЫПОЛНЕНИЯ ПРИЁМОВ И ОПЕРАЦИЙ, УМЕНИЙ ПЛАНИРОВАТЬ ТЕХНОЛОГИЧЕСКИЙ ПРОЦЕСС ВЫПОЛНЕНИЯ РАБОТ, ВЫПОЛНЕНИЕ ТЕХНИЧЕСКИХ ТРЕБОВАНИЙ.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СРЕДСТВАМИ ОБУЧЕНИЯ </a:t>
            </a:r>
            <a:r>
              <a:rPr lang="ru-RU" b="1" dirty="0"/>
              <a:t> </a:t>
            </a:r>
            <a:r>
              <a:rPr lang="ru-RU" dirty="0"/>
              <a:t>ЯВЛЯЮТСЯ ИНСТРУКЦИОННО-ТЕХНОЛОГИЧЕСКИЕ КАРТЫ, ОБОРУДОВАНИЕ МАСТЕРСКОЙ, МАШИНЫ, АГРЕГАТЫ, СПЕЦИАЛЬНЫЕ ПРИБОРЫ, ИНСТРУМЕНТЫ И ПРИСПОСОБЛЕНИЯ</a:t>
            </a:r>
          </a:p>
        </p:txBody>
      </p:sp>
      <p:pic>
        <p:nvPicPr>
          <p:cNvPr id="5" name="Picture 4" descr="img045.jpg (900×900)">
            <a:extLst>
              <a:ext uri="{FF2B5EF4-FFF2-40B4-BE49-F238E27FC236}">
                <a16:creationId xmlns:a16="http://schemas.microsoft.com/office/drawing/2014/main" xmlns="" id="{101B3FB6-69CC-4974-B044-7F072894F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642" r="5642" b="27960"/>
          <a:stretch/>
        </p:blipFill>
        <p:spPr bwMode="auto">
          <a:xfrm>
            <a:off x="8497892" y="2525697"/>
            <a:ext cx="3318286" cy="2858879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1D8F86-5781-4D24-93EF-71F3A240D836}"/>
              </a:ext>
            </a:extLst>
          </p:cNvPr>
          <p:cNvSpPr txBox="1"/>
          <p:nvPr/>
        </p:nvSpPr>
        <p:spPr>
          <a:xfrm>
            <a:off x="577049" y="4385569"/>
            <a:ext cx="774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ТЕЧЕНИИ ДАННОГО ЭТАПА МАСТЕРОМ ПРОИЗВОДСТВЕННОГО ОБУЧЕНИЯ ИЛИ РУКОВОДИТЕЛЕМ ПРАКТИКИ ПРОИЗВОДИТСЯ НЕ МЕНЕЕ </a:t>
            </a:r>
            <a:r>
              <a:rPr lang="ru-RU" b="1" u="sng" dirty="0">
                <a:solidFill>
                  <a:srgbClr val="00B0F0"/>
                </a:solidFill>
              </a:rPr>
              <a:t>ЧЕТЫРЁХ ЦЕЛЕВЫХ ОБХОДОВ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10504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5"/>
    </mc:Choice>
    <mc:Fallback xmlns="">
      <p:transition spd="slow" advTm="2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96AC3-7319-42A9-A05A-0341C7E8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303300"/>
            <a:ext cx="8373602" cy="877430"/>
          </a:xfrm>
        </p:spPr>
        <p:txBody>
          <a:bodyPr/>
          <a:lstStyle/>
          <a:p>
            <a:r>
              <a:rPr lang="ru-RU" sz="2400" b="1" dirty="0">
                <a:solidFill>
                  <a:srgbClr val="00B0F0"/>
                </a:solidFill>
              </a:rPr>
              <a:t>ПЕРВЫЙ ЦЕЛЕВОЙ ОБХОД РАБОЧИХ МЕСТ</a:t>
            </a:r>
            <a:r>
              <a:rPr lang="ru-RU" sz="1800" b="1" dirty="0">
                <a:solidFill>
                  <a:srgbClr val="00B0F0"/>
                </a:solidFill>
              </a:rPr>
              <a:t/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50"/>
                </a:solidFill>
              </a:rPr>
              <a:t>-</a:t>
            </a:r>
            <a:r>
              <a:rPr lang="ru-RU" sz="1600" b="1" dirty="0">
                <a:solidFill>
                  <a:srgbClr val="00B0F0"/>
                </a:solidFill>
              </a:rPr>
              <a:t> </a:t>
            </a:r>
            <a:r>
              <a:rPr lang="ru-RU" sz="1600" dirty="0">
                <a:solidFill>
                  <a:srgbClr val="00B050"/>
                </a:solidFill>
              </a:rPr>
              <a:t>ОСУЩЕСТВЛЯЕТСЯ ПО ПОРЯДКУ В СООТВЕТСТВИИ С ГРАФИКОМ ЧЕРЕДОВАНИЯ ЗВЕНЬЕВ НА РАБОЧИХ МЕСТАХ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D0A539-5CD0-4DE9-BF79-A956B24D3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13" y="1251750"/>
            <a:ext cx="9403741" cy="3133819"/>
          </a:xfrm>
        </p:spPr>
        <p:txBody>
          <a:bodyPr>
            <a:normAutofit lnSpcReduction="10000"/>
          </a:bodyPr>
          <a:lstStyle/>
          <a:p>
            <a:endParaRPr lang="ru-RU" sz="1600" dirty="0"/>
          </a:p>
          <a:p>
            <a:r>
              <a:rPr lang="ru-RU" sz="1600" dirty="0">
                <a:solidFill>
                  <a:srgbClr val="FFFF00"/>
                </a:solidFill>
                <a:latin typeface="MS Reference Sans Serif" panose="020B0604030504040204" pitchFamily="34" charset="0"/>
              </a:rPr>
              <a:t>ПРОВЕРЯЕТСЯ ПРАВИЛЬНОСТЬ ВЫПОЛНЕНИЯ ОБУЧАЮЩИМИСЯ НАМЕЧЕННЫХ ЗАДАНИЙ И ОПЕРАЦИЙ;</a:t>
            </a:r>
          </a:p>
          <a:p>
            <a:r>
              <a:rPr lang="ru-RU" sz="1600" dirty="0">
                <a:solidFill>
                  <a:srgbClr val="FFFF00"/>
                </a:solidFill>
                <a:latin typeface="MS Reference Sans Serif" panose="020B0604030504040204" pitchFamily="34" charset="0"/>
              </a:rPr>
              <a:t>ПРОВЕРЯЕТСЯ ИСПОЛЬЗОВАНИЕ ОБУЧАЮЩИМИСЯ ИНСТРУКЦИОННО-ТЕХНОЛОГИЧЕСКИХ КАРТ, ПИСЬМЕННЫХ ИНСТРУКЦИЙ И Т.Д.</a:t>
            </a:r>
            <a:r>
              <a:rPr lang="ru-RU" sz="1600" dirty="0">
                <a:solidFill>
                  <a:srgbClr val="FFFF00"/>
                </a:solidFill>
              </a:rPr>
              <a:t>;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ПРОВЕРЯЕТСЯ ПРАВИЛЬНОСТЬ ИСПОЛЬЗОВАНИЯ ОБУЧАЮЩИМИСЯ ИНСТРУМЕНТОВ, ПРИСПОСОБЛЕНИЙ, ОБОРУДОВАНИЯ;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ВНИМАНИЕ ПОДДЕРЖАНИЮ ПОРЯДКА НА РАБОЧИХ МЕСТАХ, НАЛИЧИЮ И СОСТОЯНИЮ СПЕЦОДЕЖДЫ, ПЕРЧАТОК, ОБУВИ;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ПРОВЕРЯЕТСЯ СОБЛЮДЕНИЕ ОБУЧАЮЩИМИСЯ ПРАВИЛ ТЕХНИКИ БЕЗОПАСНОСТИ.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FF7BA2-68C8-4115-B0C8-F5E9683F3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7" t="6688" r="11813" b="17516"/>
          <a:stretch/>
        </p:blipFill>
        <p:spPr>
          <a:xfrm>
            <a:off x="982627" y="4385569"/>
            <a:ext cx="4700247" cy="22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0"/>
    </mc:Choice>
    <mc:Fallback xmlns="">
      <p:transition spd="slow" advTm="40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85C526-B8DD-4F3D-AF7E-C69D611F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2804"/>
          </a:xfrm>
        </p:spPr>
        <p:txBody>
          <a:bodyPr/>
          <a:lstStyle/>
          <a:p>
            <a:r>
              <a:rPr lang="ru-RU" sz="2400" b="1" dirty="0">
                <a:solidFill>
                  <a:srgbClr val="00B0F0"/>
                </a:solidFill>
              </a:rPr>
              <a:t>ВТОРОЙ ЦЕЛЕВОЙ ОБХОД РАБОЧИХ МЕСТ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6872B3-783B-4BE3-BFDE-6EEECBEC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28" y="989861"/>
            <a:ext cx="9313006" cy="2439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МАСТЕР ПРОИЗВОДСТВЕННОГО ОБУЧЕНИЯ (РУКОВОДИТЕЛЬ ПРАКТИКИ):</a:t>
            </a:r>
          </a:p>
          <a:p>
            <a:r>
              <a:rPr lang="ru-RU" sz="1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НА РАБОЧИХ МЕСТАХ БЕСЕДУЕТ С ОБУЧАЮЩИМИСЯ, ЗАДАЁТ ИМ ВОПРОСЫ ПО ХОДУ ВЫПОЛНЕНИЮ ЗАДАНИЯ</a:t>
            </a:r>
          </a:p>
          <a:p>
            <a:r>
              <a:rPr lang="ru-RU" sz="1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КОНСУЛЬТИРУЕТ ОБУЧАЮЩИХСЯ ПО ВОЗНИКАЮЩИМ У НИХ ВОПРОСАМ</a:t>
            </a:r>
          </a:p>
          <a:p>
            <a:r>
              <a:rPr lang="ru-RU" sz="1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ИНДИВИДУАЛЬНО ИНСТРУКТИРУЕТ, ПОВТОРНО ПОКАЗЫВАЕТ И ОБЪЯСНЯЕТ ПРИЁМЫ ВЫПОЛНЕНИЯ РАБОТ</a:t>
            </a:r>
          </a:p>
          <a:p>
            <a:r>
              <a:rPr lang="ru-RU" sz="1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КОНТРОЛИРУЕТ СОБЛЮДЕНИЕ ПРАВИЛ ТЕХНИКИ БЕЗОПАСНОСТИ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059CA3-53CD-4F08-B470-6AFBA9C6A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3" t="6688" r="11813" b="17516"/>
          <a:stretch/>
        </p:blipFill>
        <p:spPr>
          <a:xfrm>
            <a:off x="1171853" y="3275860"/>
            <a:ext cx="6622741" cy="31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0"/>
    </mc:Choice>
    <mc:Fallback xmlns="">
      <p:transition spd="slow" advTm="38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22D25-D441-4DE1-AA99-7D092066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21898"/>
            <a:ext cx="9404723" cy="559337"/>
          </a:xfrm>
        </p:spPr>
        <p:txBody>
          <a:bodyPr/>
          <a:lstStyle/>
          <a:p>
            <a:r>
              <a:rPr lang="ru-RU" sz="24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ТРЕТИЙ ЦЕЛЕВОЙ ОБХОД РАБОЧИХ МЕСТ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F59239-0673-4375-A816-4E1EE7CB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1083076"/>
            <a:ext cx="9268618" cy="11984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МАСТЕР ПРОИЗВОДСТВЕННОГО ОБУЧЕНИЯ (РУКОВОДИТЕЛЬ ПРАКТИКИ):</a:t>
            </a:r>
          </a:p>
          <a:p>
            <a:r>
              <a:rPr lang="ru-RU" sz="1600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СЛЕДИТ ЗА КАЧЕСТВОМ ВЫПОЛНЕНИЯ РАБОТ ОБУЧАЮЩИМИСЯ</a:t>
            </a:r>
          </a:p>
          <a:p>
            <a:r>
              <a:rPr lang="ru-RU" sz="1600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ПРОВЕРЯЕТ ОБЕСПЕЧЕНИЕ ПОРЯДКА НА РАБОЧИХ МЕСТАХ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06C59F-A318-42D6-ACC5-97409467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7" t="8657" r="11813" b="17516"/>
          <a:stretch/>
        </p:blipFill>
        <p:spPr>
          <a:xfrm>
            <a:off x="941033" y="2405849"/>
            <a:ext cx="7830105" cy="41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7"/>
    </mc:Choice>
    <mc:Fallback xmlns="">
      <p:transition spd="slow" advTm="33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C1576-B5DF-4D62-9B38-6D8330E2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91" y="124244"/>
            <a:ext cx="9404723" cy="485357"/>
          </a:xfrm>
        </p:spPr>
        <p:txBody>
          <a:bodyPr/>
          <a:lstStyle/>
          <a:p>
            <a:r>
              <a:rPr lang="ru-RU" sz="24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ЧЕТВЁРТЫЙ ЦЕЛЕВОЙ ОБХОД РАБОЧИХ МЕСТ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8CD6F2-8ECE-4A78-BF30-4A3CEC3A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727970"/>
            <a:ext cx="9404723" cy="1615735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00B050"/>
                </a:solidFill>
                <a:latin typeface="Bookman Old Style" panose="02050604050505020204" pitchFamily="18" charset="0"/>
              </a:rPr>
              <a:t>В ХОДЕ ОБХОДА МАСТЕРОМ (РУКОВОДИТЕЛЕМ ПРАКТИКИ):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ПРОВЕРЯЕТСЯ ПРАВИЛЬНОСТЬ ВЫПОЛНЕНИЯ ОБУЧАЮЩИМИСЯ ЗАДАНИЙ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ПРОВЕРЯЕТСЯ СДАЧА РАБОЧИХ МЕСТ ОБУЧАЮЩИМИСЯ, КОМПЛЕКТНОСТЬ И ИСПРАВНОСТЬ ОБОРУДОВАНИЯ, ИНСТРУМЕНТОВ, ПРИСПОСОБЛЕНИЙ.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FD6D57-3922-4C75-A2F6-E7CF9215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7" t="6688" r="12367" b="17516"/>
          <a:stretch/>
        </p:blipFill>
        <p:spPr>
          <a:xfrm>
            <a:off x="1162974" y="2462074"/>
            <a:ext cx="7572653" cy="41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2"/>
    </mc:Choice>
    <mc:Fallback xmlns="">
      <p:transition spd="slow" advTm="39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04117-173E-4FBA-A9CC-87C01345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98546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2. ЗАКРЕПЛЕНИЕ ОСВОЕННЫХ ПРИЁМОВ И СПОСОБОВ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B38F65-2A04-48A9-A7AD-E3D91FBD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589103"/>
            <a:ext cx="5912529" cy="4953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ЗАДАЧЕЙ</a:t>
            </a:r>
            <a:r>
              <a:rPr lang="ru-RU" sz="2400" dirty="0"/>
              <a:t> </a:t>
            </a:r>
            <a:r>
              <a:rPr lang="ru-RU" sz="1800" dirty="0">
                <a:latin typeface="Bookman Old Style" panose="02050604050505020204" pitchFamily="18" charset="0"/>
              </a:rPr>
              <a:t>ДАННОГО ЭТАПА ТЕКУЩЕГО ИНСТРУКТАЖА ЯВЛЯЕТСЯ ОБЕСПЕЧЕНИЕ ЗАКРЕПЛЕНИЯ В ПАМЯТИ ОБУЧАЮЩИХСЯ ПРИЁМОВ И СПОСОБОВ ДЕЙСТВИЙ, КОТОРЫЕ ИМ НЕОБХОДИМЫ ДЛЯ САМОСТОЯТЕЛЬНОЙ РАБОТЫ.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МАСТЕР (РУКОВОДИТЕЛЬ ПРАКТИКИ)</a:t>
            </a:r>
            <a:r>
              <a:rPr lang="ru-RU" sz="1800" dirty="0">
                <a:latin typeface="Bookman Old Style" panose="02050604050505020204" pitchFamily="18" charset="0"/>
              </a:rPr>
              <a:t> ОРГАНИЗУЕТ ПРОВЕДЕНИЕ И РУКОВОДИТ УПРАЖНЕНИЯМИ ОБУЧАЮЩИХСЯ В ВЫПОЛНЕНИИ ТРУДОВЫХ ПРОЦЕССОВ, ОБЕСПЕЧИВАЯ КАЧЕСТВО ДЕЯТЕЛЬНОСТИ И ПОБУЖДАЯ ОБУЧАЮЩИХСЯ К САМОСТОЯТЕЛЬНОСТИ В РАБОТЕ.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ОБУЧАЮЩИЕСЯ</a:t>
            </a:r>
            <a:r>
              <a:rPr lang="ru-RU" sz="1800" dirty="0">
                <a:latin typeface="Bookman Old Style" panose="02050604050505020204" pitchFamily="18" charset="0"/>
              </a:rPr>
              <a:t> ЗАКРЕПЛЯЮТ И РАЗВИВАЮТ ОСВОЕННЫЕ ИМИ ПРИЁМЫ И СПОСОБЫ ДЕЙСТВИЙ.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33BB38-F418-4099-9B9D-D3CCA9DCC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1" t="16532" r="26203" b="30333"/>
          <a:stretch/>
        </p:blipFill>
        <p:spPr>
          <a:xfrm>
            <a:off x="7137476" y="2396971"/>
            <a:ext cx="4731970" cy="40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02"/>
    </mc:Choice>
    <mc:Fallback xmlns="">
      <p:transition spd="slow" advTm="33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551ED-FB80-4204-981F-A5B70A01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452719"/>
            <a:ext cx="9582277" cy="710257"/>
          </a:xfrm>
        </p:spPr>
        <p:txBody>
          <a:bodyPr/>
          <a:lstStyle/>
          <a:p>
            <a:r>
              <a:rPr lang="ru-RU" sz="3200" b="1" dirty="0">
                <a:solidFill>
                  <a:srgbClr val="00B0F0"/>
                </a:solidFill>
                <a:latin typeface="Constantia" panose="02030602050306030303" pitchFamily="18" charset="0"/>
              </a:rPr>
              <a:t>3. ВЫДАЧА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F7E672-32B2-410C-ACF5-EA2AB457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" y="1162976"/>
            <a:ext cx="9224230" cy="296514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ЗАДАЧА ДАННОГО ЭТАПА ТЕКУЩЕГО ИНСТРУКТАЖА –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sz="1800" dirty="0">
                <a:solidFill>
                  <a:srgbClr val="FFFF00"/>
                </a:solidFill>
                <a:latin typeface="Bookman Old Style" panose="02050604050505020204" pitchFamily="18" charset="0"/>
              </a:rPr>
              <a:t>ФОРМИРОВАНИЕ САМОСТОЯТЕЛЬНОСТИ У ОБУЧАЮЩИХСЯ В УЧЕБНО-ПОЗНАВАТЕЛЬНОЙ ДЕЯТЕЛЬНОСТИ.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00B050"/>
                </a:solidFill>
                <a:latin typeface="Constantia" panose="02030602050306030303" pitchFamily="18" charset="0"/>
              </a:rPr>
              <a:t>МАСТЕР (РУКОВОДИТЕЛЬ ПРАКТИКИ) </a:t>
            </a:r>
            <a:r>
              <a:rPr lang="ru-RU" sz="1800" dirty="0">
                <a:solidFill>
                  <a:srgbClr val="FFFF00"/>
                </a:solidFill>
                <a:latin typeface="Bookman Old Style" panose="02050604050505020204" pitchFamily="18" charset="0"/>
              </a:rPr>
              <a:t>ФОРМУЛИРУЕТ ДОМАШНЕЕ ЗАДАНИЕ, ОБЪЯСНЯЕТ ПОРЯДОК И СПОСОБ ЕГО ВЫПОЛНЕНИЯ, ОПРЕДЕЛЯЕТ ОЖИДАЕМЫЕ РЕЗУЛЬТАТЫ ЕГО ВЫПОЛНЕНИЯ ОБУЧАЮЩИМИСЯ.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  <a:latin typeface="Constantia" panose="02030602050306030303" pitchFamily="18" charset="0"/>
              </a:rPr>
              <a:t>ОБУЧАЮЩИЕСЯ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ЗАПИСЫВАЮТ ДОМАШНЕЕ ЗАДАНИЕ И ЗАДАЮТ МАСТЕРУ ВОПРОСЫ ПО ЕГО ВЫПОЛНЕНИЮ ПРИ ИХ ВОЗНИКНОВЕНИИ.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4173F0-ED2C-484C-8687-53713CF08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0" t="19485" r="11814" b="17517"/>
          <a:stretch/>
        </p:blipFill>
        <p:spPr>
          <a:xfrm>
            <a:off x="2370339" y="4128117"/>
            <a:ext cx="4802818" cy="26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17"/>
    </mc:Choice>
    <mc:Fallback xmlns="">
      <p:transition spd="slow" advTm="20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427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Century Gothic</vt:lpstr>
      <vt:lpstr>Constantia</vt:lpstr>
      <vt:lpstr>MS Reference Sans Serif</vt:lpstr>
      <vt:lpstr>Wingdings 3</vt:lpstr>
      <vt:lpstr>Ион</vt:lpstr>
      <vt:lpstr>ТЕКУЩИЙ ИНСТРУКТАЖ</vt:lpstr>
      <vt:lpstr>Текущий инструктаж</vt:lpstr>
      <vt:lpstr>1. ОТРАБОТКА НОВЫХ ПРИЁМОВ И СПОСОБОВ ДЕЙСТВИЯ</vt:lpstr>
      <vt:lpstr>ПЕРВЫЙ ЦЕЛЕВОЙ ОБХОД РАБОЧИХ МЕСТ - ОСУЩЕСТВЛЯЕТСЯ ПО ПОРЯДКУ В СООТВЕТСТВИИ С ГРАФИКОМ ЧЕРЕДОВАНИЯ ЗВЕНЬЕВ НА РАБОЧИХ МЕСТАХ</vt:lpstr>
      <vt:lpstr>ВТОРОЙ ЦЕЛЕВОЙ ОБХОД РАБОЧИХ МЕСТ</vt:lpstr>
      <vt:lpstr>ТРЕТИЙ ЦЕЛЕВОЙ ОБХОД РАБОЧИХ МЕСТ</vt:lpstr>
      <vt:lpstr>ЧЕТВЁРТЫЙ ЦЕЛЕВОЙ ОБХОД РАБОЧИХ МЕСТ</vt:lpstr>
      <vt:lpstr>2. ЗАКРЕПЛЕНИЕ ОСВОЕННЫХ ПРИЁМОВ И СПОСОБОВ ДЕЙСТВИЯ</vt:lpstr>
      <vt:lpstr>3. ВЫДАЧА ДОМАШНЕГО ЗАДАНИЯ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ТЕКУЩИЙ ИНСТРУКТАЖ</dc:title>
  <dc:creator>Дом</dc:creator>
  <cp:lastModifiedBy>Зам_по_УМР</cp:lastModifiedBy>
  <cp:revision>50</cp:revision>
  <dcterms:created xsi:type="dcterms:W3CDTF">2021-09-28T11:56:45Z</dcterms:created>
  <dcterms:modified xsi:type="dcterms:W3CDTF">2021-09-29T05:08:33Z</dcterms:modified>
</cp:coreProperties>
</file>