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82" r:id="rId3"/>
    <p:sldId id="274" r:id="rId4"/>
    <p:sldId id="275" r:id="rId5"/>
    <p:sldId id="276" r:id="rId6"/>
    <p:sldId id="284" r:id="rId7"/>
    <p:sldId id="283" r:id="rId8"/>
    <p:sldId id="285" r:id="rId9"/>
    <p:sldId id="277" r:id="rId10"/>
    <p:sldId id="278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64" autoAdjust="0"/>
    <p:restoredTop sz="86323" autoAdjust="0"/>
  </p:normalViewPr>
  <p:slideViewPr>
    <p:cSldViewPr>
      <p:cViewPr varScale="1">
        <p:scale>
          <a:sx n="60" d="100"/>
          <a:sy n="60" d="100"/>
        </p:scale>
        <p:origin x="-158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9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FAA2589-96FF-4C99-8384-A851CBB78FB4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3454BAE-88A5-461A-AB50-07CE5A11F9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56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DA15070-49D9-42FE-BD6F-E5D4F2686A59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E1A7A-B0C8-4641-ADB9-F9A4FB43CE96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AE081-2388-4BD0-9B6C-F14389418C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184AD3-A92B-48EE-91C7-AC8CDF8B3EBB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CA8E9-562A-4345-A0F7-219EC16E84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224286-5A25-46E0-8E7E-8B1E94FE0DD9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1D774-23F2-45A5-9BE4-3191791528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DD625-01A4-495F-988C-211FE9BB42F4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F44C4-0A84-480A-8D7D-1E39954536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244D4-1EA0-4CC0-8E54-C083FFEF306F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3A0972-3D56-44DA-947C-D3D881BBCA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0AF790-E893-4520-96CF-C988D61EAE21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8EEB7-F0DD-4E1C-B026-FC790D4BE9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CF55F-4185-457B-8A64-BCF6180374D5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01381-7069-47DF-B2AF-EC7D60B66A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64F0B-D37C-432C-B94D-B7204564AB2F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54D4B-81A2-453C-83DE-6F341C463E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E090A-730D-45E9-9981-5F8BD3A5D3AD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65BDE-6F84-4E1D-AF1F-EADCA2426F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AD3E7-C09A-40A1-B683-C6FD6B38E8DA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6BB34-E5BD-4B6C-A5FF-49AD7E4D6D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AC7AF-CBA2-4303-8D26-B24F1060310C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61F8A-889C-4427-945A-B90C3D5B32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25A6471-81EE-4C57-9CCF-0BE4A7E1D462}" type="datetimeFigureOut">
              <a:rPr lang="ru-RU"/>
              <a:pPr>
                <a:defRPr/>
              </a:pPr>
              <a:t>15.02.2022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2B24F81-87E3-418D-AC7D-5CF4DE1274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600200"/>
            <a:ext cx="6553200" cy="1676399"/>
          </a:xfrm>
        </p:spPr>
        <p:txBody>
          <a:bodyPr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dirty="0" smtClean="0">
                <a:latin typeface="+mn-lt"/>
              </a:rPr>
              <a:t>самоанализ урока</a:t>
            </a:r>
            <a:endParaRPr lang="ru-RU" sz="60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81200" y="3886200"/>
            <a:ext cx="5181600" cy="1524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62000" y="457200"/>
            <a:ext cx="7772400" cy="6172200"/>
          </a:xfr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609600"/>
          </a:xfrm>
        </p:spPr>
        <p:txBody>
          <a:bodyPr/>
          <a:lstStyle/>
          <a:p>
            <a:r>
              <a:rPr lang="ru-RU" sz="2800" dirty="0" smtClean="0">
                <a:solidFill>
                  <a:srgbClr val="C00000"/>
                </a:solidFill>
              </a:rPr>
              <a:t>«Сильным, опытным становится педагог, который умеет анализировать свой труд...».</a:t>
            </a:r>
            <a:br>
              <a:rPr lang="ru-RU" sz="2800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rgbClr val="C00000"/>
                </a:solidFill>
              </a:rPr>
              <a:t>                                        В. А. Сухомлинский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dirty="0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1143000" y="2438400"/>
            <a:ext cx="7010400" cy="2362200"/>
          </a:xfrm>
        </p:spPr>
        <p:txBody>
          <a:bodyPr/>
          <a:lstStyle/>
          <a:p>
            <a:pPr>
              <a:buNone/>
            </a:pPr>
            <a:endParaRPr lang="ru-RU" sz="2800" dirty="0" smtClean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6934200" cy="1143000"/>
          </a:xfrm>
        </p:spPr>
        <p:txBody>
          <a:bodyPr/>
          <a:lstStyle/>
          <a:p>
            <a:r>
              <a:rPr lang="ru-RU" smtClean="0">
                <a:solidFill>
                  <a:srgbClr val="C00000"/>
                </a:solidFill>
              </a:rPr>
              <a:t/>
            </a:r>
            <a:br>
              <a:rPr lang="ru-RU" smtClean="0">
                <a:solidFill>
                  <a:srgbClr val="C00000"/>
                </a:solidFill>
              </a:rPr>
            </a:br>
            <a:endParaRPr lang="ru-RU" smtClean="0"/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xfrm>
            <a:off x="838200" y="1219200"/>
            <a:ext cx="7848600" cy="4906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u="sng" dirty="0" smtClean="0">
                <a:solidFill>
                  <a:srgbClr val="C00000"/>
                </a:solidFill>
              </a:rPr>
              <a:t>Самоанализ урока </a:t>
            </a:r>
            <a:r>
              <a:rPr lang="ru-RU" dirty="0" smtClean="0"/>
              <a:t>- один из инструментов самосовершенствования </a:t>
            </a:r>
            <a:r>
              <a:rPr lang="ru-RU" dirty="0" smtClean="0"/>
              <a:t>преподавателя, </a:t>
            </a:r>
            <a:r>
              <a:rPr lang="ru-RU" dirty="0" smtClean="0"/>
              <a:t>формирования и развития его профессиональных качеств.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smtClean="0">
                <a:solidFill>
                  <a:srgbClr val="C00000"/>
                </a:solidFill>
              </a:rPr>
              <a:t>Самоанализ даёт возможность:</a:t>
            </a:r>
            <a:endParaRPr lang="ru-RU" sz="3200" smtClean="0"/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>
          <a:xfrm>
            <a:off x="1066800" y="1143000"/>
            <a:ext cx="7696200" cy="4525963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dirty="0" smtClean="0"/>
              <a:t>Формировать и развивать творческую сознательность, проявляющуюся в умении сформулировать и поставить цели своей деятельности и </a:t>
            </a:r>
            <a:r>
              <a:rPr lang="ru-RU" dirty="0" smtClean="0"/>
              <a:t>деятельности обучающихся.</a:t>
            </a:r>
            <a:endParaRPr lang="ru-RU" dirty="0" smtClean="0"/>
          </a:p>
          <a:p>
            <a:r>
              <a:rPr lang="ru-RU" dirty="0" smtClean="0"/>
              <a:t>Развивать </a:t>
            </a:r>
            <a:r>
              <a:rPr lang="ru-RU" dirty="0" smtClean="0"/>
              <a:t>умения устанавливать связи между условиями своей педагогической деятельности и средствами достижения педагогических целей.</a:t>
            </a:r>
          </a:p>
          <a:p>
            <a:endParaRPr lang="ru-RU" dirty="0" smtClean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Содержимое 2"/>
          <p:cNvSpPr>
            <a:spLocks noGrp="1"/>
          </p:cNvSpPr>
          <p:nvPr>
            <p:ph idx="1"/>
          </p:nvPr>
        </p:nvSpPr>
        <p:spPr>
          <a:xfrm>
            <a:off x="762000" y="762000"/>
            <a:ext cx="8001000" cy="53641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dirty="0" smtClean="0"/>
              <a:t>Формировать </a:t>
            </a:r>
            <a:r>
              <a:rPr lang="ru-RU" dirty="0" smtClean="0"/>
              <a:t>умение чётко планировать и предвидеть результаты своего педагогического труда.</a:t>
            </a:r>
          </a:p>
          <a:p>
            <a:pPr eaLnBrk="1" hangingPunct="1">
              <a:lnSpc>
                <a:spcPct val="90000"/>
              </a:lnSpc>
            </a:pPr>
            <a:r>
              <a:rPr lang="ru-RU" dirty="0" smtClean="0"/>
              <a:t>Сформировать </a:t>
            </a:r>
            <a:r>
              <a:rPr lang="ru-RU" dirty="0" smtClean="0"/>
              <a:t>педагогическое самосознание </a:t>
            </a:r>
            <a:r>
              <a:rPr lang="ru-RU" dirty="0" smtClean="0"/>
              <a:t>преподавателя, </a:t>
            </a:r>
            <a:r>
              <a:rPr lang="ru-RU" dirty="0" smtClean="0"/>
              <a:t>когда он постепенно начинает понимать необходимую и существенную связь между способом его действий и конечным результатом урока.</a:t>
            </a:r>
          </a:p>
          <a:p>
            <a:endParaRPr lang="ru-RU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 smtClean="0"/>
              <a:t>Уровни самоанализа урока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066800"/>
            <a:ext cx="8229600" cy="4525963"/>
          </a:xfrm>
        </p:spPr>
        <p:txBody>
          <a:bodyPr/>
          <a:lstStyle/>
          <a:p>
            <a:r>
              <a:rPr lang="ru-RU" sz="2400" dirty="0" smtClean="0"/>
              <a:t>1. Эмоциональный – непроизвольный уровень, когда </a:t>
            </a:r>
            <a:r>
              <a:rPr lang="ru-RU" sz="2400" dirty="0" smtClean="0"/>
              <a:t>преподаватель чувствует </a:t>
            </a:r>
            <a:r>
              <a:rPr lang="ru-RU" sz="2400" dirty="0" smtClean="0"/>
              <a:t>удовлетворенность или неудовлетворенность своей педагогической деятельностью.</a:t>
            </a:r>
          </a:p>
          <a:p>
            <a:r>
              <a:rPr lang="ru-RU" sz="2400" dirty="0" smtClean="0"/>
              <a:t>2. Оценочный, когда оценивается соответствие результата урока намеченному целям и плану.</a:t>
            </a:r>
          </a:p>
          <a:p>
            <a:r>
              <a:rPr lang="ru-RU" sz="2400" dirty="0" smtClean="0"/>
              <a:t>3. Методический, когда анализируется урок с позиций существующих требований к уроку.</a:t>
            </a:r>
          </a:p>
          <a:p>
            <a:r>
              <a:rPr lang="ru-RU" sz="2400" dirty="0" smtClean="0"/>
              <a:t>4. Рефлексивный, когда определяются причины и вытекающие из них последствия. Это высший уровень анализа, для осуществления которого необходимо привлечь психолого-педагогическую теорию.</a:t>
            </a:r>
          </a:p>
          <a:p>
            <a:r>
              <a:rPr lang="ru-RU" sz="2400" dirty="0" smtClean="0"/>
              <a:t> 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При </a:t>
            </a:r>
            <a:r>
              <a:rPr lang="ru-RU" dirty="0" smtClean="0"/>
              <a:t>самоанализе урока преподаватель дает:</a:t>
            </a:r>
          </a:p>
          <a:p>
            <a:pPr>
              <a:buNone/>
            </a:pPr>
            <a:r>
              <a:rPr lang="ru-RU" dirty="0" smtClean="0"/>
              <a:t>• краткую характеристику целям, которые ставил и анализирует их достижение;</a:t>
            </a:r>
          </a:p>
          <a:p>
            <a:pPr>
              <a:buNone/>
            </a:pPr>
            <a:r>
              <a:rPr lang="ru-RU" dirty="0" smtClean="0"/>
              <a:t>• информацию об объеме материала и качестве его усвоения </a:t>
            </a:r>
            <a:r>
              <a:rPr lang="ru-RU" dirty="0" smtClean="0"/>
              <a:t>обучающимися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• характеристику применяемых методов работы с </a:t>
            </a:r>
            <a:r>
              <a:rPr lang="ru-RU" dirty="0" smtClean="0"/>
              <a:t>обучающимися </a:t>
            </a:r>
            <a:r>
              <a:rPr lang="ru-RU" dirty="0" smtClean="0"/>
              <a:t>и оценивает их;</a:t>
            </a:r>
          </a:p>
          <a:p>
            <a:pPr>
              <a:buNone/>
            </a:pPr>
            <a:r>
              <a:rPr lang="ru-RU" dirty="0" smtClean="0"/>
              <a:t>• оценку активности </a:t>
            </a:r>
            <a:r>
              <a:rPr lang="ru-RU" dirty="0" smtClean="0"/>
              <a:t>обучающихся </a:t>
            </a:r>
            <a:r>
              <a:rPr lang="ru-RU" dirty="0" smtClean="0"/>
              <a:t>и обосновывает использованные приемы организации их труда;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• самооценку отдельных аспектов своей деятельности (речь, логика, характер отношений с учениками).</a:t>
            </a:r>
          </a:p>
          <a:p>
            <a:r>
              <a:rPr lang="ru-RU" dirty="0" smtClean="0"/>
              <a:t>В заключении преподаватель высказывает свои предложения по улучшению качества урока и намечает меры по совершенствованию своего педагогического мастерства.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/>
          <a:lstStyle/>
          <a:p>
            <a:r>
              <a:rPr lang="ru-RU" sz="3200" b="1" i="1" smtClean="0">
                <a:solidFill>
                  <a:srgbClr val="C00000"/>
                </a:solidFill>
              </a:rPr>
              <a:t>Литература:</a:t>
            </a:r>
            <a:endParaRPr lang="ru-RU" sz="3200" smtClean="0">
              <a:solidFill>
                <a:srgbClr val="C00000"/>
              </a:solidFill>
            </a:endParaRPr>
          </a:p>
        </p:txBody>
      </p:sp>
      <p:sp>
        <p:nvSpPr>
          <p:cNvPr id="22531" name="Содержимое 2"/>
          <p:cNvSpPr>
            <a:spLocks noGrp="1"/>
          </p:cNvSpPr>
          <p:nvPr>
            <p:ph idx="1"/>
          </p:nvPr>
        </p:nvSpPr>
        <p:spPr>
          <a:xfrm>
            <a:off x="990600" y="1600200"/>
            <a:ext cx="7315200" cy="3429000"/>
          </a:xfrm>
        </p:spPr>
        <p:txBody>
          <a:bodyPr/>
          <a:lstStyle/>
          <a:p>
            <a:r>
              <a:rPr lang="ru-RU" sz="2000" smtClean="0"/>
              <a:t>Конаржевский Ю.А. Методические рекомендации по педагогическому анализу урока. - Челябинск. 1992г.</a:t>
            </a:r>
          </a:p>
          <a:p>
            <a:r>
              <a:rPr lang="ru-RU" sz="2000" smtClean="0"/>
              <a:t>Махмудов М.И. Современный урок. - М., 1991г.</a:t>
            </a:r>
          </a:p>
          <a:p>
            <a:r>
              <a:rPr lang="ru-RU" sz="2000" smtClean="0"/>
              <a:t>Поляков Е.М., Бадаев В.И, Анализ урока. - Саратов. 1995г.</a:t>
            </a:r>
          </a:p>
          <a:p>
            <a:r>
              <a:rPr lang="ru-RU" sz="2000" smtClean="0"/>
              <a:t>Симонов В.П. Урок и его анализ.// Народное образование №7, 1991г.</a:t>
            </a:r>
          </a:p>
          <a:p>
            <a:r>
              <a:rPr lang="ru-RU" sz="2000" smtClean="0"/>
              <a:t>Фоменко В.Р. Основы анализа урока. - Ростов-на-Дону, 1999г.</a:t>
            </a:r>
          </a:p>
          <a:p>
            <a:endParaRPr lang="ru-RU" sz="2000" smtClean="0"/>
          </a:p>
          <a:p>
            <a:endParaRPr lang="ru-RU" sz="2000" smtClean="0"/>
          </a:p>
          <a:p>
            <a:pPr>
              <a:buFont typeface="Arial" charset="0"/>
              <a:buNone/>
            </a:pPr>
            <a:r>
              <a:rPr lang="ru-RU" sz="2000" smtClean="0"/>
              <a:t> </a:t>
            </a:r>
          </a:p>
          <a:p>
            <a:endParaRPr lang="ru-RU" sz="2000" smtClean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кола">
  <a:themeElements>
    <a:clrScheme name="Другая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4D160F"/>
      </a:hlink>
      <a:folHlink>
        <a:srgbClr val="96A9A9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Школа</Template>
  <TotalTime>442</TotalTime>
  <Words>267</Words>
  <Application>Microsoft Office PowerPoint</Application>
  <PresentationFormat>Экран (4:3)</PresentationFormat>
  <Paragraphs>32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Times New Roman</vt:lpstr>
      <vt:lpstr>Calibri</vt:lpstr>
      <vt:lpstr>Book Antiqua</vt:lpstr>
      <vt:lpstr>Wingdings</vt:lpstr>
      <vt:lpstr>Школа</vt:lpstr>
      <vt:lpstr>самоанализ урока</vt:lpstr>
      <vt:lpstr>«Сильным, опытным становится педагог, который умеет анализировать свой труд...».                                         В. А. Сухомлинский </vt:lpstr>
      <vt:lpstr> </vt:lpstr>
      <vt:lpstr>Самоанализ даёт возможность:</vt:lpstr>
      <vt:lpstr>Слайд 5</vt:lpstr>
      <vt:lpstr>Уровни самоанализа урока </vt:lpstr>
      <vt:lpstr>Слайд 7</vt:lpstr>
      <vt:lpstr>Слайд 8</vt:lpstr>
      <vt:lpstr>Литература: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Тимур</dc:creator>
  <cp:lastModifiedBy>Тимур</cp:lastModifiedBy>
  <cp:revision>58</cp:revision>
  <dcterms:created xsi:type="dcterms:W3CDTF">2011-07-14T10:16:19Z</dcterms:created>
  <dcterms:modified xsi:type="dcterms:W3CDTF">2022-02-15T17:39:12Z</dcterms:modified>
</cp:coreProperties>
</file>