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9" r:id="rId5"/>
    <p:sldId id="260" r:id="rId6"/>
    <p:sldId id="261" r:id="rId7"/>
    <p:sldId id="264" r:id="rId8"/>
    <p:sldId id="262" r:id="rId9"/>
    <p:sldId id="266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96B53-460E-4F02-B31D-C3DC21646C9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EFFA-6A42-4F82-8966-0439B1615F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96B53-460E-4F02-B31D-C3DC21646C9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EFFA-6A42-4F82-8966-0439B1615F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96B53-460E-4F02-B31D-C3DC21646C9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EFFA-6A42-4F82-8966-0439B1615F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96B53-460E-4F02-B31D-C3DC21646C9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EFFA-6A42-4F82-8966-0439B1615F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96B53-460E-4F02-B31D-C3DC21646C9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EFFA-6A42-4F82-8966-0439B1615F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96B53-460E-4F02-B31D-C3DC21646C9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EFFA-6A42-4F82-8966-0439B1615F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96B53-460E-4F02-B31D-C3DC21646C9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EFFA-6A42-4F82-8966-0439B1615F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96B53-460E-4F02-B31D-C3DC21646C9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EFFA-6A42-4F82-8966-0439B1615F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96B53-460E-4F02-B31D-C3DC21646C9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EFFA-6A42-4F82-8966-0439B1615F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96B53-460E-4F02-B31D-C3DC21646C9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EFFA-6A42-4F82-8966-0439B1615F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96B53-460E-4F02-B31D-C3DC21646C9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EFFA-6A42-4F82-8966-0439B1615F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8" Target="../slideLayouts/slideLayout8.xml" Type="http://schemas.openxmlformats.org/officeDocument/2006/relationships/slideLayout"/><Relationship Id="rId13" Target="../media/image1.jpeg" Type="http://schemas.openxmlformats.org/officeDocument/2006/relationships/image"/><Relationship Id="rId3" Target="../slideLayouts/slideLayout3.xml" Type="http://schemas.openxmlformats.org/officeDocument/2006/relationships/slideLayout"/><Relationship Id="rId7" Target="../slideLayouts/slideLayout7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1" Target="../slideLayouts/slideLayout1.xml" Type="http://schemas.openxmlformats.org/officeDocument/2006/relationships/slideLayout"/><Relationship Id="rId6" Target="../slideLayouts/slideLayout6.xml" Type="http://schemas.openxmlformats.org/officeDocument/2006/relationships/slideLayout"/><Relationship Id="rId11" Target="../slideLayouts/slideLayout11.xml" Type="http://schemas.openxmlformats.org/officeDocument/2006/relationships/slideLayout"/><Relationship Id="rId5" Target="../slideLayouts/slideLayout5.xml" Type="http://schemas.openxmlformats.org/officeDocument/2006/relationships/slideLayout"/><Relationship Id="rId10" Target="../slideLayouts/slideLayout10.xml" Type="http://schemas.openxmlformats.org/officeDocument/2006/relationships/slideLayout"/><Relationship Id="rId4" Target="../slideLayouts/slideLayout4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7000"/>
            <a:lum/>
          </a:blip>
          <a:srcRect/>
          <a:stretch>
            <a:fillRect l="-14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96B53-460E-4F02-B31D-C3DC21646C9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FEFFA-6A42-4F82-8966-0439B1615FD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10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280920" cy="2088232"/>
          </a:xfrm>
        </p:spPr>
        <p:txBody>
          <a:bodyPr>
            <a:normAutofit fontScale="90000"/>
          </a:bodyPr>
          <a:lstStyle/>
          <a:p>
            <a:r>
              <a:rPr lang="ru-RU" u="sng" dirty="0" smtClean="0"/>
              <a:t>ТЕКУЩИЙ ИНСТРУКТАЖ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урока учебной практики по специальности </a:t>
            </a:r>
            <a:br>
              <a:rPr lang="ru-RU" dirty="0" smtClean="0"/>
            </a:br>
            <a:r>
              <a:rPr lang="ru-RU" dirty="0" smtClean="0"/>
              <a:t>Поварское и кондитерское дело</a:t>
            </a:r>
            <a:endParaRPr lang="ru-RU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0495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043608" y="188640"/>
            <a:ext cx="8100392" cy="923330"/>
          </a:xfrm>
          <a:prstGeom prst="rect">
            <a:avLst/>
          </a:prstGeom>
          <a:solidFill>
            <a:srgbClr val="FFFFFF">
              <a:alpha val="63137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Министерство образования и науки Челябинской области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«Южно-Уральский агропромышленный колледж»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" name="Содержимое 2"/>
          <p:cNvSpPr>
            <a:spLocks noGrp="1"/>
          </p:cNvSpPr>
          <p:nvPr>
            <p:ph type="subTitle" idx="1"/>
          </p:nvPr>
        </p:nvSpPr>
        <p:spPr>
          <a:xfrm>
            <a:off x="4860032" y="4653136"/>
            <a:ext cx="4064496" cy="792088"/>
          </a:xfrm>
          <a:solidFill>
            <a:srgbClr val="FFFFFF">
              <a:alpha val="61176"/>
            </a:srgbClr>
          </a:solidFill>
        </p:spPr>
        <p:txBody>
          <a:bodyPr/>
          <a:lstStyle/>
          <a:p>
            <a:pPr algn="l">
              <a:buFont typeface="Wingdings 3" pitchFamily="18" charset="2"/>
              <a:buNone/>
            </a:pP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Составил: Руководитель практики</a:t>
            </a:r>
          </a:p>
          <a:p>
            <a:pPr algn="l">
              <a:buFont typeface="Wingdings 3" pitchFamily="18" charset="2"/>
              <a:buNone/>
            </a:pPr>
            <a:r>
              <a:rPr lang="ru-RU" alt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Круль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Кристина Александровна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699792" y="6237312"/>
            <a:ext cx="2880320" cy="432048"/>
          </a:xfrm>
          <a:prstGeom prst="rect">
            <a:avLst/>
          </a:prstGeom>
          <a:solidFill>
            <a:srgbClr val="FFFFFF">
              <a:alpha val="61176"/>
            </a:srgbClr>
          </a:solidFill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r>
              <a:rPr kumimoji="0" lang="ru-RU" alt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Долгодеревенское,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8000"/>
            <a:lum/>
          </a:blip>
          <a:srcRect/>
          <a:stretch>
            <a:fillRect l="-14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348880"/>
            <a:ext cx="8229600" cy="1287016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bg1">
                    <a:lumMod val="50000"/>
                  </a:schemeClr>
                </a:solidFill>
              </a:rPr>
              <a:t>Этап текущего инструктажа подошёл к концу.</a:t>
            </a: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>Спасибо за внимание!</a:t>
            </a:r>
            <a:endParaRPr lang="ru-RU" b="1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Структурными этапами (частями) урока п/о является:</a:t>
            </a:r>
            <a:endParaRPr lang="ru-RU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1761443"/>
              </p:ext>
            </p:extLst>
          </p:nvPr>
        </p:nvGraphicFramePr>
        <p:xfrm>
          <a:off x="1115615" y="2564904"/>
          <a:ext cx="6686312" cy="336837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77329"/>
                <a:gridCol w="1676672"/>
                <a:gridCol w="1561651"/>
                <a:gridCol w="1770660"/>
              </a:tblGrid>
              <a:tr h="285370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Организационный момент, этап урока, 5 мин.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Вводный этап (часть) урока, 35-40 мин.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Основной этап (часть) урока, 5 часов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Заключительный этап (часть) урока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6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1-2 %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12-15 %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70-85 %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5-6 %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2129684"/>
            <a:ext cx="82296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US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kumimoji="0" lang="en-US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kumimoji="0" lang="en-US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kumimoji="0" lang="en-US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IY</a:t>
            </a:r>
            <a:endParaRPr kumimoji="0" lang="en-US" alt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494080"/>
      </p:ext>
    </p:extLst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6624736" cy="23042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b="1" dirty="0" lang="ru-RU" smtClean="0" sz="3200" u="sng">
                <a:solidFill>
                  <a:srgbClr val="C00000"/>
                </a:solidFill>
              </a:rPr>
              <a:t>Текущий инструктаж</a:t>
            </a:r>
            <a:r>
              <a:rPr b="1" dirty="0" lang="ru-RU" smtClean="0" sz="3200" u="sng"/>
              <a:t/>
            </a:r>
            <a:br>
              <a:rPr b="1" dirty="0" lang="ru-RU" smtClean="0" sz="3200" u="sng"/>
            </a:br>
            <a:r>
              <a:rPr dirty="0" lang="ru-RU" smtClean="0" sz="3200"/>
              <a:t>- один из этапов урока учебной практики. </a:t>
            </a:r>
            <a:br>
              <a:rPr dirty="0" lang="ru-RU" smtClean="0" sz="3200"/>
            </a:br>
            <a:r>
              <a:rPr dirty="0" i="1" lang="ru-RU" smtClean="0" sz="2400"/>
              <a:t>На него отводится 75 % времени (5 часов). </a:t>
            </a:r>
            <a:br>
              <a:rPr dirty="0" i="1" lang="ru-RU" smtClean="0" sz="2400"/>
            </a:br>
            <a:endParaRPr b="1" dirty="0" i="1" lang="ru-RU" sz="2400" u="sng"/>
          </a:p>
        </p:txBody>
      </p:sp>
      <p:pic>
        <p:nvPicPr>
          <p:cNvPr id="1026" name="Picture 2"/>
          <p:cNvPicPr>
            <a:picLocks noChangeArrowheads="1" noChangeAspect="1"/>
          </p:cNvPicPr>
          <p:nvPr/>
        </p:nvPicPr>
        <p:blipFill>
          <a:blip cstate="print" r:embed="rId2"/>
          <a:srcRect b="-12"/>
          <a:stretch>
            <a:fillRect/>
          </a:stretch>
        </p:blipFill>
        <p:spPr bwMode="auto">
          <a:xfrm>
            <a:off x="6787739" y="245698"/>
            <a:ext cx="2248757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07504" y="3679824"/>
            <a:ext cx="6336704" cy="12613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bIns="45720" lIns="91440" rIns="91440" rtlCol="0" tIns="45720" vert="horz">
            <a:noAutofit/>
          </a:bodyPr>
          <a:lstStyle/>
          <a:p>
            <a:pPr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b="0" baseline="0" cap="none" dirty="0" i="0" kern="1200" kumimoji="0" lang="ru-RU" noProof="0" normalizeH="0" smtClean="0" spc="0" strike="noStrike" sz="2400" u="none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b="1" baseline="0" cap="none" dirty="0" i="0" kern="1200" kumimoji="0" lang="ru-RU" noProof="0" normalizeH="0" smtClean="0" spc="0" strike="noStrike" sz="2400" u="none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Цель</a:t>
            </a:r>
            <a:r>
              <a:rPr b="1" cap="none" dirty="0" i="0" kern="1200" kumimoji="0" lang="ru-RU" noProof="0" normalizeH="0" smtClean="0" spc="0" strike="noStrike" sz="2400" u="none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b="0" baseline="0" cap="none" dirty="0" i="0" kern="1200" kumimoji="0" lang="ru-RU" noProof="0" normalizeH="0" smtClean="0" spc="0" strike="noStrike" sz="2400" u="none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сформировать навыки безопасности и правильного выполнения трудовых операций. </a:t>
            </a:r>
            <a:endParaRPr b="1" baseline="0" cap="none" dirty="0" i="1" kern="1200" kumimoji="0" lang="ru-RU" noProof="0" normalizeH="0" spc="0" strike="noStrike" sz="2400" u="sng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5229200"/>
            <a:ext cx="8928992" cy="1569660"/>
          </a:xfrm>
          <a:prstGeom prst="rect">
            <a:avLst/>
          </a:prstGeom>
          <a:solidFill>
            <a:srgbClr val="FFFFFF">
              <a:alpha val="58039"/>
            </a:srgbClr>
          </a:solidFill>
        </p:spPr>
        <p:txBody>
          <a:bodyPr wrap="square">
            <a:spAutoFit/>
          </a:bodyPr>
          <a:lstStyle/>
          <a:p>
            <a:r>
              <a:rPr b="1" dirty="0" lang="ru-RU" smtClean="0" sz="2400"/>
              <a:t>Основная дидактическая цель текущего инструктирования </a:t>
            </a:r>
            <a:r>
              <a:rPr dirty="0" lang="ru-RU" smtClean="0" sz="2400"/>
              <a:t>– </a:t>
            </a:r>
            <a:r>
              <a:rPr b="1" dirty="0" lang="ru-RU" smtClean="0" sz="2400">
                <a:solidFill>
                  <a:srgbClr val="C00000"/>
                </a:solidFill>
              </a:rPr>
              <a:t>добиться</a:t>
            </a:r>
            <a:r>
              <a:rPr dirty="0" lang="ru-RU" smtClean="0" sz="2400"/>
              <a:t>, чтобы обучающиеся выполняли </a:t>
            </a:r>
            <a:r>
              <a:rPr dirty="0" err="1" lang="ru-RU" smtClean="0" sz="2400"/>
              <a:t>учебно</a:t>
            </a:r>
            <a:r>
              <a:rPr dirty="0" lang="ru-RU" smtClean="0" sz="2400"/>
              <a:t>–производственные задания с наименьшим количеством ошибок и недостатков.</a:t>
            </a:r>
            <a:endParaRPr dirty="0" lang="ru-RU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49817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Исходя из основной дидактической цели текущего инструктирования,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преподаватель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строит свою обучающую деятельность, чтобы не столько исправлять ошибки, сколько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предупреждать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ошибки, недостатки и затруднения обучающихся.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132856"/>
            <a:ext cx="8640960" cy="3993307"/>
          </a:xfrm>
          <a:solidFill>
            <a:srgbClr val="FFFFFF">
              <a:alpha val="80000"/>
            </a:srgbClr>
          </a:solidFill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/>
              <a:t>На этапе текущего инструктажа урока по приготовлению салатов входит </a:t>
            </a:r>
            <a:r>
              <a:rPr lang="ru-RU" sz="2800" u="sng" dirty="0" smtClean="0"/>
              <a:t>предостережение</a:t>
            </a:r>
            <a:r>
              <a:rPr lang="ru-RU" sz="2800" dirty="0" smtClean="0"/>
              <a:t> от брака и типичных ошибках, таких как: </a:t>
            </a:r>
          </a:p>
          <a:p>
            <a:pPr marL="0" indent="0">
              <a:buNone/>
            </a:pPr>
            <a:r>
              <a:rPr lang="ru-RU" sz="2800" dirty="0" smtClean="0"/>
              <a:t>-несоблюдение норм отходов при очистке овощей; </a:t>
            </a:r>
          </a:p>
          <a:p>
            <a:pPr marL="0" indent="0">
              <a:buNone/>
            </a:pPr>
            <a:r>
              <a:rPr lang="ru-RU" sz="2800" dirty="0" smtClean="0"/>
              <a:t>-неправильная форма нарезки овощей; </a:t>
            </a:r>
          </a:p>
          <a:p>
            <a:pPr marL="0" indent="0">
              <a:buNone/>
            </a:pPr>
            <a:r>
              <a:rPr lang="ru-RU" sz="2800" dirty="0" smtClean="0"/>
              <a:t>-нарушено время тепловой обработки овощей; </a:t>
            </a:r>
          </a:p>
          <a:p>
            <a:pPr marL="0" indent="0">
              <a:buNone/>
            </a:pPr>
            <a:r>
              <a:rPr lang="ru-RU" sz="2800" dirty="0" smtClean="0"/>
              <a:t>-нарушена закладка соли и специй; </a:t>
            </a:r>
          </a:p>
          <a:p>
            <a:pPr marL="0" indent="0">
              <a:buNone/>
            </a:pPr>
            <a:r>
              <a:rPr lang="ru-RU" sz="2800" dirty="0" smtClean="0"/>
              <a:t>-несоблюдение нормы выхода салатов.</a:t>
            </a: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ДЕЯТЕЛЬНОСТЬ ОБУЧАЮЩИХСЯ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ЭТАПЕ ТЕКУЩЕГО ИНСТРУКТИРОВАНИЯ: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132856"/>
            <a:ext cx="5472608" cy="3993307"/>
          </a:xfrm>
          <a:solidFill>
            <a:srgbClr val="FFFFFF">
              <a:alpha val="80000"/>
            </a:srgbClr>
          </a:solidFill>
          <a:ln w="38100">
            <a:solidFill>
              <a:srgbClr val="C00000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AutoNum type="arabicParenR"/>
            </a:pPr>
            <a:r>
              <a:rPr lang="ru-RU" sz="2800" dirty="0" smtClean="0"/>
              <a:t> Обучающиеся воспроизводят показанные </a:t>
            </a:r>
            <a:r>
              <a:rPr lang="ru-RU" sz="2800" dirty="0" smtClean="0"/>
              <a:t>преподавателем</a:t>
            </a:r>
            <a:r>
              <a:rPr lang="ru-RU" sz="2800" dirty="0" smtClean="0"/>
              <a:t> </a:t>
            </a:r>
            <a:r>
              <a:rPr lang="ru-RU" sz="2800" dirty="0" smtClean="0"/>
              <a:t>операции по приготовлению салатов </a:t>
            </a:r>
          </a:p>
          <a:p>
            <a:pPr marL="514350" indent="-514350">
              <a:buAutoNum type="arabicParenR"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2) Обучающиеся готовят салаты самостоятельно, пользуясь инструкционной (технологической) картой 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3) Самоконтроль обучающихся по оценочной карте.</a:t>
            </a:r>
            <a:endParaRPr lang="ru-RU" sz="2800" dirty="0"/>
          </a:p>
        </p:txBody>
      </p:sp>
      <p:sp>
        <p:nvSpPr>
          <p:cNvPr id="7170" name="AutoShape 2" descr="IMG-a9178125d3bc103982c5f5b1ec411f63-V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628800"/>
            <a:ext cx="2745110" cy="5010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ДЕЯТЕЛЬНОСТЬ ПРЕПОДАВАТЕЛЯ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ЭТАПЕ ТЕКУЩЕГО ИНСТРУКТИРОВАНИЯ СВОДИТСЯ К ЦЕЛЕВЫМ ОБХОДАМ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63888" y="1916832"/>
            <a:ext cx="5328592" cy="4680520"/>
          </a:xfrm>
          <a:solidFill>
            <a:srgbClr val="FFFFFF">
              <a:alpha val="72941"/>
            </a:srgbClr>
          </a:solidFill>
        </p:spPr>
        <p:txBody>
          <a:bodyPr>
            <a:normAutofit fontScale="62500" lnSpcReduction="20000"/>
          </a:bodyPr>
          <a:lstStyle/>
          <a:p>
            <a:r>
              <a:rPr lang="ru-RU" sz="3600" u="sng" dirty="0" smtClean="0"/>
              <a:t>первый обход</a:t>
            </a:r>
            <a:r>
              <a:rPr lang="ru-RU" sz="3600" dirty="0" smtClean="0"/>
              <a:t> с целью проверки содержания рабочих мест и соблюдения техники безопасности и трудовой дисциплины;</a:t>
            </a:r>
          </a:p>
          <a:p>
            <a:r>
              <a:rPr lang="ru-RU" sz="3600" u="sng" dirty="0" smtClean="0"/>
              <a:t>второй обход</a:t>
            </a:r>
            <a:r>
              <a:rPr lang="ru-RU" sz="3600" dirty="0" smtClean="0"/>
              <a:t> с целью проверки - правильности выполнения технологического процесса и правильности выполнения трудовых приёмов;</a:t>
            </a:r>
          </a:p>
          <a:p>
            <a:r>
              <a:rPr lang="ru-RU" sz="3600" u="sng" dirty="0" smtClean="0"/>
              <a:t>третий обход</a:t>
            </a:r>
            <a:r>
              <a:rPr lang="ru-RU" sz="3600" dirty="0" smtClean="0"/>
              <a:t>- проверка правильности ведения самоконтроля;</a:t>
            </a:r>
          </a:p>
          <a:p>
            <a:r>
              <a:rPr lang="ru-RU" sz="3600" u="sng" dirty="0" smtClean="0"/>
              <a:t>четвёртый обход </a:t>
            </a:r>
            <a:r>
              <a:rPr lang="ru-RU" sz="3600" dirty="0" smtClean="0"/>
              <a:t>- проверка правильности соблюдения условий в работе, приёмка и оценка работ обучающихся.</a:t>
            </a:r>
            <a:endParaRPr lang="ru-RU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44824"/>
            <a:ext cx="3028950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29614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b="1" dirty="0" smtClean="0"/>
              <a:t>Текущее инструктирование проводится, как правило, </a:t>
            </a:r>
            <a:r>
              <a:rPr lang="ru-RU" sz="2800" b="1" i="1" dirty="0" smtClean="0">
                <a:solidFill>
                  <a:srgbClr val="C00000"/>
                </a:solidFill>
              </a:rPr>
              <a:t>индивидуально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(целевые обходы рабочих мест обучающихся).</a:t>
            </a:r>
            <a:r>
              <a:rPr lang="ru-RU" sz="2800" dirty="0" smtClean="0"/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267744" y="1988840"/>
            <a:ext cx="4464496" cy="19442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2000" i="1" dirty="0" smtClean="0">
                <a:solidFill>
                  <a:srgbClr val="C00000"/>
                </a:solidFill>
              </a:rPr>
              <a:t>Коллективный</a:t>
            </a:r>
            <a:r>
              <a:rPr lang="ru-RU" sz="2000" dirty="0" smtClean="0"/>
              <a:t> текущий инструктаж  имеет место быть </a:t>
            </a:r>
          </a:p>
          <a:p>
            <a:pPr lvl="0" algn="ctr">
              <a:spcBef>
                <a:spcPct val="0"/>
              </a:spcBef>
            </a:pPr>
            <a:r>
              <a:rPr lang="ru-RU" sz="2000" dirty="0" smtClean="0"/>
              <a:t>при обнаружении одинаковых ошибок у многих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474840" cy="1066130"/>
          </a:xfrm>
        </p:spPr>
        <p:txBody>
          <a:bodyPr/>
          <a:lstStyle/>
          <a:p>
            <a:r>
              <a:rPr lang="ru-RU" b="1" u="sng" dirty="0" smtClean="0"/>
              <a:t>Контроль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4608512" cy="4896544"/>
          </a:xfrm>
          <a:solidFill>
            <a:srgbClr val="FFFFFF">
              <a:alpha val="65882"/>
            </a:srgbClr>
          </a:solidFill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Таким образом, в течение этапа текущего инструктажа осуществляется контроль двумя основными методами: </a:t>
            </a:r>
          </a:p>
          <a:p>
            <a:pPr>
              <a:buNone/>
            </a:pPr>
            <a:r>
              <a:rPr lang="ru-RU" dirty="0" smtClean="0"/>
              <a:t>путем проверки выполнения учебно-производственных работ </a:t>
            </a:r>
          </a:p>
          <a:p>
            <a:pPr>
              <a:buNone/>
            </a:pPr>
            <a:r>
              <a:rPr lang="ru-RU" dirty="0" smtClean="0"/>
              <a:t>и путем текущих наблюдений за обучающимися в процессе их работы</a:t>
            </a:r>
            <a:endParaRPr lang="ru-RU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764704"/>
            <a:ext cx="3835607" cy="5589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dirty="0" lang="ru-RU" smtClean="0"/>
              <a:t>Результат</a:t>
            </a:r>
            <a:endParaRPr dirty="0"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19872" y="1600200"/>
            <a:ext cx="5266928" cy="485313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dirty="0" lang="ru-RU" smtClean="0"/>
              <a:t>Результатом этапа текущего инструктажа являются выполненные задания,  законченные операции или готовые блюда и изделия, </a:t>
            </a:r>
            <a:r>
              <a:rPr lang="ru-RU" smtClean="0"/>
              <a:t>показанные </a:t>
            </a:r>
            <a:r>
              <a:rPr lang="ru-RU" smtClean="0"/>
              <a:t>преподавателем</a:t>
            </a:r>
            <a:r>
              <a:rPr lang="ru-RU" smtClean="0"/>
              <a:t>.</a:t>
            </a:r>
            <a:endParaRPr dirty="0" lang="ru-RU" smtClean="0"/>
          </a:p>
          <a:p>
            <a:pPr>
              <a:buNone/>
            </a:pPr>
            <a:endParaRPr dirty="0" lang="ru-RU" smtClean="0"/>
          </a:p>
          <a:p>
            <a:r>
              <a:rPr dirty="0" lang="ru-RU" smtClean="0"/>
              <a:t>Разбор допущенных ошибок производится на следующем этапе урока учебной практики: заключительном инструктаже.</a:t>
            </a:r>
            <a:endParaRPr dirty="0" lang="ru-RU"/>
          </a:p>
        </p:txBody>
      </p:sp>
      <p:sp>
        <p:nvSpPr>
          <p:cNvPr descr="IMG-a37082ba3ab3d8253d745185dcc10374-V.jpg" id="23554" name="AutoShape 2"/>
          <p:cNvSpPr>
            <a:spLocks noChangeArrowheads="1" noChangeAspect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555" name="Picture 3"/>
          <p:cNvPicPr>
            <a:picLocks noChangeArrowheads="1" noChangeAspect="1"/>
          </p:cNvPicPr>
          <p:nvPr/>
        </p:nvPicPr>
        <p:blipFill>
          <a:blip cstate="print" r:embed="rId2"/>
          <a:stretch>
            <a:fillRect/>
          </a:stretch>
        </p:blipFill>
        <p:spPr bwMode="auto">
          <a:xfrm>
            <a:off x="251520" y="1556792"/>
            <a:ext cx="2843808" cy="492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380</Words>
  <Application>Microsoft Office PowerPoint</Application>
  <PresentationFormat>Экран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 3</vt:lpstr>
      <vt:lpstr>Тема Office</vt:lpstr>
      <vt:lpstr>ТЕКУЩИЙ ИНСТРУКТАЖ урока учебной практики по специальности  Поварское и кондитерское дело</vt:lpstr>
      <vt:lpstr>Структурными этапами (частями) урока п/о является:</vt:lpstr>
      <vt:lpstr>Текущий инструктаж - один из этапов урока учебной практики.  На него отводится 75 % времени (5 часов).  </vt:lpstr>
      <vt:lpstr>Исходя из основной дидактической цели текущего инструктирования, преподаватель строит свою обучающую деятельность, чтобы не столько исправлять ошибки, сколько предупреждать ошибки, недостатки и затруднения обучающихся.</vt:lpstr>
      <vt:lpstr>ДЕЯТЕЛЬНОСТЬ ОБУЧАЮЩИХСЯ  НА ЭТАПЕ ТЕКУЩЕГО ИНСТРУКТИРОВАНИЯ:</vt:lpstr>
      <vt:lpstr>ДЕЯТЕЛЬНОСТЬ ПРЕПОДАВАТЕЛЯ НА ЭТАПЕ ТЕКУЩЕГО ИНСТРУКТИРОВАНИЯ СВОДИТСЯ К ЦЕЛЕВЫМ ОБХОДАМ</vt:lpstr>
      <vt:lpstr>Текущее инструктирование проводится, как правило, индивидуально  (целевые обходы рабочих мест обучающихся). </vt:lpstr>
      <vt:lpstr>Контроль</vt:lpstr>
      <vt:lpstr>Результат</vt:lpstr>
      <vt:lpstr>Этап текущего инструктажа подошёл к концу. 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Cook</cp:lastModifiedBy>
  <cp:revision>21</cp:revision>
  <dcterms:created xsi:type="dcterms:W3CDTF">2022-02-14T14:53:07Z</dcterms:created>
  <dcterms:modified xsi:type="dcterms:W3CDTF">2022-02-15T09:40:42Z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270635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S9.1.2</vt:lpwstr>
  </property>
</Properties>
</file>