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4" r:id="rId2"/>
    <p:sldId id="315" r:id="rId3"/>
    <p:sldId id="306" r:id="rId4"/>
    <p:sldId id="302" r:id="rId5"/>
    <p:sldId id="304" r:id="rId6"/>
    <p:sldId id="303" r:id="rId7"/>
    <p:sldId id="305" r:id="rId8"/>
    <p:sldId id="312" r:id="rId9"/>
    <p:sldId id="310" r:id="rId10"/>
    <p:sldId id="307" r:id="rId11"/>
    <p:sldId id="309" r:id="rId12"/>
    <p:sldId id="317" r:id="rId13"/>
    <p:sldId id="318" r:id="rId1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0FE"/>
    <a:srgbClr val="ADD1FD"/>
    <a:srgbClr val="A3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rgbClr val="0070C0"/>
        </a:solidFill>
      </dgm:spPr>
      <dgm:t>
        <a:bodyPr/>
        <a:lstStyle/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r>
            <a:rPr lang="ru-RU" sz="1200" b="1" dirty="0">
              <a:solidFill>
                <a:schemeClr val="bg1"/>
              </a:solidFill>
            </a:rPr>
            <a:t>Федеральный </a:t>
          </a:r>
        </a:p>
        <a:p>
          <a:r>
            <a:rPr lang="ru-RU" sz="1200" b="1" dirty="0">
              <a:solidFill>
                <a:schemeClr val="bg1"/>
              </a:solidFill>
            </a:rPr>
            <a:t>уровень</a:t>
          </a:r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1200" b="1" dirty="0"/>
            <a:t>Уровень ОО</a:t>
          </a:r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1216" custLinFactNeighborY="3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2952A2-E36A-4C36-9F3E-BBB3A16BEAFF}" type="presOf" srcId="{CBB2EDB4-08BF-49DB-9282-C363CE23E3D0}" destId="{7099C5AD-A666-455F-9144-31509FAE35FB}" srcOrd="0" destOrd="0" presId="urn:microsoft.com/office/officeart/2005/8/layout/pyramid1"/>
    <dgm:cxn modelId="{792CBD91-D1FA-4645-B0E6-1E344FDF5B5F}" type="presOf" srcId="{F014B99B-BC0F-4D51-AA35-03139CBC5BDF}" destId="{158BBE6D-1C8E-4142-827F-B1B32D20364B}" srcOrd="1" destOrd="0" presId="urn:microsoft.com/office/officeart/2005/8/layout/pyramid1"/>
    <dgm:cxn modelId="{CB6F3BE7-F153-4CED-8270-72A0F84A15F2}" type="presOf" srcId="{CBB2EDB4-08BF-49DB-9282-C363CE23E3D0}" destId="{8064A9E2-4365-4891-A563-4210D9FE6047}" srcOrd="1" destOrd="0" presId="urn:microsoft.com/office/officeart/2005/8/layout/pyramid1"/>
    <dgm:cxn modelId="{EBAC2FB6-06C0-4A9E-9E1C-FA45C82478E1}" type="presOf" srcId="{F014B99B-BC0F-4D51-AA35-03139CBC5BDF}" destId="{47753778-DDCD-4F66-8671-0963E55AC1AB}" srcOrd="0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684A2119-F004-4EA4-91AB-934B6F8401A9}" type="presOf" srcId="{8380A261-4409-4C6B-8A07-0D64C5422F6D}" destId="{3405B94A-B110-4EB0-B99D-680A85764021}" srcOrd="0" destOrd="0" presId="urn:microsoft.com/office/officeart/2005/8/layout/pyramid1"/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87C54C2A-2433-412F-AFDC-EF80684BA9FB}" type="presOf" srcId="{C055D918-0D48-44D3-9287-CAE1B93EB64A}" destId="{8C222443-D6D5-437E-8A06-7845FF64044F}" srcOrd="0" destOrd="0" presId="urn:microsoft.com/office/officeart/2005/8/layout/pyramid1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1E5B1BBB-EB15-427C-923B-76FB6018FA59}" type="presOf" srcId="{8380A261-4409-4C6B-8A07-0D64C5422F6D}" destId="{EB789FCB-B92C-4A52-BB06-4A95FA62001B}" srcOrd="1" destOrd="0" presId="urn:microsoft.com/office/officeart/2005/8/layout/pyramid1"/>
    <dgm:cxn modelId="{FC54928D-8489-45BE-A419-478DF3152712}" type="presParOf" srcId="{8C222443-D6D5-437E-8A06-7845FF64044F}" destId="{8E592AC7-B094-488F-86DE-8B46AA43A5F7}" srcOrd="0" destOrd="0" presId="urn:microsoft.com/office/officeart/2005/8/layout/pyramid1"/>
    <dgm:cxn modelId="{DC294B94-6F0D-4281-8DCC-7EE503DCE163}" type="presParOf" srcId="{8E592AC7-B094-488F-86DE-8B46AA43A5F7}" destId="{47753778-DDCD-4F66-8671-0963E55AC1AB}" srcOrd="0" destOrd="0" presId="urn:microsoft.com/office/officeart/2005/8/layout/pyramid1"/>
    <dgm:cxn modelId="{32B8B60D-2A65-4E4C-9F0F-98AF62A9611C}" type="presParOf" srcId="{8E592AC7-B094-488F-86DE-8B46AA43A5F7}" destId="{158BBE6D-1C8E-4142-827F-B1B32D20364B}" srcOrd="1" destOrd="0" presId="urn:microsoft.com/office/officeart/2005/8/layout/pyramid1"/>
    <dgm:cxn modelId="{4C8D2E90-553F-4C69-9633-5DB19C6B4730}" type="presParOf" srcId="{8C222443-D6D5-437E-8A06-7845FF64044F}" destId="{08609C55-E487-4600-AFD0-8994D3888F22}" srcOrd="1" destOrd="0" presId="urn:microsoft.com/office/officeart/2005/8/layout/pyramid1"/>
    <dgm:cxn modelId="{9AE41948-5B39-48DA-8B26-40AF888C607C}" type="presParOf" srcId="{08609C55-E487-4600-AFD0-8994D3888F22}" destId="{7099C5AD-A666-455F-9144-31509FAE35FB}" srcOrd="0" destOrd="0" presId="urn:microsoft.com/office/officeart/2005/8/layout/pyramid1"/>
    <dgm:cxn modelId="{EDA768DD-D368-40A1-A0BA-204DC4265C49}" type="presParOf" srcId="{08609C55-E487-4600-AFD0-8994D3888F22}" destId="{8064A9E2-4365-4891-A563-4210D9FE6047}" srcOrd="1" destOrd="0" presId="urn:microsoft.com/office/officeart/2005/8/layout/pyramid1"/>
    <dgm:cxn modelId="{EE52A2AF-CD13-415D-9E54-7F7697F26A0C}" type="presParOf" srcId="{8C222443-D6D5-437E-8A06-7845FF64044F}" destId="{4E66420A-6794-4210-A8DC-A681DFE94B26}" srcOrd="2" destOrd="0" presId="urn:microsoft.com/office/officeart/2005/8/layout/pyramid1"/>
    <dgm:cxn modelId="{3162D02E-FA21-4300-B51B-7304BA500A88}" type="presParOf" srcId="{4E66420A-6794-4210-A8DC-A681DFE94B26}" destId="{3405B94A-B110-4EB0-B99D-680A85764021}" srcOrd="0" destOrd="0" presId="urn:microsoft.com/office/officeart/2005/8/layout/pyramid1"/>
    <dgm:cxn modelId="{48E779E7-74C8-4ED9-B4DB-8D03ECADD262}" type="presParOf" srcId="{4E66420A-6794-4210-A8DC-A681DFE94B26}" destId="{EB789FCB-B92C-4A52-BB06-4A95FA6200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FEE5F0-45C5-4CFF-BA2D-8A60B5871492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BD7538-E1B7-4A14-9649-1C582DF5D4FE}">
      <dgm:prSet phldrT="[Текст]" custT="1"/>
      <dgm:spPr>
        <a:solidFill>
          <a:srgbClr val="9EE0FE"/>
        </a:solidFill>
      </dgm:spPr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. Изучение формы Яндекс. Документы, и инструментов для работы с ней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06846E-9354-4D37-9D29-9412891BCA3C}" type="parTrans" cxnId="{C4C80438-EAA9-4321-BFD7-B17FD2CDF6C5}">
      <dgm:prSet/>
      <dgm:spPr/>
      <dgm:t>
        <a:bodyPr/>
        <a:lstStyle/>
        <a:p>
          <a:endParaRPr lang="ru-RU"/>
        </a:p>
      </dgm:t>
    </dgm:pt>
    <dgm:pt modelId="{98F1C1C8-A9C5-40A9-916F-5131661F376A}" type="sibTrans" cxnId="{C4C80438-EAA9-4321-BFD7-B17FD2CDF6C5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2B8E528B-B59C-46A5-8EBC-B248E02C47B1}">
      <dgm:prSet phldrT="[Текст]" custT="1"/>
      <dgm:spPr>
        <a:solidFill>
          <a:srgbClr val="9EE0FE"/>
        </a:solidFill>
      </dgm:spPr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180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на Яндекс.Документы основных форм таблиц для отчетности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109F1-5714-4AB0-B497-0BB2290288C0}" type="parTrans" cxnId="{E1011D21-2F5C-4B7B-A197-65E7014AC0EB}">
      <dgm:prSet/>
      <dgm:spPr/>
      <dgm:t>
        <a:bodyPr/>
        <a:lstStyle/>
        <a:p>
          <a:endParaRPr lang="ru-RU"/>
        </a:p>
      </dgm:t>
    </dgm:pt>
    <dgm:pt modelId="{EB8C6CE8-C0DC-4EDC-9F28-F1A973E801DD}" type="sibTrans" cxnId="{E1011D21-2F5C-4B7B-A197-65E7014AC0EB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/>
        </a:p>
      </dgm:t>
    </dgm:pt>
    <dgm:pt modelId="{F68A3DDF-6DB4-4987-B53D-BCDBCA10BAEB}">
      <dgm:prSet phldrT="[Текст]" custT="1"/>
      <dgm:spPr>
        <a:solidFill>
          <a:srgbClr val="9EE0FE"/>
        </a:solidFill>
      </dgm:spPr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4. Заполнение онлайн отчета преподавателями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FFDE97-27ED-4BEE-94F2-E44BC495E713}" type="parTrans" cxnId="{0FF18272-5323-40BD-820A-BCA1928EF8F0}">
      <dgm:prSet/>
      <dgm:spPr/>
      <dgm:t>
        <a:bodyPr/>
        <a:lstStyle/>
        <a:p>
          <a:endParaRPr lang="ru-RU"/>
        </a:p>
      </dgm:t>
    </dgm:pt>
    <dgm:pt modelId="{E7C70EB0-ACEC-4279-BCCC-DF6F633D54FD}" type="sibTrans" cxnId="{0FF18272-5323-40BD-820A-BCA1928EF8F0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/>
        </a:p>
      </dgm:t>
    </dgm:pt>
    <dgm:pt modelId="{EBC478CC-5A7C-44CD-82DD-4FFB2123F304}">
      <dgm:prSet phldrT="[Текст]" custT="1"/>
      <dgm:spPr>
        <a:solidFill>
          <a:srgbClr val="9EE0FE"/>
        </a:solidFill>
      </dgm:spPr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Ознакомление педагогов с принципами работы онлайн-приложения Яндекс.Документы на заседании ПЦК</a:t>
          </a:r>
          <a:endParaRPr lang="ru-RU" dirty="0"/>
        </a:p>
      </dgm:t>
    </dgm:pt>
    <dgm:pt modelId="{96F6728C-206C-4F37-A51B-9DDE54620D0E}" type="parTrans" cxnId="{2F436292-C06C-4B01-BA38-F44F32CAE778}">
      <dgm:prSet/>
      <dgm:spPr/>
      <dgm:t>
        <a:bodyPr/>
        <a:lstStyle/>
        <a:p>
          <a:endParaRPr lang="ru-RU"/>
        </a:p>
      </dgm:t>
    </dgm:pt>
    <dgm:pt modelId="{FC1DB232-AA00-4944-A45F-CAE3F297EC17}" type="sibTrans" cxnId="{2F436292-C06C-4B01-BA38-F44F32CAE778}">
      <dgm:prSet/>
      <dgm:spPr/>
      <dgm:t>
        <a:bodyPr/>
        <a:lstStyle/>
        <a:p>
          <a:endParaRPr lang="ru-RU"/>
        </a:p>
      </dgm:t>
    </dgm:pt>
    <dgm:pt modelId="{750584B0-8F72-4FC1-8F04-083026C179E3}" type="pres">
      <dgm:prSet presAssocID="{6BFEE5F0-45C5-4CFF-BA2D-8A60B587149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C6604F-7771-4662-8AA0-396AE1A5BE3F}" type="pres">
      <dgm:prSet presAssocID="{6BFEE5F0-45C5-4CFF-BA2D-8A60B5871492}" presName="dummyMaxCanvas" presStyleCnt="0">
        <dgm:presLayoutVars/>
      </dgm:prSet>
      <dgm:spPr/>
    </dgm:pt>
    <dgm:pt modelId="{4417BA90-E3A6-4230-A5F8-029232B2AFE0}" type="pres">
      <dgm:prSet presAssocID="{6BFEE5F0-45C5-4CFF-BA2D-8A60B5871492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D446A8-A2B3-485E-8E20-02A9E5A55972}" type="pres">
      <dgm:prSet presAssocID="{6BFEE5F0-45C5-4CFF-BA2D-8A60B5871492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57869-12BC-423B-BC2B-9D2D62018F4F}" type="pres">
      <dgm:prSet presAssocID="{6BFEE5F0-45C5-4CFF-BA2D-8A60B5871492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0EE5BF-4E14-4C10-AB27-9046571CDC00}" type="pres">
      <dgm:prSet presAssocID="{6BFEE5F0-45C5-4CFF-BA2D-8A60B5871492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82B7C4-9790-4BF2-96F7-0CA86E10F958}" type="pres">
      <dgm:prSet presAssocID="{6BFEE5F0-45C5-4CFF-BA2D-8A60B5871492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C4A42D-6E1E-49C7-9D30-649586DE0827}" type="pres">
      <dgm:prSet presAssocID="{6BFEE5F0-45C5-4CFF-BA2D-8A60B5871492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C45A64-EA6C-44B2-93C7-63327C14833C}" type="pres">
      <dgm:prSet presAssocID="{6BFEE5F0-45C5-4CFF-BA2D-8A60B587149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D543BD-164A-4D25-AD31-EC77CC2F9A64}" type="pres">
      <dgm:prSet presAssocID="{6BFEE5F0-45C5-4CFF-BA2D-8A60B587149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224363-C9D5-4883-A20B-3E3D6BC94807}" type="pres">
      <dgm:prSet presAssocID="{6BFEE5F0-45C5-4CFF-BA2D-8A60B587149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7BD7CC-EA9E-411A-9D3A-43C5AF514626}" type="pres">
      <dgm:prSet presAssocID="{6BFEE5F0-45C5-4CFF-BA2D-8A60B587149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067932-503F-43F1-AC80-E73F5EEB1D7D}" type="pres">
      <dgm:prSet presAssocID="{6BFEE5F0-45C5-4CFF-BA2D-8A60B587149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101398-5B93-46EF-BDB5-B52AEA55B634}" type="presOf" srcId="{EBC478CC-5A7C-44CD-82DD-4FFB2123F304}" destId="{97957869-12BC-423B-BC2B-9D2D62018F4F}" srcOrd="0" destOrd="0" presId="urn:microsoft.com/office/officeart/2005/8/layout/vProcess5"/>
    <dgm:cxn modelId="{0FF18272-5323-40BD-820A-BCA1928EF8F0}" srcId="{6BFEE5F0-45C5-4CFF-BA2D-8A60B5871492}" destId="{F68A3DDF-6DB4-4987-B53D-BCDBCA10BAEB}" srcOrd="3" destOrd="0" parTransId="{8EFFDE97-27ED-4BEE-94F2-E44BC495E713}" sibTransId="{E7C70EB0-ACEC-4279-BCCC-DF6F633D54FD}"/>
    <dgm:cxn modelId="{26307E4A-97BD-4048-8068-D8195DA0155C}" type="presOf" srcId="{2B8E528B-B59C-46A5-8EBC-B248E02C47B1}" destId="{13D446A8-A2B3-485E-8E20-02A9E5A55972}" srcOrd="0" destOrd="0" presId="urn:microsoft.com/office/officeart/2005/8/layout/vProcess5"/>
    <dgm:cxn modelId="{C4C80438-EAA9-4321-BFD7-B17FD2CDF6C5}" srcId="{6BFEE5F0-45C5-4CFF-BA2D-8A60B5871492}" destId="{DABD7538-E1B7-4A14-9649-1C582DF5D4FE}" srcOrd="0" destOrd="0" parTransId="{B406846E-9354-4D37-9D29-9412891BCA3C}" sibTransId="{98F1C1C8-A9C5-40A9-916F-5131661F376A}"/>
    <dgm:cxn modelId="{2F436292-C06C-4B01-BA38-F44F32CAE778}" srcId="{6BFEE5F0-45C5-4CFF-BA2D-8A60B5871492}" destId="{EBC478CC-5A7C-44CD-82DD-4FFB2123F304}" srcOrd="2" destOrd="0" parTransId="{96F6728C-206C-4F37-A51B-9DDE54620D0E}" sibTransId="{FC1DB232-AA00-4944-A45F-CAE3F297EC17}"/>
    <dgm:cxn modelId="{47A7A475-F356-425A-B37E-399AA9FF2AD1}" type="presOf" srcId="{DABD7538-E1B7-4A14-9649-1C582DF5D4FE}" destId="{F1D543BD-164A-4D25-AD31-EC77CC2F9A64}" srcOrd="1" destOrd="0" presId="urn:microsoft.com/office/officeart/2005/8/layout/vProcess5"/>
    <dgm:cxn modelId="{3979949F-58E3-4567-A413-EBA7C991AFC9}" type="presOf" srcId="{EBC478CC-5A7C-44CD-82DD-4FFB2123F304}" destId="{B97BD7CC-EA9E-411A-9D3A-43C5AF514626}" srcOrd="1" destOrd="0" presId="urn:microsoft.com/office/officeart/2005/8/layout/vProcess5"/>
    <dgm:cxn modelId="{6066CA8F-180B-42B8-A77D-242F487ED21C}" type="presOf" srcId="{FC1DB232-AA00-4944-A45F-CAE3F297EC17}" destId="{F2C45A64-EA6C-44B2-93C7-63327C14833C}" srcOrd="0" destOrd="0" presId="urn:microsoft.com/office/officeart/2005/8/layout/vProcess5"/>
    <dgm:cxn modelId="{1694BD9E-C70E-48FB-8DD7-FD0BED0BF106}" type="presOf" srcId="{98F1C1C8-A9C5-40A9-916F-5131661F376A}" destId="{B682B7C4-9790-4BF2-96F7-0CA86E10F958}" srcOrd="0" destOrd="0" presId="urn:microsoft.com/office/officeart/2005/8/layout/vProcess5"/>
    <dgm:cxn modelId="{9131A4C7-AF0D-4E44-8A6D-E6277E495765}" type="presOf" srcId="{DABD7538-E1B7-4A14-9649-1C582DF5D4FE}" destId="{4417BA90-E3A6-4230-A5F8-029232B2AFE0}" srcOrd="0" destOrd="0" presId="urn:microsoft.com/office/officeart/2005/8/layout/vProcess5"/>
    <dgm:cxn modelId="{DD063010-337C-4E45-95AA-3BCEEACA3201}" type="presOf" srcId="{EB8C6CE8-C0DC-4EDC-9F28-F1A973E801DD}" destId="{1FC4A42D-6E1E-49C7-9D30-649586DE0827}" srcOrd="0" destOrd="0" presId="urn:microsoft.com/office/officeart/2005/8/layout/vProcess5"/>
    <dgm:cxn modelId="{E1011D21-2F5C-4B7B-A197-65E7014AC0EB}" srcId="{6BFEE5F0-45C5-4CFF-BA2D-8A60B5871492}" destId="{2B8E528B-B59C-46A5-8EBC-B248E02C47B1}" srcOrd="1" destOrd="0" parTransId="{5A2109F1-5714-4AB0-B497-0BB2290288C0}" sibTransId="{EB8C6CE8-C0DC-4EDC-9F28-F1A973E801DD}"/>
    <dgm:cxn modelId="{C05CA5C3-098C-4444-AD55-B688515EAF06}" type="presOf" srcId="{F68A3DDF-6DB4-4987-B53D-BCDBCA10BAEB}" destId="{4B067932-503F-43F1-AC80-E73F5EEB1D7D}" srcOrd="1" destOrd="0" presId="urn:microsoft.com/office/officeart/2005/8/layout/vProcess5"/>
    <dgm:cxn modelId="{DF3A725C-117B-4BA3-8C5F-0097ECD451AB}" type="presOf" srcId="{6BFEE5F0-45C5-4CFF-BA2D-8A60B5871492}" destId="{750584B0-8F72-4FC1-8F04-083026C179E3}" srcOrd="0" destOrd="0" presId="urn:microsoft.com/office/officeart/2005/8/layout/vProcess5"/>
    <dgm:cxn modelId="{414A9F19-C86D-45EC-AC67-CA670B734CB8}" type="presOf" srcId="{F68A3DDF-6DB4-4987-B53D-BCDBCA10BAEB}" destId="{B20EE5BF-4E14-4C10-AB27-9046571CDC00}" srcOrd="0" destOrd="0" presId="urn:microsoft.com/office/officeart/2005/8/layout/vProcess5"/>
    <dgm:cxn modelId="{09CCB152-58DD-430B-9E46-988AA237DA29}" type="presOf" srcId="{2B8E528B-B59C-46A5-8EBC-B248E02C47B1}" destId="{43224363-C9D5-4883-A20B-3E3D6BC94807}" srcOrd="1" destOrd="0" presId="urn:microsoft.com/office/officeart/2005/8/layout/vProcess5"/>
    <dgm:cxn modelId="{D356F34A-5BBF-4E1C-A6A1-863F5F7497D7}" type="presParOf" srcId="{750584B0-8F72-4FC1-8F04-083026C179E3}" destId="{75C6604F-7771-4662-8AA0-396AE1A5BE3F}" srcOrd="0" destOrd="0" presId="urn:microsoft.com/office/officeart/2005/8/layout/vProcess5"/>
    <dgm:cxn modelId="{62101EE0-BACD-4164-B752-E53551796732}" type="presParOf" srcId="{750584B0-8F72-4FC1-8F04-083026C179E3}" destId="{4417BA90-E3A6-4230-A5F8-029232B2AFE0}" srcOrd="1" destOrd="0" presId="urn:microsoft.com/office/officeart/2005/8/layout/vProcess5"/>
    <dgm:cxn modelId="{89E6C35E-212D-441E-A5E0-ADBEE3A28398}" type="presParOf" srcId="{750584B0-8F72-4FC1-8F04-083026C179E3}" destId="{13D446A8-A2B3-485E-8E20-02A9E5A55972}" srcOrd="2" destOrd="0" presId="urn:microsoft.com/office/officeart/2005/8/layout/vProcess5"/>
    <dgm:cxn modelId="{FB3368E7-6BAF-4743-9644-F439181731F3}" type="presParOf" srcId="{750584B0-8F72-4FC1-8F04-083026C179E3}" destId="{97957869-12BC-423B-BC2B-9D2D62018F4F}" srcOrd="3" destOrd="0" presId="urn:microsoft.com/office/officeart/2005/8/layout/vProcess5"/>
    <dgm:cxn modelId="{7BC3E0E0-1F66-40AC-868A-1239E6C5674E}" type="presParOf" srcId="{750584B0-8F72-4FC1-8F04-083026C179E3}" destId="{B20EE5BF-4E14-4C10-AB27-9046571CDC00}" srcOrd="4" destOrd="0" presId="urn:microsoft.com/office/officeart/2005/8/layout/vProcess5"/>
    <dgm:cxn modelId="{DE634F8E-96E7-4537-B6B7-673F147FDD49}" type="presParOf" srcId="{750584B0-8F72-4FC1-8F04-083026C179E3}" destId="{B682B7C4-9790-4BF2-96F7-0CA86E10F958}" srcOrd="5" destOrd="0" presId="urn:microsoft.com/office/officeart/2005/8/layout/vProcess5"/>
    <dgm:cxn modelId="{897DDDEA-37C9-49E1-8C51-537E16B58898}" type="presParOf" srcId="{750584B0-8F72-4FC1-8F04-083026C179E3}" destId="{1FC4A42D-6E1E-49C7-9D30-649586DE0827}" srcOrd="6" destOrd="0" presId="urn:microsoft.com/office/officeart/2005/8/layout/vProcess5"/>
    <dgm:cxn modelId="{AC051EF4-5D62-4C02-9D41-746266C9DC65}" type="presParOf" srcId="{750584B0-8F72-4FC1-8F04-083026C179E3}" destId="{F2C45A64-EA6C-44B2-93C7-63327C14833C}" srcOrd="7" destOrd="0" presId="urn:microsoft.com/office/officeart/2005/8/layout/vProcess5"/>
    <dgm:cxn modelId="{4E155E47-81E4-4A12-A969-1FA47F42BA3D}" type="presParOf" srcId="{750584B0-8F72-4FC1-8F04-083026C179E3}" destId="{F1D543BD-164A-4D25-AD31-EC77CC2F9A64}" srcOrd="8" destOrd="0" presId="urn:microsoft.com/office/officeart/2005/8/layout/vProcess5"/>
    <dgm:cxn modelId="{E7FCB845-E91C-41E3-8BA0-6B90879F5E42}" type="presParOf" srcId="{750584B0-8F72-4FC1-8F04-083026C179E3}" destId="{43224363-C9D5-4883-A20B-3E3D6BC94807}" srcOrd="9" destOrd="0" presId="urn:microsoft.com/office/officeart/2005/8/layout/vProcess5"/>
    <dgm:cxn modelId="{802AF235-50DC-47A9-B3A2-C7A3F64EBCC0}" type="presParOf" srcId="{750584B0-8F72-4FC1-8F04-083026C179E3}" destId="{B97BD7CC-EA9E-411A-9D3A-43C5AF514626}" srcOrd="10" destOrd="0" presId="urn:microsoft.com/office/officeart/2005/8/layout/vProcess5"/>
    <dgm:cxn modelId="{35E71D67-6F3C-443E-AD66-DCCE6E89ED5E}" type="presParOf" srcId="{750584B0-8F72-4FC1-8F04-083026C179E3}" destId="{4B067932-503F-43F1-AC80-E73F5EEB1D7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FEE5F0-45C5-4CFF-BA2D-8A60B5871492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BD7538-E1B7-4A14-9649-1C582DF5D4FE}">
      <dgm:prSet phldrT="[Текст]" custT="1"/>
      <dgm:spPr>
        <a:solidFill>
          <a:srgbClr val="9EE0FE"/>
        </a:solidFill>
      </dgm:spPr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1800" dirty="0" smtClean="0"/>
            <a:t>Сократить время на заполнение отчета преподавателями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06846E-9354-4D37-9D29-9412891BCA3C}" type="parTrans" cxnId="{C4C80438-EAA9-4321-BFD7-B17FD2CDF6C5}">
      <dgm:prSet/>
      <dgm:spPr/>
      <dgm:t>
        <a:bodyPr/>
        <a:lstStyle/>
        <a:p>
          <a:endParaRPr lang="ru-RU"/>
        </a:p>
      </dgm:t>
    </dgm:pt>
    <dgm:pt modelId="{98F1C1C8-A9C5-40A9-916F-5131661F376A}" type="sibTrans" cxnId="{C4C80438-EAA9-4321-BFD7-B17FD2CDF6C5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2B8E528B-B59C-46A5-8EBC-B248E02C47B1}">
      <dgm:prSet phldrT="[Текст]" custT="1"/>
      <dgm:spPr>
        <a:solidFill>
          <a:srgbClr val="9EE0FE"/>
        </a:solidFill>
      </dgm:spPr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1800" dirty="0" smtClean="0"/>
            <a:t>Сократить время на обработку отчета председателем ПЦК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109F1-5714-4AB0-B497-0BB2290288C0}" type="parTrans" cxnId="{E1011D21-2F5C-4B7B-A197-65E7014AC0EB}">
      <dgm:prSet/>
      <dgm:spPr/>
      <dgm:t>
        <a:bodyPr/>
        <a:lstStyle/>
        <a:p>
          <a:endParaRPr lang="ru-RU"/>
        </a:p>
      </dgm:t>
    </dgm:pt>
    <dgm:pt modelId="{EB8C6CE8-C0DC-4EDC-9F28-F1A973E801DD}" type="sibTrans" cxnId="{E1011D21-2F5C-4B7B-A197-65E7014AC0EB}">
      <dgm:prSet/>
      <dgm:spPr>
        <a:solidFill>
          <a:srgbClr val="0070C0">
            <a:alpha val="90000"/>
          </a:srgbClr>
        </a:solidFill>
      </dgm:spPr>
      <dgm:t>
        <a:bodyPr/>
        <a:lstStyle/>
        <a:p>
          <a:endParaRPr lang="ru-RU"/>
        </a:p>
      </dgm:t>
    </dgm:pt>
    <dgm:pt modelId="{EBC478CC-5A7C-44CD-82DD-4FFB2123F304}">
      <dgm:prSet phldrT="[Текст]" custT="1"/>
      <dgm:spPr>
        <a:solidFill>
          <a:srgbClr val="9EE0FE"/>
        </a:solidFill>
      </dgm:spPr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1800" dirty="0" smtClean="0"/>
            <a:t>Возможность заполнение и просмотра отчета онлайн, с любого устройства, в любое удобное время для преподавателей и администрации</a:t>
          </a:r>
          <a:endParaRPr lang="ru-RU" dirty="0"/>
        </a:p>
      </dgm:t>
    </dgm:pt>
    <dgm:pt modelId="{96F6728C-206C-4F37-A51B-9DDE54620D0E}" type="parTrans" cxnId="{2F436292-C06C-4B01-BA38-F44F32CAE778}">
      <dgm:prSet/>
      <dgm:spPr/>
      <dgm:t>
        <a:bodyPr/>
        <a:lstStyle/>
        <a:p>
          <a:endParaRPr lang="ru-RU"/>
        </a:p>
      </dgm:t>
    </dgm:pt>
    <dgm:pt modelId="{FC1DB232-AA00-4944-A45F-CAE3F297EC17}" type="sibTrans" cxnId="{2F436292-C06C-4B01-BA38-F44F32CAE778}">
      <dgm:prSet/>
      <dgm:spPr/>
      <dgm:t>
        <a:bodyPr/>
        <a:lstStyle/>
        <a:p>
          <a:endParaRPr lang="ru-RU"/>
        </a:p>
      </dgm:t>
    </dgm:pt>
    <dgm:pt modelId="{750584B0-8F72-4FC1-8F04-083026C179E3}" type="pres">
      <dgm:prSet presAssocID="{6BFEE5F0-45C5-4CFF-BA2D-8A60B587149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C6604F-7771-4662-8AA0-396AE1A5BE3F}" type="pres">
      <dgm:prSet presAssocID="{6BFEE5F0-45C5-4CFF-BA2D-8A60B5871492}" presName="dummyMaxCanvas" presStyleCnt="0">
        <dgm:presLayoutVars/>
      </dgm:prSet>
      <dgm:spPr/>
    </dgm:pt>
    <dgm:pt modelId="{D0EA27DB-7DD9-4BBA-B095-7E78647DE496}" type="pres">
      <dgm:prSet presAssocID="{6BFEE5F0-45C5-4CFF-BA2D-8A60B587149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CD8B02-8F14-4DD6-AC18-44464E84F9E1}" type="pres">
      <dgm:prSet presAssocID="{6BFEE5F0-45C5-4CFF-BA2D-8A60B587149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B87517-9BB6-45EB-9A5B-44F5F032DE97}" type="pres">
      <dgm:prSet presAssocID="{6BFEE5F0-45C5-4CFF-BA2D-8A60B5871492}" presName="ThreeNodes_3" presStyleLbl="node1" presStyleIdx="2" presStyleCnt="3" custLinFactNeighborX="803" custLinFactNeighborY="27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0AFAD5-0574-451A-93BF-4F8842765EBE}" type="pres">
      <dgm:prSet presAssocID="{6BFEE5F0-45C5-4CFF-BA2D-8A60B587149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DBA3CC-CAE0-49C1-98C4-16CD32BCBDF2}" type="pres">
      <dgm:prSet presAssocID="{6BFEE5F0-45C5-4CFF-BA2D-8A60B587149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B3420-9EB3-425D-B515-077683890F3E}" type="pres">
      <dgm:prSet presAssocID="{6BFEE5F0-45C5-4CFF-BA2D-8A60B587149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8B70D3-4537-4780-8953-291F8796DFC8}" type="pres">
      <dgm:prSet presAssocID="{6BFEE5F0-45C5-4CFF-BA2D-8A60B587149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B445A6-A074-48D0-9691-796B33F94C45}" type="pres">
      <dgm:prSet presAssocID="{6BFEE5F0-45C5-4CFF-BA2D-8A60B587149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BA7097-5A45-42BA-AA27-7E4B52E39969}" type="presOf" srcId="{EB8C6CE8-C0DC-4EDC-9F28-F1A973E801DD}" destId="{E2DBA3CC-CAE0-49C1-98C4-16CD32BCBDF2}" srcOrd="0" destOrd="0" presId="urn:microsoft.com/office/officeart/2005/8/layout/vProcess5"/>
    <dgm:cxn modelId="{97D52500-D4E0-4EAB-9BD5-45D90BE2519C}" type="presOf" srcId="{EBC478CC-5A7C-44CD-82DD-4FFB2123F304}" destId="{ECB87517-9BB6-45EB-9A5B-44F5F032DE97}" srcOrd="0" destOrd="0" presId="urn:microsoft.com/office/officeart/2005/8/layout/vProcess5"/>
    <dgm:cxn modelId="{E7853EEF-5F03-41E6-BCF2-170AB16D5455}" type="presOf" srcId="{DABD7538-E1B7-4A14-9649-1C582DF5D4FE}" destId="{360B3420-9EB3-425D-B515-077683890F3E}" srcOrd="1" destOrd="0" presId="urn:microsoft.com/office/officeart/2005/8/layout/vProcess5"/>
    <dgm:cxn modelId="{D560CB61-BEAD-4585-A6C4-DD3960482246}" type="presOf" srcId="{98F1C1C8-A9C5-40A9-916F-5131661F376A}" destId="{810AFAD5-0574-451A-93BF-4F8842765EBE}" srcOrd="0" destOrd="0" presId="urn:microsoft.com/office/officeart/2005/8/layout/vProcess5"/>
    <dgm:cxn modelId="{9936B2AB-F542-4878-A0EA-B37D3F9CECA3}" type="presOf" srcId="{EBC478CC-5A7C-44CD-82DD-4FFB2123F304}" destId="{7AB445A6-A074-48D0-9691-796B33F94C45}" srcOrd="1" destOrd="0" presId="urn:microsoft.com/office/officeart/2005/8/layout/vProcess5"/>
    <dgm:cxn modelId="{C4C80438-EAA9-4321-BFD7-B17FD2CDF6C5}" srcId="{6BFEE5F0-45C5-4CFF-BA2D-8A60B5871492}" destId="{DABD7538-E1B7-4A14-9649-1C582DF5D4FE}" srcOrd="0" destOrd="0" parTransId="{B406846E-9354-4D37-9D29-9412891BCA3C}" sibTransId="{98F1C1C8-A9C5-40A9-916F-5131661F376A}"/>
    <dgm:cxn modelId="{6A3D0B7B-01A3-4A70-8B2A-0166C1ECB8FD}" type="presOf" srcId="{6BFEE5F0-45C5-4CFF-BA2D-8A60B5871492}" destId="{750584B0-8F72-4FC1-8F04-083026C179E3}" srcOrd="0" destOrd="0" presId="urn:microsoft.com/office/officeart/2005/8/layout/vProcess5"/>
    <dgm:cxn modelId="{2F436292-C06C-4B01-BA38-F44F32CAE778}" srcId="{6BFEE5F0-45C5-4CFF-BA2D-8A60B5871492}" destId="{EBC478CC-5A7C-44CD-82DD-4FFB2123F304}" srcOrd="2" destOrd="0" parTransId="{96F6728C-206C-4F37-A51B-9DDE54620D0E}" sibTransId="{FC1DB232-AA00-4944-A45F-CAE3F297EC17}"/>
    <dgm:cxn modelId="{B45C60D3-B777-4BF7-B313-5FCC3EA4EAA6}" type="presOf" srcId="{2B8E528B-B59C-46A5-8EBC-B248E02C47B1}" destId="{70CD8B02-8F14-4DD6-AC18-44464E84F9E1}" srcOrd="0" destOrd="0" presId="urn:microsoft.com/office/officeart/2005/8/layout/vProcess5"/>
    <dgm:cxn modelId="{E1011D21-2F5C-4B7B-A197-65E7014AC0EB}" srcId="{6BFEE5F0-45C5-4CFF-BA2D-8A60B5871492}" destId="{2B8E528B-B59C-46A5-8EBC-B248E02C47B1}" srcOrd="1" destOrd="0" parTransId="{5A2109F1-5714-4AB0-B497-0BB2290288C0}" sibTransId="{EB8C6CE8-C0DC-4EDC-9F28-F1A973E801DD}"/>
    <dgm:cxn modelId="{162685EC-3065-4E7A-9C25-57A388FCCE8B}" type="presOf" srcId="{DABD7538-E1B7-4A14-9649-1C582DF5D4FE}" destId="{D0EA27DB-7DD9-4BBA-B095-7E78647DE496}" srcOrd="0" destOrd="0" presId="urn:microsoft.com/office/officeart/2005/8/layout/vProcess5"/>
    <dgm:cxn modelId="{1400FC8A-503D-418E-B907-B49B8E00E342}" type="presOf" srcId="{2B8E528B-B59C-46A5-8EBC-B248E02C47B1}" destId="{6F8B70D3-4537-4780-8953-291F8796DFC8}" srcOrd="1" destOrd="0" presId="urn:microsoft.com/office/officeart/2005/8/layout/vProcess5"/>
    <dgm:cxn modelId="{B7D30CE2-9CA5-43EE-A0AE-941D3A33E325}" type="presParOf" srcId="{750584B0-8F72-4FC1-8F04-083026C179E3}" destId="{75C6604F-7771-4662-8AA0-396AE1A5BE3F}" srcOrd="0" destOrd="0" presId="urn:microsoft.com/office/officeart/2005/8/layout/vProcess5"/>
    <dgm:cxn modelId="{0CB4586E-3965-4DDB-ACFE-3959A8612708}" type="presParOf" srcId="{750584B0-8F72-4FC1-8F04-083026C179E3}" destId="{D0EA27DB-7DD9-4BBA-B095-7E78647DE496}" srcOrd="1" destOrd="0" presId="urn:microsoft.com/office/officeart/2005/8/layout/vProcess5"/>
    <dgm:cxn modelId="{3B3329DE-1C4E-4BAD-B0F3-B4DE521130F4}" type="presParOf" srcId="{750584B0-8F72-4FC1-8F04-083026C179E3}" destId="{70CD8B02-8F14-4DD6-AC18-44464E84F9E1}" srcOrd="2" destOrd="0" presId="urn:microsoft.com/office/officeart/2005/8/layout/vProcess5"/>
    <dgm:cxn modelId="{5E7738C4-0019-4465-9251-2A9872C21B54}" type="presParOf" srcId="{750584B0-8F72-4FC1-8F04-083026C179E3}" destId="{ECB87517-9BB6-45EB-9A5B-44F5F032DE97}" srcOrd="3" destOrd="0" presId="urn:microsoft.com/office/officeart/2005/8/layout/vProcess5"/>
    <dgm:cxn modelId="{36791CA6-5542-44FE-82C8-D56940D3AC52}" type="presParOf" srcId="{750584B0-8F72-4FC1-8F04-083026C179E3}" destId="{810AFAD5-0574-451A-93BF-4F8842765EBE}" srcOrd="4" destOrd="0" presId="urn:microsoft.com/office/officeart/2005/8/layout/vProcess5"/>
    <dgm:cxn modelId="{A6B32EBF-BAFE-4BA0-94AA-AF4FA08A452E}" type="presParOf" srcId="{750584B0-8F72-4FC1-8F04-083026C179E3}" destId="{E2DBA3CC-CAE0-49C1-98C4-16CD32BCBDF2}" srcOrd="5" destOrd="0" presId="urn:microsoft.com/office/officeart/2005/8/layout/vProcess5"/>
    <dgm:cxn modelId="{DC6C07BC-79CC-492E-8457-D8F3BA9A92E1}" type="presParOf" srcId="{750584B0-8F72-4FC1-8F04-083026C179E3}" destId="{360B3420-9EB3-425D-B515-077683890F3E}" srcOrd="6" destOrd="0" presId="urn:microsoft.com/office/officeart/2005/8/layout/vProcess5"/>
    <dgm:cxn modelId="{1BA9809C-7581-45FB-909C-A1D3846DAED1}" type="presParOf" srcId="{750584B0-8F72-4FC1-8F04-083026C179E3}" destId="{6F8B70D3-4537-4780-8953-291F8796DFC8}" srcOrd="7" destOrd="0" presId="urn:microsoft.com/office/officeart/2005/8/layout/vProcess5"/>
    <dgm:cxn modelId="{47FA8A3A-0A3B-4DD2-8F87-9544290C8F6D}" type="presParOf" srcId="{750584B0-8F72-4FC1-8F04-083026C179E3}" destId="{7AB445A6-A074-48D0-9691-796B33F94C4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53778-DDCD-4F66-8671-0963E55AC1AB}">
      <dsp:nvSpPr>
        <dsp:cNvPr id="0" name=""/>
        <dsp:cNvSpPr/>
      </dsp:nvSpPr>
      <dsp:spPr>
        <a:xfrm>
          <a:off x="1500197" y="0"/>
          <a:ext cx="1500197" cy="1729979"/>
        </a:xfrm>
        <a:prstGeom prst="trapezoid">
          <a:avLst>
            <a:gd name="adj" fmla="val 5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Федеральный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уровень</a:t>
          </a:r>
        </a:p>
      </dsp:txBody>
      <dsp:txXfrm>
        <a:off x="1500197" y="0"/>
        <a:ext cx="1500197" cy="1729979"/>
      </dsp:txXfrm>
    </dsp:sp>
    <dsp:sp modelId="{7099C5AD-A666-455F-9144-31509FAE35FB}">
      <dsp:nvSpPr>
        <dsp:cNvPr id="0" name=""/>
        <dsp:cNvSpPr/>
      </dsp:nvSpPr>
      <dsp:spPr>
        <a:xfrm>
          <a:off x="744728" y="1746742"/>
          <a:ext cx="3000395" cy="1729979"/>
        </a:xfrm>
        <a:prstGeom prst="trapezoid">
          <a:avLst>
            <a:gd name="adj" fmla="val 43359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Региональный уровень</a:t>
          </a:r>
        </a:p>
      </dsp:txBody>
      <dsp:txXfrm>
        <a:off x="1269797" y="1746742"/>
        <a:ext cx="1950256" cy="1729979"/>
      </dsp:txXfrm>
    </dsp:sp>
    <dsp:sp modelId="{3405B94A-B110-4EB0-B99D-680A85764021}">
      <dsp:nvSpPr>
        <dsp:cNvPr id="0" name=""/>
        <dsp:cNvSpPr/>
      </dsp:nvSpPr>
      <dsp:spPr>
        <a:xfrm>
          <a:off x="0" y="3459958"/>
          <a:ext cx="4500593" cy="1729979"/>
        </a:xfrm>
        <a:prstGeom prst="trapezoid">
          <a:avLst>
            <a:gd name="adj" fmla="val 43359"/>
          </a:avLst>
        </a:prstGeom>
        <a:solidFill>
          <a:srgbClr val="00B0F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Уровень ОО</a:t>
          </a:r>
        </a:p>
      </dsp:txBody>
      <dsp:txXfrm>
        <a:off x="787603" y="3459958"/>
        <a:ext cx="2925385" cy="17299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17BA90-E3A6-4230-A5F8-029232B2AFE0}">
      <dsp:nvSpPr>
        <dsp:cNvPr id="0" name=""/>
        <dsp:cNvSpPr/>
      </dsp:nvSpPr>
      <dsp:spPr>
        <a:xfrm>
          <a:off x="0" y="0"/>
          <a:ext cx="6468110" cy="982091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 Изучение формы Яндекс. Документы, и инструментов для работы с ней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64" y="28764"/>
        <a:ext cx="5325371" cy="924563"/>
      </dsp:txXfrm>
    </dsp:sp>
    <dsp:sp modelId="{13D446A8-A2B3-485E-8E20-02A9E5A55972}">
      <dsp:nvSpPr>
        <dsp:cNvPr id="0" name=""/>
        <dsp:cNvSpPr/>
      </dsp:nvSpPr>
      <dsp:spPr>
        <a:xfrm>
          <a:off x="541704" y="1160653"/>
          <a:ext cx="6468110" cy="982091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на Яндекс.Документы основных форм таблиц для отчетности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468" y="1189417"/>
        <a:ext cx="5230519" cy="924563"/>
      </dsp:txXfrm>
    </dsp:sp>
    <dsp:sp modelId="{97957869-12BC-423B-BC2B-9D2D62018F4F}">
      <dsp:nvSpPr>
        <dsp:cNvPr id="0" name=""/>
        <dsp:cNvSpPr/>
      </dsp:nvSpPr>
      <dsp:spPr>
        <a:xfrm>
          <a:off x="1075323" y="2321306"/>
          <a:ext cx="6468110" cy="982091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Ознакомление педагогов с принципами работы онлайн-приложения Яндекс.Документы на заседании ПЦК</a:t>
          </a:r>
          <a:endParaRPr lang="ru-RU" kern="1200" dirty="0"/>
        </a:p>
      </dsp:txBody>
      <dsp:txXfrm>
        <a:off x="1104087" y="2350070"/>
        <a:ext cx="5238604" cy="924563"/>
      </dsp:txXfrm>
    </dsp:sp>
    <dsp:sp modelId="{B20EE5BF-4E14-4C10-AB27-9046571CDC00}">
      <dsp:nvSpPr>
        <dsp:cNvPr id="0" name=""/>
        <dsp:cNvSpPr/>
      </dsp:nvSpPr>
      <dsp:spPr>
        <a:xfrm>
          <a:off x="1617027" y="3481959"/>
          <a:ext cx="6468110" cy="982091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4. Заполнение онлайн отчета преподавателями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45791" y="3510723"/>
        <a:ext cx="5230519" cy="924563"/>
      </dsp:txXfrm>
    </dsp:sp>
    <dsp:sp modelId="{B682B7C4-9790-4BF2-96F7-0CA86E10F958}">
      <dsp:nvSpPr>
        <dsp:cNvPr id="0" name=""/>
        <dsp:cNvSpPr/>
      </dsp:nvSpPr>
      <dsp:spPr>
        <a:xfrm>
          <a:off x="5829751" y="752192"/>
          <a:ext cx="638359" cy="638359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>
            <a:solidFill>
              <a:srgbClr val="002060"/>
            </a:solidFill>
          </a:endParaRPr>
        </a:p>
      </dsp:txBody>
      <dsp:txXfrm>
        <a:off x="5973382" y="752192"/>
        <a:ext cx="351097" cy="480365"/>
      </dsp:txXfrm>
    </dsp:sp>
    <dsp:sp modelId="{1FC4A42D-6E1E-49C7-9D30-649586DE0827}">
      <dsp:nvSpPr>
        <dsp:cNvPr id="0" name=""/>
        <dsp:cNvSpPr/>
      </dsp:nvSpPr>
      <dsp:spPr>
        <a:xfrm>
          <a:off x="6371455" y="1912845"/>
          <a:ext cx="638359" cy="638359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515086" y="1912845"/>
        <a:ext cx="351097" cy="480365"/>
      </dsp:txXfrm>
    </dsp:sp>
    <dsp:sp modelId="{F2C45A64-EA6C-44B2-93C7-63327C14833C}">
      <dsp:nvSpPr>
        <dsp:cNvPr id="0" name=""/>
        <dsp:cNvSpPr/>
      </dsp:nvSpPr>
      <dsp:spPr>
        <a:xfrm>
          <a:off x="6905074" y="3073498"/>
          <a:ext cx="638359" cy="63835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048705" y="3073498"/>
        <a:ext cx="351097" cy="4803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A27DB-7DD9-4BBA-B095-7E78647DE496}">
      <dsp:nvSpPr>
        <dsp:cNvPr id="0" name=""/>
        <dsp:cNvSpPr/>
      </dsp:nvSpPr>
      <dsp:spPr>
        <a:xfrm>
          <a:off x="0" y="0"/>
          <a:ext cx="6872367" cy="1255528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1800" kern="1200" dirty="0" smtClean="0"/>
            <a:t>Сократить время на заполнение отчета преподавателями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773" y="36773"/>
        <a:ext cx="5517554" cy="1181982"/>
      </dsp:txXfrm>
    </dsp:sp>
    <dsp:sp modelId="{70CD8B02-8F14-4DD6-AC18-44464E84F9E1}">
      <dsp:nvSpPr>
        <dsp:cNvPr id="0" name=""/>
        <dsp:cNvSpPr/>
      </dsp:nvSpPr>
      <dsp:spPr>
        <a:xfrm>
          <a:off x="606385" y="1464783"/>
          <a:ext cx="6872367" cy="1255528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1800" kern="1200" dirty="0" smtClean="0"/>
            <a:t>Сократить время на обработку отчета председателем ПЦК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3158" y="1501556"/>
        <a:ext cx="5376342" cy="1181982"/>
      </dsp:txXfrm>
    </dsp:sp>
    <dsp:sp modelId="{ECB87517-9BB6-45EB-9A5B-44F5F032DE97}">
      <dsp:nvSpPr>
        <dsp:cNvPr id="0" name=""/>
        <dsp:cNvSpPr/>
      </dsp:nvSpPr>
      <dsp:spPr>
        <a:xfrm>
          <a:off x="1212770" y="2929566"/>
          <a:ext cx="6872367" cy="1255528"/>
        </a:xfrm>
        <a:prstGeom prst="roundRect">
          <a:avLst>
            <a:gd name="adj" fmla="val 10000"/>
          </a:avLst>
        </a:prstGeom>
        <a:solidFill>
          <a:srgbClr val="9EE0FE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1800" kern="1200" dirty="0" smtClean="0"/>
            <a:t>Возможность заполнение и просмотра отчета онлайн, с любого устройства, в любое удобное время для преподавателей и администрации</a:t>
          </a:r>
          <a:endParaRPr lang="ru-RU" kern="1200" dirty="0"/>
        </a:p>
      </dsp:txBody>
      <dsp:txXfrm>
        <a:off x="1249543" y="2966339"/>
        <a:ext cx="5376342" cy="1181982"/>
      </dsp:txXfrm>
    </dsp:sp>
    <dsp:sp modelId="{810AFAD5-0574-451A-93BF-4F8842765EBE}">
      <dsp:nvSpPr>
        <dsp:cNvPr id="0" name=""/>
        <dsp:cNvSpPr/>
      </dsp:nvSpPr>
      <dsp:spPr>
        <a:xfrm>
          <a:off x="6056273" y="952109"/>
          <a:ext cx="816093" cy="816093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>
            <a:solidFill>
              <a:srgbClr val="002060"/>
            </a:solidFill>
          </a:endParaRPr>
        </a:p>
      </dsp:txBody>
      <dsp:txXfrm>
        <a:off x="6239894" y="952109"/>
        <a:ext cx="448851" cy="614110"/>
      </dsp:txXfrm>
    </dsp:sp>
    <dsp:sp modelId="{E2DBA3CC-CAE0-49C1-98C4-16CD32BCBDF2}">
      <dsp:nvSpPr>
        <dsp:cNvPr id="0" name=""/>
        <dsp:cNvSpPr/>
      </dsp:nvSpPr>
      <dsp:spPr>
        <a:xfrm>
          <a:off x="6662659" y="2408522"/>
          <a:ext cx="816093" cy="816093"/>
        </a:xfrm>
        <a:prstGeom prst="downArrow">
          <a:avLst>
            <a:gd name="adj1" fmla="val 55000"/>
            <a:gd name="adj2" fmla="val 45000"/>
          </a:avLst>
        </a:prstGeom>
        <a:solidFill>
          <a:srgbClr val="0070C0">
            <a:alpha val="90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846280" y="2408522"/>
        <a:ext cx="448851" cy="614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t>30.08.2022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t>30.08.2022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t>30.08.2022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t>30.08.2022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4414" y="179609"/>
            <a:ext cx="3312369" cy="36004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t>1</a:t>
            </a:fld>
            <a:endParaRPr lang="ru-RU" sz="1400"/>
          </a:p>
        </p:txBody>
      </p:sp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A690F5C-004C-42B9-B72F-B786C782DD2F}"/>
              </a:ext>
            </a:extLst>
          </p:cNvPr>
          <p:cNvSpPr txBox="1"/>
          <p:nvPr/>
        </p:nvSpPr>
        <p:spPr>
          <a:xfrm>
            <a:off x="868283" y="782356"/>
            <a:ext cx="762401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«Южно-Уральский агропромышленный колледж»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ED1909E-D425-4815-B6E0-8863093AA9F6}"/>
              </a:ext>
            </a:extLst>
          </p:cNvPr>
          <p:cNvSpPr txBox="1"/>
          <p:nvPr/>
        </p:nvSpPr>
        <p:spPr>
          <a:xfrm>
            <a:off x="831999" y="3314548"/>
            <a:ext cx="762401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БЕРЕЖЛИВЫЕ ТЕХНОЛОГИИ, КАК СРЕДСТВО ПОВЫШЕНИЯ ЭФФЕКТИВНОСТИ В ПРОФЕССИОНАЛЬНОЙ ДЕЯТЕЛЬНОСТИ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ПРЕПОДАВАТЕЛЯ»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477" y="6299391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084" y="49701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6C5848D-E353-4493-B4C3-0DA0BB73400D}"/>
              </a:ext>
            </a:extLst>
          </p:cNvPr>
          <p:cNvSpPr txBox="1"/>
          <p:nvPr/>
        </p:nvSpPr>
        <p:spPr>
          <a:xfrm>
            <a:off x="2393467" y="6028689"/>
            <a:ext cx="399586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 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7441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844" y="767536"/>
            <a:ext cx="8219256" cy="825950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реализации процесса (алгоритм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«Оптимизация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сбора отчётности предметно-цикловой комиссии общеобразовательных дисциплин в ГБПОУ «ЮУрАПК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734998"/>
              </p:ext>
            </p:extLst>
          </p:nvPr>
        </p:nvGraphicFramePr>
        <p:xfrm>
          <a:off x="546466" y="1836193"/>
          <a:ext cx="8085138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318945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066" y="49701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244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57"/>
    </mc:Choice>
    <mc:Fallback xmlns="">
      <p:transition spd="slow" advTm="12357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Заголовок 1"/>
          <p:cNvSpPr>
            <a:spLocks noGrp="1"/>
          </p:cNvSpPr>
          <p:nvPr>
            <p:ph type="title"/>
          </p:nvPr>
        </p:nvSpPr>
        <p:spPr>
          <a:xfrm>
            <a:off x="483844" y="959978"/>
            <a:ext cx="8229600" cy="4905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 dirty="0">
                <a:solidFill>
                  <a:srgbClr val="0070C0"/>
                </a:solidFill>
              </a:rPr>
              <a:t>Достигнутые результаты (было и стало) </a:t>
            </a:r>
          </a:p>
        </p:txBody>
      </p:sp>
      <p:sp>
        <p:nvSpPr>
          <p:cNvPr id="23555" name="Содержимое 4"/>
          <p:cNvSpPr>
            <a:spLocks noGrp="1"/>
          </p:cNvSpPr>
          <p:nvPr>
            <p:ph idx="1"/>
          </p:nvPr>
        </p:nvSpPr>
        <p:spPr>
          <a:xfrm>
            <a:off x="461606" y="1484784"/>
            <a:ext cx="8229600" cy="461665"/>
          </a:xfrm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ru-RU" altLang="ru-RU" sz="2400" b="1" dirty="0">
                <a:solidFill>
                  <a:srgbClr val="00B0F0"/>
                </a:solidFill>
              </a:rPr>
              <a:t>Время протекания процесса:</a:t>
            </a:r>
            <a:r>
              <a:rPr lang="en-US" altLang="ru-RU" sz="2400" b="1" dirty="0">
                <a:solidFill>
                  <a:srgbClr val="00B0F0"/>
                </a:solidFill>
                <a:latin typeface="Franklin Gothic Book" pitchFamily="34" charset="0"/>
              </a:rPr>
              <a:t> </a:t>
            </a:r>
            <a:endParaRPr lang="ru-RU" altLang="ru-RU" sz="2400" b="1" dirty="0">
              <a:solidFill>
                <a:srgbClr val="00B0F0"/>
              </a:solidFill>
            </a:endParaRPr>
          </a:p>
        </p:txBody>
      </p:sp>
      <p:sp>
        <p:nvSpPr>
          <p:cNvPr id="2355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73995617-6FF0-4B41-9B11-82E5C3F61D0B}" type="slidenum">
              <a:rPr lang="ru-RU" altLang="ru-RU" smtClean="0">
                <a:latin typeface="Arial" charset="0"/>
              </a:rPr>
              <a:pPr eaLnBrk="0" hangingPunct="0"/>
              <a:t>11</a:t>
            </a:fld>
            <a:endParaRPr lang="ru-RU" altLang="ru-RU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420892"/>
            <a:ext cx="3714750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БЫЛО</a:t>
            </a:r>
            <a:r>
              <a:rPr lang="ru-RU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dirty="0">
                <a:solidFill>
                  <a:srgbClr val="2992A7"/>
                </a:solidFill>
                <a:latin typeface="+mn-lt"/>
                <a:cs typeface="Arial" panose="020B0604020202020204" pitchFamily="34" charset="0"/>
              </a:rPr>
              <a:t>   </a:t>
            </a:r>
            <a:r>
              <a:rPr lang="ru-RU" sz="2800" dirty="0" smtClean="0">
                <a:solidFill>
                  <a:srgbClr val="2992A7"/>
                </a:solidFill>
                <a:latin typeface="+mn-lt"/>
                <a:cs typeface="Arial" panose="020B0604020202020204" pitchFamily="34" charset="0"/>
              </a:rPr>
              <a:t>450мин.</a:t>
            </a:r>
            <a:endParaRPr lang="ru-RU" sz="2800" dirty="0">
              <a:solidFill>
                <a:srgbClr val="2992A7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2800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accent3"/>
                </a:solidFill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5654" y="2342492"/>
            <a:ext cx="371475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СТАЛО</a:t>
            </a:r>
            <a:r>
              <a:rPr lang="ru-RU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800" dirty="0" smtClean="0">
                <a:solidFill>
                  <a:srgbClr val="0B7B87"/>
                </a:solidFill>
                <a:cs typeface="Arial" panose="020B0604020202020204" pitchFamily="34" charset="0"/>
              </a:rPr>
              <a:t>120 мин.</a:t>
            </a:r>
            <a:endParaRPr lang="ru-RU" sz="2800" dirty="0">
              <a:solidFill>
                <a:srgbClr val="0B7B87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559" name="Прямоугольник 23"/>
          <p:cNvSpPr>
            <a:spLocks noChangeArrowheads="1"/>
          </p:cNvSpPr>
          <p:nvPr/>
        </p:nvSpPr>
        <p:spPr bwMode="auto">
          <a:xfrm>
            <a:off x="1979712" y="4077072"/>
            <a:ext cx="457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 dirty="0">
                <a:solidFill>
                  <a:srgbClr val="002060"/>
                </a:solidFill>
              </a:rPr>
              <a:t>ЭКОНОМИЯ ВРЕМЕНИ:  </a:t>
            </a:r>
          </a:p>
          <a:p>
            <a:pPr algn="ctr"/>
            <a:r>
              <a:rPr lang="ru-RU" altLang="ru-RU" b="1" dirty="0" smtClean="0">
                <a:solidFill>
                  <a:srgbClr val="002060"/>
                </a:solidFill>
              </a:rPr>
              <a:t>330 МИН</a:t>
            </a:r>
            <a:r>
              <a:rPr lang="ru-RU" altLang="ru-RU" b="1" dirty="0">
                <a:solidFill>
                  <a:srgbClr val="002060"/>
                </a:solidFill>
              </a:rPr>
              <a:t>.;</a:t>
            </a:r>
          </a:p>
          <a:p>
            <a:pPr algn="ctr"/>
            <a:r>
              <a:rPr lang="ru-RU" altLang="ru-RU" b="1" dirty="0" smtClean="0">
                <a:solidFill>
                  <a:srgbClr val="002060"/>
                </a:solidFill>
              </a:rPr>
              <a:t>70 %</a:t>
            </a:r>
            <a:endParaRPr lang="ru-RU" altLang="ru-RU" b="1" dirty="0">
              <a:solidFill>
                <a:srgbClr val="00206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3534873" y="2953970"/>
            <a:ext cx="1501379" cy="317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331647" y="3789042"/>
            <a:ext cx="6429375" cy="119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51520" y="4982770"/>
            <a:ext cx="82082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СНИЖЕНИЕ ВРЕМЕННЫХ ПОТЕРЬ  ЗА СЧЕТ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2992A7"/>
                </a:solidFill>
                <a:latin typeface="Arial" panose="020B0604020202020204" pitchFamily="34" charset="0"/>
              </a:rPr>
              <a:t>Оптимизации временных затрат на рукописное заполнение бумажного отчета каждым преподавателем, передача этого отчета председателю ПЦК. Председатель ПЦК не сводит все отчеты в единую форму. Отсутствует искажение полученной информации</a:t>
            </a:r>
            <a:endParaRPr lang="ru-RU" sz="1600" b="1" dirty="0">
              <a:solidFill>
                <a:srgbClr val="2992A7"/>
              </a:solidFill>
              <a:latin typeface="Arial" panose="020B0604020202020204" pitchFamily="34" charset="0"/>
            </a:endParaRPr>
          </a:p>
        </p:txBody>
      </p:sp>
      <p:pic>
        <p:nvPicPr>
          <p:cNvPr id="16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83" y="493527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256" y="630510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398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94"/>
    </mc:Choice>
    <mc:Fallback xmlns="">
      <p:transition spd="slow" advTm="10994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844" y="767536"/>
            <a:ext cx="8219256" cy="82595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реализации процесса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удалось решить:</a:t>
            </a: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606578"/>
              </p:ext>
            </p:extLst>
          </p:nvPr>
        </p:nvGraphicFramePr>
        <p:xfrm>
          <a:off x="546466" y="1836193"/>
          <a:ext cx="8085138" cy="4185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318945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066" y="49701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70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57"/>
    </mc:Choice>
    <mc:Fallback xmlns="">
      <p:transition spd="slow" advTm="12357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Спасибо </a:t>
            </a:r>
            <a:b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9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2261134-B118-4814-910A-53FD1FC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4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84" y="623731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D8E1C705-14D6-41FD-9035-1DBB5D4D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959978"/>
            <a:ext cx="633670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Первые 5 человек которые прошли обучение:</a:t>
            </a:r>
          </a:p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Камалова </a:t>
            </a:r>
            <a:r>
              <a:rPr lang="ru-RU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Раиля</a:t>
            </a:r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Рашитовна</a:t>
            </a:r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– заместитель директора по </a:t>
            </a:r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УМР</a:t>
            </a:r>
          </a:p>
          <a:p>
            <a:pPr algn="ctr"/>
            <a:endParaRPr lang="ru-RU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Петрова Татьяна Ивановна – председатель </a:t>
            </a:r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ПЦК</a:t>
            </a:r>
          </a:p>
          <a:p>
            <a:pPr algn="ctr"/>
            <a:endParaRPr lang="ru-RU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Чуваева Оксана </a:t>
            </a:r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Сергеевна-преподаватель</a:t>
            </a:r>
          </a:p>
          <a:p>
            <a:pPr algn="ctr"/>
            <a:endParaRPr lang="ru-RU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Futura PT"/>
            </a:endParaRPr>
          </a:p>
          <a:p>
            <a:pPr algn="ctr"/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Седова Елена </a:t>
            </a:r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Геннадьевна-преподаватель</a:t>
            </a:r>
          </a:p>
          <a:p>
            <a:pPr algn="ctr"/>
            <a:endParaRPr lang="ru-RU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Futura PT"/>
            </a:endParaRPr>
          </a:p>
          <a:p>
            <a:pPr algn="ctr"/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Futura PT"/>
              </a:rPr>
              <a:t>Аркадьева Людмила Александровна</a:t>
            </a:r>
          </a:p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Futura PT"/>
            </a:endParaRPr>
          </a:p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Futura PT"/>
            </a:endParaRPr>
          </a:p>
          <a:p>
            <a:pPr algn="ctr"/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911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76"/>
    </mc:Choice>
    <mc:Fallback xmlns="">
      <p:transition spd="slow" advTm="1117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2261134-B118-4814-910A-53FD1FC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4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84" y="623731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D8E1C705-14D6-41FD-9035-1DBB5D4D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00" t="3801" r="6879" b="4851"/>
          <a:stretch/>
        </p:blipFill>
        <p:spPr>
          <a:xfrm rot="16200000">
            <a:off x="2544255" y="247492"/>
            <a:ext cx="4104456" cy="686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4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76"/>
    </mc:Choice>
    <mc:Fallback xmlns="">
      <p:transition spd="slow" advTm="11176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рямоугольник 70"/>
          <p:cNvSpPr/>
          <p:nvPr/>
        </p:nvSpPr>
        <p:spPr>
          <a:xfrm>
            <a:off x="951554" y="1558759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1</a:t>
            </a:r>
            <a:r>
              <a:rPr lang="ru-RU" sz="1200" b="1" dirty="0"/>
              <a:t> </a:t>
            </a:r>
          </a:p>
        </p:txBody>
      </p: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500813"/>
            <a:ext cx="347662" cy="285750"/>
          </a:xfrm>
        </p:spPr>
        <p:txBody>
          <a:bodyPr/>
          <a:lstStyle/>
          <a:p>
            <a:pPr algn="ctr">
              <a:defRPr/>
            </a:pPr>
            <a:fld id="{2AD4DEC4-E446-475C-A333-F6C77385E2A3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379" name="TextBox 48"/>
          <p:cNvSpPr txBox="1">
            <a:spLocks noChangeArrowheads="1"/>
          </p:cNvSpPr>
          <p:nvPr/>
        </p:nvSpPr>
        <p:spPr bwMode="auto">
          <a:xfrm>
            <a:off x="291471" y="5130238"/>
            <a:ext cx="4608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 протекания процесса –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450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.= 7,5 часов 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4" name="Таблица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933293"/>
              </p:ext>
            </p:extLst>
          </p:nvPr>
        </p:nvGraphicFramePr>
        <p:xfrm>
          <a:off x="483696" y="2099387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Участник процесса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формы для отчетной документации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9" name="Таблица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212899"/>
              </p:ext>
            </p:extLst>
          </p:nvPr>
        </p:nvGraphicFramePr>
        <p:xfrm>
          <a:off x="4906487" y="5468792"/>
          <a:ext cx="3928268" cy="6857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282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41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Несвоевременная сдача  отчетной документации</a:t>
                      </a:r>
                      <a:endParaRPr lang="ru-RU" alt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1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Большая трата времени на сбор информации и сведение его в единую  форму</a:t>
                      </a:r>
                      <a:endParaRPr lang="ru-RU" alt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" name="Прямоугольник 60"/>
          <p:cNvSpPr/>
          <p:nvPr/>
        </p:nvSpPr>
        <p:spPr>
          <a:xfrm>
            <a:off x="142875" y="2016276"/>
            <a:ext cx="231794" cy="1373335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2307695" y="3625966"/>
            <a:ext cx="288032" cy="1512168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15406" name="Прямоугольник 54"/>
          <p:cNvSpPr>
            <a:spLocks noChangeArrowheads="1"/>
          </p:cNvSpPr>
          <p:nvPr/>
        </p:nvSpPr>
        <p:spPr bwMode="auto">
          <a:xfrm>
            <a:off x="4821479" y="5100783"/>
            <a:ext cx="3457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</p:txBody>
      </p:sp>
      <p:sp>
        <p:nvSpPr>
          <p:cNvPr id="70" name="Пятно 1 60"/>
          <p:cNvSpPr/>
          <p:nvPr/>
        </p:nvSpPr>
        <p:spPr>
          <a:xfrm>
            <a:off x="6295156" y="1400641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04" name="Пятно 1 60"/>
          <p:cNvSpPr/>
          <p:nvPr/>
        </p:nvSpPr>
        <p:spPr>
          <a:xfrm>
            <a:off x="8355911" y="1370917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14" y="35718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Прямоугольник 5"/>
          <p:cNvSpPr>
            <a:spLocks noChangeArrowheads="1"/>
          </p:cNvSpPr>
          <p:nvPr/>
        </p:nvSpPr>
        <p:spPr bwMode="auto">
          <a:xfrm>
            <a:off x="374670" y="586698"/>
            <a:ext cx="862735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Карта текущего состояния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«Оптимизация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процесса сбора отчётности предметно-цикловой комиссии общеобразовательных дисциплин в ГБПОУ «ЮУрАПК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9" name="Таблица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007782"/>
              </p:ext>
            </p:extLst>
          </p:nvPr>
        </p:nvGraphicFramePr>
        <p:xfrm>
          <a:off x="2754473" y="2036230"/>
          <a:ext cx="1751856" cy="1267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Передача формы преподавателям для отчетной документации</a:t>
                      </a: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0" name="Таблица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55573"/>
              </p:ext>
            </p:extLst>
          </p:nvPr>
        </p:nvGraphicFramePr>
        <p:xfrm>
          <a:off x="4947859" y="1999692"/>
          <a:ext cx="1721867" cy="12670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218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Получение информации, извлечение, сохранение</a:t>
                      </a: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1" name="Таблица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56604"/>
              </p:ext>
            </p:extLst>
          </p:nvPr>
        </p:nvGraphicFramePr>
        <p:xfrm>
          <a:off x="7112876" y="2048468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Проверка отчетной документации</a:t>
                      </a: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240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3" name="Таблица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445869"/>
              </p:ext>
            </p:extLst>
          </p:nvPr>
        </p:nvGraphicFramePr>
        <p:xfrm>
          <a:off x="397095" y="3797287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Занесение данных в общую таблицу</a:t>
                      </a: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–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0" name="Прямоугольник 109"/>
          <p:cNvSpPr/>
          <p:nvPr/>
        </p:nvSpPr>
        <p:spPr>
          <a:xfrm>
            <a:off x="3317541" y="1549802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2</a:t>
            </a:r>
            <a:r>
              <a:rPr lang="ru-RU" sz="1200" b="1" dirty="0"/>
              <a:t> 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5432767" y="1553844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3</a:t>
            </a:r>
            <a:r>
              <a:rPr lang="ru-RU" sz="1200" b="1" dirty="0"/>
              <a:t> </a:t>
            </a:r>
          </a:p>
        </p:txBody>
      </p:sp>
      <p:sp>
        <p:nvSpPr>
          <p:cNvPr id="112" name="Прямоугольник 111"/>
          <p:cNvSpPr/>
          <p:nvPr/>
        </p:nvSpPr>
        <p:spPr>
          <a:xfrm>
            <a:off x="7547993" y="1549802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</a:rPr>
              <a:t>ШАГ 4</a:t>
            </a:r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1038155" y="3348475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5</a:t>
            </a:r>
            <a:r>
              <a:rPr lang="ru-RU" sz="1200" b="1" dirty="0"/>
              <a:t> </a:t>
            </a:r>
          </a:p>
        </p:txBody>
      </p:sp>
      <p:sp>
        <p:nvSpPr>
          <p:cNvPr id="119" name="Стрелка вправо 118"/>
          <p:cNvSpPr/>
          <p:nvPr/>
        </p:nvSpPr>
        <p:spPr>
          <a:xfrm>
            <a:off x="4546264" y="2376904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0" name="Стрелка вправо 119"/>
          <p:cNvSpPr/>
          <p:nvPr/>
        </p:nvSpPr>
        <p:spPr>
          <a:xfrm>
            <a:off x="6774801" y="2378709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1" name="Стрелка вправо 120"/>
          <p:cNvSpPr/>
          <p:nvPr/>
        </p:nvSpPr>
        <p:spPr>
          <a:xfrm>
            <a:off x="2344579" y="2455258"/>
            <a:ext cx="342622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Tm="1249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907484"/>
              </p:ext>
            </p:extLst>
          </p:nvPr>
        </p:nvGraphicFramePr>
        <p:xfrm>
          <a:off x="361949" y="1484784"/>
          <a:ext cx="8530531" cy="4023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6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801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817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4034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решения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1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Несвоевременная сдача  отчетной документации</a:t>
                      </a:r>
                      <a:endParaRPr lang="ru-RU" alt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 в Microsoft Word,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состоит из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таблиц,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нехватка рабочего времени отсутствие единой локальной сети между филиалами</a:t>
                      </a: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Ознакомление педагогов с принципами работы онлайн-приложения Яндекс.Документы на заседании ПЦК, и внедрение онлайн заполнения формы на сайте ЮУрАПК</a:t>
                      </a:r>
                    </a:p>
                    <a:p>
                      <a:pPr algn="just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81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alt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Большая трата времени на сбор информации и сведение его в единую  форму</a:t>
                      </a:r>
                      <a:endParaRPr lang="ru-RU" alt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просмотреть отчет каждого преподавателя,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копировать информацию, и внести ее в 15 таблиц по каждому преподавателю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проделать действие «копировать-вставить» необходимо 420 раз)</a:t>
                      </a:r>
                    </a:p>
                    <a:p>
                      <a:pPr algn="just"/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формы Яндекс.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Документы, и инструментов для работы с ней, создание на Яндексе основных форм таблиц для отчетности</a:t>
                      </a:r>
                    </a:p>
                    <a:p>
                      <a:pPr algn="just"/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1907704" y="788578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проблем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082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07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084414" y="179609"/>
            <a:ext cx="3312369" cy="36004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</p:spTree>
  </p:cSld>
  <p:clrMapOvr>
    <a:masterClrMapping/>
  </p:clrMapOvr>
  <p:transition advTm="1133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D987F0A-53C7-4A4A-8BA7-E39A8CD592A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68918515"/>
              </p:ext>
            </p:extLst>
          </p:nvPr>
        </p:nvGraphicFramePr>
        <p:xfrm>
          <a:off x="123844" y="959978"/>
          <a:ext cx="4500593" cy="518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4834933" y="1500188"/>
            <a:ext cx="3769515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федеральном уровне проблем нет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0" y="2903826"/>
            <a:ext cx="3746698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региональном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уровне проблем нет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76732" y="4428340"/>
            <a:ext cx="3865563" cy="1582737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Несвоевременная сдача  отчетной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документации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Излишняя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трата времени на сбор информации и сведение его в единую 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но 1 60"/>
          <p:cNvSpPr/>
          <p:nvPr/>
        </p:nvSpPr>
        <p:spPr>
          <a:xfrm>
            <a:off x="1000100" y="5506251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2987824" y="5506251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pic>
        <p:nvPicPr>
          <p:cNvPr id="1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3" y="522303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373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5"/>
          <p:cNvSpPr>
            <a:spLocks noChangeArrowheads="1"/>
          </p:cNvSpPr>
          <p:nvPr/>
        </p:nvSpPr>
        <p:spPr bwMode="auto">
          <a:xfrm>
            <a:off x="2458318" y="797801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Пирамида  проблем</a:t>
            </a:r>
          </a:p>
        </p:txBody>
      </p:sp>
    </p:spTree>
  </p:cSld>
  <p:clrMapOvr>
    <a:masterClrMapping/>
  </p:clrMapOvr>
  <p:transition advTm="1124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0970D5C5-FB1B-4607-B94D-242D9579A688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7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446" name="TextBox 48"/>
          <p:cNvSpPr txBox="1">
            <a:spLocks noChangeArrowheads="1"/>
          </p:cNvSpPr>
          <p:nvPr/>
        </p:nvSpPr>
        <p:spPr bwMode="auto">
          <a:xfrm>
            <a:off x="188245" y="4508662"/>
            <a:ext cx="47148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протекания процесса –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.=  2 часа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7063920" y="2305530"/>
            <a:ext cx="288032" cy="1512168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188245" y="2471272"/>
            <a:ext cx="251520" cy="1224136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pic>
        <p:nvPicPr>
          <p:cNvPr id="2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83" y="493527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842" y="6447771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5"/>
          <p:cNvSpPr>
            <a:spLocks noChangeArrowheads="1"/>
          </p:cNvSpPr>
          <p:nvPr/>
        </p:nvSpPr>
        <p:spPr bwMode="auto">
          <a:xfrm>
            <a:off x="73718" y="757473"/>
            <a:ext cx="889362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Карта целевого состояния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«Оптимизация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процесса сбора отчётности предметно-цикловой комиссии общеобразовательных дисциплин в ГБПОУ «ЮУрАПК»»»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844533"/>
              </p:ext>
            </p:extLst>
          </p:nvPr>
        </p:nvGraphicFramePr>
        <p:xfrm>
          <a:off x="578941" y="2525881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Участник процесса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формы отчетной документации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1043608" y="2000249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1</a:t>
            </a:r>
            <a:r>
              <a:rPr lang="ru-RU" sz="1200" b="1" dirty="0"/>
              <a:t> 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2397976" y="2924944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434967"/>
              </p:ext>
            </p:extLst>
          </p:nvPr>
        </p:nvGraphicFramePr>
        <p:xfrm>
          <a:off x="2824550" y="2528786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Передача формы для отчетной документации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– 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702497"/>
              </p:ext>
            </p:extLst>
          </p:nvPr>
        </p:nvGraphicFramePr>
        <p:xfrm>
          <a:off x="5085434" y="2564320"/>
          <a:ext cx="1751856" cy="11695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648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8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Проверка отчетной документации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EE0FE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60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Параметры</a:t>
                      </a:r>
                      <a:r>
                        <a:rPr lang="ru-RU" sz="10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шага</a:t>
                      </a:r>
                    </a:p>
                    <a:p>
                      <a:pPr algn="ctr"/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90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7" name="Стрелка вправо 36"/>
          <p:cNvSpPr/>
          <p:nvPr/>
        </p:nvSpPr>
        <p:spPr>
          <a:xfrm>
            <a:off x="4644008" y="2975254"/>
            <a:ext cx="373824" cy="377212"/>
          </a:xfrm>
          <a:prstGeom prst="rightArrow">
            <a:avLst>
              <a:gd name="adj1" fmla="val 50000"/>
              <a:gd name="adj2" fmla="val 353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362200" y="2000249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2</a:t>
            </a:r>
            <a:r>
              <a:rPr lang="ru-RU" sz="1200" b="1" dirty="0"/>
              <a:t>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680937" y="2009513"/>
            <a:ext cx="642937" cy="360363"/>
          </a:xfrm>
          <a:prstGeom prst="rect">
            <a:avLst/>
          </a:prstGeom>
          <a:solidFill>
            <a:srgbClr val="9EE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</a:rPr>
              <a:t>ШАГ 3</a:t>
            </a:r>
            <a:r>
              <a:rPr lang="ru-RU" sz="1200" b="1" dirty="0"/>
              <a:t> </a:t>
            </a:r>
          </a:p>
        </p:txBody>
      </p:sp>
      <p:sp>
        <p:nvSpPr>
          <p:cNvPr id="45" name="Облако 44">
            <a:extLst>
              <a:ext uri="{FF2B5EF4-FFF2-40B4-BE49-F238E27FC236}">
                <a16:creationId xmlns="" xmlns:a16="http://schemas.microsoft.com/office/drawing/2014/main" id="{9ACCF01B-3199-413F-BB8D-FAEC7F3795E3}"/>
              </a:ext>
            </a:extLst>
          </p:cNvPr>
          <p:cNvSpPr/>
          <p:nvPr/>
        </p:nvSpPr>
        <p:spPr>
          <a:xfrm>
            <a:off x="4367242" y="2050121"/>
            <a:ext cx="677993" cy="328831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</a:t>
            </a:r>
          </a:p>
        </p:txBody>
      </p:sp>
      <p:sp>
        <p:nvSpPr>
          <p:cNvPr id="46" name="Облако 45">
            <a:extLst>
              <a:ext uri="{FF2B5EF4-FFF2-40B4-BE49-F238E27FC236}">
                <a16:creationId xmlns="" xmlns:a16="http://schemas.microsoft.com/office/drawing/2014/main" id="{E460C5E6-5047-4C75-8C7B-4DE90D77B07D}"/>
              </a:ext>
            </a:extLst>
          </p:cNvPr>
          <p:cNvSpPr/>
          <p:nvPr/>
        </p:nvSpPr>
        <p:spPr>
          <a:xfrm>
            <a:off x="6460389" y="2063424"/>
            <a:ext cx="674770" cy="318720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BFCFCEC-6A8A-4879-960C-08B3AEDF6CD5}"/>
              </a:ext>
            </a:extLst>
          </p:cNvPr>
          <p:cNvSpPr txBox="1"/>
          <p:nvPr/>
        </p:nvSpPr>
        <p:spPr>
          <a:xfrm>
            <a:off x="5880700" y="4097744"/>
            <a:ext cx="3160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Предложения по улучшению</a:t>
            </a: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499814"/>
              </p:ext>
            </p:extLst>
          </p:nvPr>
        </p:nvGraphicFramePr>
        <p:xfrm>
          <a:off x="5961362" y="4585600"/>
          <a:ext cx="2933746" cy="85342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9337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41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Внедрение онлайн заполнения формы на сайте ЮУрАПК через Яндекс.Документы</a:t>
                      </a: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1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 Создание на Яндексе основных форм таблиц для отчетности</a:t>
                      </a:r>
                    </a:p>
                  </a:txBody>
                  <a:tcPr marL="91402" marR="91402" marT="45717" marB="45717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737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967598"/>
              </p:ext>
            </p:extLst>
          </p:nvPr>
        </p:nvGraphicFramePr>
        <p:xfrm>
          <a:off x="361949" y="1484784"/>
          <a:ext cx="8170492" cy="448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6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3635197823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783323698"/>
                    </a:ext>
                  </a:extLst>
                </a:gridCol>
                <a:gridCol w="1944217">
                  <a:extLst>
                    <a:ext uri="{9D8B030D-6E8A-4147-A177-3AD203B41FA5}">
                      <a16:colId xmlns="" xmlns:a16="http://schemas.microsoft.com/office/drawing/2014/main" val="4096390376"/>
                    </a:ext>
                  </a:extLst>
                </a:gridCol>
              </a:tblGrid>
              <a:tr h="64034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Краткое описание проблемы </a:t>
                      </a:r>
                    </a:p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решению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Ожидаемый результат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1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Отсутствие единой локальной сети между филиалами</a:t>
                      </a:r>
                    </a:p>
                  </a:txBody>
                  <a:tcPr marL="91402" marR="91402" marT="45717" marB="45717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Внедрение онлайн заполнения формы на сайте ЮУрАПК через Яндекс.Документы</a:t>
                      </a:r>
                    </a:p>
                  </a:txBody>
                  <a:tcPr marL="91402" marR="91402" marT="45717" marB="45717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Бухтоярова В.В.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Синцов А.С.</a:t>
                      </a:r>
                    </a:p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 04. 2022г.</a:t>
                      </a:r>
                    </a:p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единой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онлайн формы на сайте ЮУрАПК, в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озможность заполнять форму в любое время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сразу нескольким преподавателям</a:t>
                      </a:r>
                    </a:p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81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Длительная обработка отчетов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председателем ПЦК</a:t>
                      </a:r>
                    </a:p>
                    <a:p>
                      <a:pPr algn="ctr"/>
                      <a:endParaRPr lang="ru-RU" dirty="0"/>
                    </a:p>
                  </a:txBody>
                  <a:tcPr marL="91402" marR="91402" marT="45717" marB="4571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Создание на Яндекс.Документы</a:t>
                      </a:r>
                      <a:r>
                        <a:rPr lang="ru-RU" altLang="ru-RU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alt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основных форм таблиц для отчетности</a:t>
                      </a:r>
                    </a:p>
                  </a:txBody>
                  <a:tcPr marL="91402" marR="91402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Бухтоярова В.В.</a:t>
                      </a:r>
                    </a:p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04. 2022г.</a:t>
                      </a:r>
                    </a:p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выполняется автоматически. Председатель ПЦК видит готовый, сформированный отчет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082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07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084414" y="179609"/>
            <a:ext cx="3312369" cy="36004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C1E4487-AFAB-48D5-AAA8-0C3E652D6133}"/>
              </a:ext>
            </a:extLst>
          </p:cNvPr>
          <p:cNvSpPr/>
          <p:nvPr/>
        </p:nvSpPr>
        <p:spPr>
          <a:xfrm>
            <a:off x="1331640" y="744474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План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3185154630"/>
      </p:ext>
    </p:extLst>
  </p:cSld>
  <p:clrMapOvr>
    <a:masterClrMapping/>
  </p:clrMapOvr>
  <p:transition advTm="1134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ED9E91D-C7A3-417B-8447-C9745605A7DA}"/>
              </a:ext>
            </a:extLst>
          </p:cNvPr>
          <p:cNvSpPr/>
          <p:nvPr/>
        </p:nvSpPr>
        <p:spPr>
          <a:xfrm>
            <a:off x="755576" y="1268760"/>
            <a:ext cx="3672408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7E098DF-3089-4F1F-8A1D-75A1407185D3}"/>
              </a:ext>
            </a:extLst>
          </p:cNvPr>
          <p:cNvSpPr/>
          <p:nvPr/>
        </p:nvSpPr>
        <p:spPr>
          <a:xfrm>
            <a:off x="4581357" y="1268760"/>
            <a:ext cx="3960440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6C35B742-BC40-4565-B4B2-29D3173AEB69}"/>
              </a:ext>
            </a:extLst>
          </p:cNvPr>
          <p:cNvSpPr/>
          <p:nvPr/>
        </p:nvSpPr>
        <p:spPr>
          <a:xfrm>
            <a:off x="755576" y="3789040"/>
            <a:ext cx="3672408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2BF29339-E006-4902-8017-CC0490F48467}"/>
              </a:ext>
            </a:extLst>
          </p:cNvPr>
          <p:cNvSpPr/>
          <p:nvPr/>
        </p:nvSpPr>
        <p:spPr>
          <a:xfrm>
            <a:off x="4644007" y="3813781"/>
            <a:ext cx="3897789" cy="23515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57FDE22F-8DC2-4596-831C-F85C6A7E521F}"/>
              </a:ext>
            </a:extLst>
          </p:cNvPr>
          <p:cNvSpPr txBox="1">
            <a:spLocks/>
          </p:cNvSpPr>
          <p:nvPr/>
        </p:nvSpPr>
        <p:spPr>
          <a:xfrm>
            <a:off x="1571570" y="1988840"/>
            <a:ext cx="1944216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FF0000"/>
                </a:solidFill>
              </a:rPr>
              <a:t>ФОТО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до 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CA71502B-4A70-40CD-B004-CF5FDEFD2126}"/>
              </a:ext>
            </a:extLst>
          </p:cNvPr>
          <p:cNvSpPr txBox="1">
            <a:spLocks/>
          </p:cNvSpPr>
          <p:nvPr/>
        </p:nvSpPr>
        <p:spPr>
          <a:xfrm>
            <a:off x="1691680" y="4581128"/>
            <a:ext cx="1944216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FF0000"/>
                </a:solidFill>
              </a:rPr>
              <a:t>ФОТО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до 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="" xmlns:a16="http://schemas.microsoft.com/office/drawing/2014/main" id="{9DD8F9CA-277E-4DBD-8E4B-3EEBF91ED1F5}"/>
              </a:ext>
            </a:extLst>
          </p:cNvPr>
          <p:cNvSpPr txBox="1">
            <a:spLocks/>
          </p:cNvSpPr>
          <p:nvPr/>
        </p:nvSpPr>
        <p:spPr>
          <a:xfrm>
            <a:off x="5436096" y="1991055"/>
            <a:ext cx="1944216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FF0000"/>
                </a:solidFill>
              </a:rPr>
              <a:t>ФОТО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после 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CC26DFB9-E69D-4A07-8B12-A9247EF82401}"/>
              </a:ext>
            </a:extLst>
          </p:cNvPr>
          <p:cNvSpPr txBox="1">
            <a:spLocks/>
          </p:cNvSpPr>
          <p:nvPr/>
        </p:nvSpPr>
        <p:spPr>
          <a:xfrm>
            <a:off x="5529810" y="4465031"/>
            <a:ext cx="1944216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FF0000"/>
                </a:solidFill>
              </a:rPr>
              <a:t>ФОТО</a:t>
            </a:r>
          </a:p>
          <a:p>
            <a:r>
              <a:rPr lang="ru-RU" sz="3200" dirty="0">
                <a:solidFill>
                  <a:srgbClr val="FF0000"/>
                </a:solidFill>
              </a:rPr>
              <a:t>после </a:t>
            </a:r>
          </a:p>
        </p:txBody>
      </p:sp>
      <p:pic>
        <p:nvPicPr>
          <p:cNvPr id="14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75823BC2-FB12-47E6-82C8-06BB47B28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Заголовок 1">
            <a:extLst>
              <a:ext uri="{FF2B5EF4-FFF2-40B4-BE49-F238E27FC236}">
                <a16:creationId xmlns="" xmlns:a16="http://schemas.microsoft.com/office/drawing/2014/main" id="{A6DAA447-8852-48FC-B34D-B3D4DBC95E62}"/>
              </a:ext>
            </a:extLst>
          </p:cNvPr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="" xmlns:a16="http://schemas.microsoft.com/office/drawing/2014/main" id="{1CAD2D00-2E32-44F1-9195-0482C5AE1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066" y="49701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777178"/>
            <a:ext cx="3672408" cy="237626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699" y="3813781"/>
            <a:ext cx="3866097" cy="235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70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46"/>
    </mc:Choice>
    <mc:Fallback xmlns="">
      <p:transition spd="slow" advTm="1324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747</Words>
  <Application>Microsoft Office PowerPoint</Application>
  <PresentationFormat>Экран (4:3)</PresentationFormat>
  <Paragraphs>172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Futura PT</vt:lpstr>
      <vt:lpstr>Times New Roman</vt:lpstr>
      <vt:lpstr>Тема Office</vt:lpstr>
      <vt:lpstr>Челябинская область</vt:lpstr>
      <vt:lpstr>Презентация PowerPoint</vt:lpstr>
      <vt:lpstr>Презентация PowerPoint</vt:lpstr>
      <vt:lpstr>Презентация PowerPoint</vt:lpstr>
      <vt:lpstr>Челябинская область</vt:lpstr>
      <vt:lpstr>Презентация PowerPoint</vt:lpstr>
      <vt:lpstr>Презентация PowerPoint</vt:lpstr>
      <vt:lpstr>Челябинская область</vt:lpstr>
      <vt:lpstr>Презентация PowerPoint</vt:lpstr>
      <vt:lpstr>Стандарт реализации процесса (алгоритм) «Оптимизация процесса сбора отчётности предметно-цикловой комиссии общеобразовательных дисциплин в ГБПОУ «ЮУрАПК»»</vt:lpstr>
      <vt:lpstr>Достигнутые результаты (было и стало) </vt:lpstr>
      <vt:lpstr>В результате реализации процесса удалось решить:</vt:lpstr>
      <vt:lpstr>Спасибо 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pc4-glav</cp:lastModifiedBy>
  <cp:revision>130</cp:revision>
  <cp:lastPrinted>2019-04-25T09:14:46Z</cp:lastPrinted>
  <dcterms:created xsi:type="dcterms:W3CDTF">2018-08-20T14:01:12Z</dcterms:created>
  <dcterms:modified xsi:type="dcterms:W3CDTF">2022-08-30T03:29:02Z</dcterms:modified>
</cp:coreProperties>
</file>