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4" r:id="rId2"/>
    <p:sldId id="306" r:id="rId3"/>
    <p:sldId id="824" r:id="rId4"/>
    <p:sldId id="821" r:id="rId5"/>
    <p:sldId id="826" r:id="rId6"/>
    <p:sldId id="302" r:id="rId7"/>
    <p:sldId id="304" r:id="rId8"/>
    <p:sldId id="303" r:id="rId9"/>
    <p:sldId id="305" r:id="rId10"/>
    <p:sldId id="312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9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574C72A-208E-4C3D-85C4-EF76A2672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E23C384-E2CA-4446-B039-96F0C9438A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5706-EC9C-49D8-A74C-400B1CDFAAE2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542BE3-488C-44A6-BB91-7C8D7FF03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BDA6D-4C87-45F7-B23E-6E7A2D890F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BA2A-37D6-47AE-A4D1-00FFBFF59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8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8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8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123844" y="977313"/>
            <a:ext cx="8840644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«Южно-Уральский агропромышленный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843844" y="1623363"/>
            <a:ext cx="793165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ГБПОУ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ЮУрАПК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43843" y="3314548"/>
            <a:ext cx="793165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составления и актуализации плана учебно-воспитательной работы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«Южно-Уральский агропромышленный колледж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646075" y="5997405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-2022г.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36" y="659189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1E4487-AFAB-48D5-AAA8-0C3E652D6133}"/>
              </a:ext>
            </a:extLst>
          </p:cNvPr>
          <p:cNvSpPr/>
          <p:nvPr/>
        </p:nvSpPr>
        <p:spPr>
          <a:xfrm>
            <a:off x="1300439" y="57754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F5B04957-56C1-414F-A366-C243B398E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831088"/>
              </p:ext>
            </p:extLst>
          </p:nvPr>
        </p:nvGraphicFramePr>
        <p:xfrm>
          <a:off x="223684" y="1083257"/>
          <a:ext cx="8840641" cy="560339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47344">
                  <a:extLst>
                    <a:ext uri="{9D8B030D-6E8A-4147-A177-3AD203B41FA5}">
                      <a16:colId xmlns:a16="http://schemas.microsoft.com/office/drawing/2014/main" xmlns="" val="3173753719"/>
                    </a:ext>
                  </a:extLst>
                </a:gridCol>
                <a:gridCol w="1060452">
                  <a:extLst>
                    <a:ext uri="{9D8B030D-6E8A-4147-A177-3AD203B41FA5}">
                      <a16:colId xmlns:a16="http://schemas.microsoft.com/office/drawing/2014/main" xmlns="" val="1652424931"/>
                    </a:ext>
                  </a:extLst>
                </a:gridCol>
                <a:gridCol w="265644">
                  <a:extLst>
                    <a:ext uri="{9D8B030D-6E8A-4147-A177-3AD203B41FA5}">
                      <a16:colId xmlns:a16="http://schemas.microsoft.com/office/drawing/2014/main" xmlns="" val="830311506"/>
                    </a:ext>
                  </a:extLst>
                </a:gridCol>
                <a:gridCol w="2182628">
                  <a:extLst>
                    <a:ext uri="{9D8B030D-6E8A-4147-A177-3AD203B41FA5}">
                      <a16:colId xmlns:a16="http://schemas.microsoft.com/office/drawing/2014/main" xmlns="" val="89183777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03625289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171910119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xmlns="" val="1176850212"/>
                    </a:ext>
                  </a:extLst>
                </a:gridCol>
              </a:tblGrid>
              <a:tr h="224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Краткое описание проблемы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№ п\п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по решению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Ожидаемый результат</a:t>
                      </a:r>
                    </a:p>
                  </a:txBody>
                  <a:tcPr marL="23215" marR="23215" marT="0" marB="0" anchor="ctr"/>
                </a:tc>
                <a:extLst>
                  <a:ext uri="{0D108BD9-81ED-4DB2-BD59-A6C34878D82A}">
                    <a16:rowId xmlns:a16="http://schemas.microsoft.com/office/drawing/2014/main" xmlns="" val="1530712711"/>
                  </a:ext>
                </a:extLst>
              </a:tr>
              <a:tr h="5400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Несвоевременная сдача отчетной документации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Создание электронной формы, размещение ее на сайте, выдача пароля.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Преподаватель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Синцов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А. С.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С11.10-25.10.2022г.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Сокращении времени на разработку и передачи формы с 2 часов до 55 минут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xmlns="" val="55013699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Разработка инструкции по заполнению формы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Преподаватель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Синцов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А. С.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893229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Большая трата времени на сбор информации и сведение его в единую форму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Заполнение формы в установленные сроки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Председатели ПЦК: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Хайбуллина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А.А.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Задорожный С.И.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Дружкова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С.В.</a:t>
                      </a:r>
                    </a:p>
                  </a:txBody>
                  <a:tcPr marL="53975" marR="53975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 26.10-21.11.2022г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Сокращении времени для подачи информации с 20 часов до 2 часов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xmlns="" val="734839318"/>
                  </a:ext>
                </a:extLst>
              </a:tr>
              <a:tr h="49166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Возможность заполнения электронной  формы с любого устройства, в любое время суток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extLst>
                  <a:ext uri="{0D108BD9-81ED-4DB2-BD59-A6C34878D82A}">
                    <a16:rowId xmlns:a16="http://schemas.microsoft.com/office/drawing/2014/main" xmlns="" val="852562183"/>
                  </a:ext>
                </a:extLst>
              </a:tr>
              <a:tr h="48432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Возможность заполнения формы одновременно всем участникам процесса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extLst>
                  <a:ext uri="{0D108BD9-81ED-4DB2-BD59-A6C34878D82A}">
                    <a16:rowId xmlns:a16="http://schemas.microsoft.com/office/drawing/2014/main" xmlns="" val="3633730957"/>
                  </a:ext>
                </a:extLst>
              </a:tr>
              <a:tr h="48432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3975" marR="53975" marT="0" marB="0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Несвоевременное выполнение плана учебно-воспитательной работы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Контроль своевременного заполнения   формы в электронной форме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Сбродова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Н.С.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Аркадьева Л.А.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Сабирьянова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И.Р.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Гуляев К.А.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 22.11-31.11.2022г.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Сокращении времени для проверки мероприятий с 2 часов до 30 минут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</a:tr>
              <a:tr h="48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Проверка заполненной информации доступна всем участникам процесса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Заместители директора: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Камалова Р.Р.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Смирнова У.Н.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Валеева Е.А.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Хужин Э.Д.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Систематизация всей необходимой информации в одном месте (4 отделения ЮУрАПК)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Зам. Директора УМР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Камалова Р. 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Сокращении времени для согласования плана мероприятий с 2 часов до 30 минут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</a:tr>
              <a:tr h="48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Утверждение плана учебно-воспитательной работы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Директор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Аминева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О.В.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5" marR="23215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 и оценка достижения целевых показателей проекта</a:t>
                      </a:r>
                    </a:p>
                  </a:txBody>
                  <a:tcPr marL="23215" marR="232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Заведующий филиалом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Сбродова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Н.С.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01.12-15.12.2022г.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временных затрат на составление плана учебно-воспитательной работы  в 6 раз, с 24 часов  до 4 часов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Уменьшение времени на составление плана учебно-воспитательной работы на 84%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xmlns="" val="207772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546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AutoShape 2" descr="blob:https://xn--80affa3aj0al.xn--80asehdb/888ea9e0-04e9-4066-a29d-a42ee5b781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blob:https://xn--80affa3aj0al.xn--80asehdb/888ea9e0-04e9-4066-a29d-a42ee5b781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Дарья\Downloads\photo_5454410558578213348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25" y="661988"/>
            <a:ext cx="7802563" cy="553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483769" y="474968"/>
          <a:ext cx="3523332" cy="498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5667037" imgH="8019948" progId="AcroExch.Document.7">
                  <p:embed/>
                </p:oleObj>
              </mc:Choice>
              <mc:Fallback>
                <p:oleObj name="Acrobat Document" r:id="rId5" imgW="5667037" imgH="8019948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9" y="474968"/>
                        <a:ext cx="3523332" cy="4986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86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C7F4D-E65F-462B-8A35-B149C55565D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 и команда проекта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3844" y="1600200"/>
            <a:ext cx="7473962" cy="4525963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Сбродова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Станиславовна,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филиалом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endParaRPr lang="ru-RU" sz="2800" dirty="0"/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Синцов Александр Сергеевич,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886047"/>
            <a:ext cx="5941347" cy="371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075E291-18A4-4B97-8359-8F7E4BF832AE}"/>
              </a:ext>
            </a:extLst>
          </p:cNvPr>
          <p:cNvSpPr txBox="1"/>
          <p:nvPr/>
        </p:nvSpPr>
        <p:spPr>
          <a:xfrm>
            <a:off x="1571742" y="3736977"/>
            <a:ext cx="386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A5BA39-6E45-4661-895E-DF60966DDD7E}"/>
              </a:ext>
            </a:extLst>
          </p:cNvPr>
          <p:cNvSpPr txBox="1"/>
          <p:nvPr/>
        </p:nvSpPr>
        <p:spPr>
          <a:xfrm>
            <a:off x="4342357" y="2726138"/>
            <a:ext cx="382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Задорожный Василий Иванович,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6C769D-A562-4A5B-BE21-6600457BE573}"/>
              </a:ext>
            </a:extLst>
          </p:cNvPr>
          <p:cNvSpPr txBox="1"/>
          <p:nvPr/>
        </p:nvSpPr>
        <p:spPr>
          <a:xfrm>
            <a:off x="3860825" y="44982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Хайбуллина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Айратовна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</p:txBody>
      </p:sp>
      <p:pic>
        <p:nvPicPr>
          <p:cNvPr id="2049" name="Picture 1" descr="C:\Users\Дарья\Desktop\Фото на ават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1296144" cy="1296144"/>
          </a:xfrm>
          <a:prstGeom prst="rect">
            <a:avLst/>
          </a:prstGeom>
          <a:noFill/>
        </p:spPr>
      </p:pic>
      <p:sp>
        <p:nvSpPr>
          <p:cNvPr id="2051" name="AutoShape 3" descr="blob:https://xn--80affa3aj0al.xn--80asehdb/f239fffa-7536-4b74-b70a-da2d77ddece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Дарья\Downloads\photo_5454384032860193322_y.jpg"/>
          <p:cNvPicPr>
            <a:picLocks noChangeAspect="1" noChangeArrowheads="1"/>
          </p:cNvPicPr>
          <p:nvPr/>
        </p:nvPicPr>
        <p:blipFill>
          <a:blip r:embed="rId6" cstate="print"/>
          <a:srcRect l="24890" t="13382" r="16439" b="34644"/>
          <a:stretch>
            <a:fillRect/>
          </a:stretch>
        </p:blipFill>
        <p:spPr bwMode="auto">
          <a:xfrm>
            <a:off x="5868144" y="3140968"/>
            <a:ext cx="1188132" cy="1392155"/>
          </a:xfrm>
          <a:prstGeom prst="rect">
            <a:avLst/>
          </a:prstGeom>
          <a:noFill/>
        </p:spPr>
      </p:pic>
      <p:pic>
        <p:nvPicPr>
          <p:cNvPr id="2053" name="Picture 5" descr="C:\Users\Дарья\Downloads\photo_5454384032860193323_y.jpg"/>
          <p:cNvPicPr>
            <a:picLocks noChangeAspect="1" noChangeArrowheads="1"/>
          </p:cNvPicPr>
          <p:nvPr/>
        </p:nvPicPr>
        <p:blipFill>
          <a:blip r:embed="rId7" cstate="print"/>
          <a:srcRect l="29525" t="7476" r="12988" b="33463"/>
          <a:stretch>
            <a:fillRect/>
          </a:stretch>
        </p:blipFill>
        <p:spPr bwMode="auto">
          <a:xfrm>
            <a:off x="1907704" y="4365104"/>
            <a:ext cx="1152128" cy="1578257"/>
          </a:xfrm>
          <a:prstGeom prst="rect">
            <a:avLst/>
          </a:prstGeom>
          <a:noFill/>
        </p:spPr>
      </p:pic>
      <p:pic>
        <p:nvPicPr>
          <p:cNvPr id="2054" name="Picture 6" descr="C:\Users\Дарья\Downloads\photo_5454384032860193328_y.jpg"/>
          <p:cNvPicPr>
            <a:picLocks noChangeAspect="1" noChangeArrowheads="1"/>
          </p:cNvPicPr>
          <p:nvPr/>
        </p:nvPicPr>
        <p:blipFill>
          <a:blip r:embed="rId8" cstate="print"/>
          <a:srcRect l="21650" t="16926" r="31730" b="44613"/>
          <a:stretch>
            <a:fillRect/>
          </a:stretch>
        </p:blipFill>
        <p:spPr bwMode="auto">
          <a:xfrm>
            <a:off x="5652120" y="4869161"/>
            <a:ext cx="1152128" cy="1440160"/>
          </a:xfrm>
          <a:prstGeom prst="rect">
            <a:avLst/>
          </a:prstGeom>
          <a:noFill/>
        </p:spPr>
      </p:pic>
      <p:pic>
        <p:nvPicPr>
          <p:cNvPr id="2055" name="Picture 7" descr="C:\Users\Дарья\Downloads\photo_5454410558578213422_y.jpg"/>
          <p:cNvPicPr>
            <a:picLocks noChangeAspect="1" noChangeArrowheads="1"/>
          </p:cNvPicPr>
          <p:nvPr/>
        </p:nvPicPr>
        <p:blipFill>
          <a:blip r:embed="rId9" cstate="print"/>
          <a:srcRect l="3932" t="22684" r="49409" b="18254"/>
          <a:stretch>
            <a:fillRect/>
          </a:stretch>
        </p:blipFill>
        <p:spPr bwMode="auto">
          <a:xfrm>
            <a:off x="7452320" y="1268760"/>
            <a:ext cx="1422158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DB80F4-99B8-420F-9BF4-094AA5B2147D}"/>
              </a:ext>
            </a:extLst>
          </p:cNvPr>
          <p:cNvSpPr txBox="1"/>
          <p:nvPr/>
        </p:nvSpPr>
        <p:spPr>
          <a:xfrm>
            <a:off x="3136643" y="5906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стенда по проекту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2A2EBE-BE70-495E-AF51-52D558F45721}"/>
              </a:ext>
            </a:extLst>
          </p:cNvPr>
          <p:cNvSpPr/>
          <p:nvPr/>
        </p:nvSpPr>
        <p:spPr>
          <a:xfrm>
            <a:off x="323528" y="913275"/>
            <a:ext cx="8360889" cy="769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8517FD-B4D2-476C-8A56-BE4CC8FAC589}"/>
              </a:ext>
            </a:extLst>
          </p:cNvPr>
          <p:cNvSpPr txBox="1"/>
          <p:nvPr/>
        </p:nvSpPr>
        <p:spPr>
          <a:xfrm>
            <a:off x="459583" y="898740"/>
            <a:ext cx="782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составления и актуализации плана учебно-воспитательной работы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«Южно-Уральский агропромышленный колледж»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1AEA1C1B-87F5-48FE-A1A8-A7877C4814BA}"/>
              </a:ext>
            </a:extLst>
          </p:cNvPr>
          <p:cNvGrpSpPr/>
          <p:nvPr/>
        </p:nvGrpSpPr>
        <p:grpSpPr>
          <a:xfrm>
            <a:off x="323528" y="1975387"/>
            <a:ext cx="8360889" cy="4063100"/>
            <a:chOff x="459583" y="1559459"/>
            <a:chExt cx="7822239" cy="313312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F14A0E13-5F28-4D0B-9A5C-77D16D971DCC}"/>
                </a:ext>
              </a:extLst>
            </p:cNvPr>
            <p:cNvSpPr/>
            <p:nvPr/>
          </p:nvSpPr>
          <p:spPr>
            <a:xfrm>
              <a:off x="461085" y="1559459"/>
              <a:ext cx="1745151" cy="13654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056E97F-78C6-4F43-AFA3-131E49A261BA}"/>
                </a:ext>
              </a:extLst>
            </p:cNvPr>
            <p:cNvSpPr/>
            <p:nvPr/>
          </p:nvSpPr>
          <p:spPr>
            <a:xfrm>
              <a:off x="2281780" y="1564656"/>
              <a:ext cx="1584176" cy="1144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6AF740B-DAD2-4CC2-8334-95AF98425888}"/>
                </a:ext>
              </a:extLst>
            </p:cNvPr>
            <p:cNvSpPr/>
            <p:nvPr/>
          </p:nvSpPr>
          <p:spPr>
            <a:xfrm>
              <a:off x="3959174" y="1567124"/>
              <a:ext cx="2054657" cy="14133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B85F51B9-1782-496F-AD05-8016E30D01D4}"/>
                </a:ext>
              </a:extLst>
            </p:cNvPr>
            <p:cNvSpPr/>
            <p:nvPr/>
          </p:nvSpPr>
          <p:spPr>
            <a:xfrm>
              <a:off x="459583" y="3093530"/>
              <a:ext cx="1745151" cy="1591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D68F330B-4A76-4773-AC99-F3FAC6D33420}"/>
                </a:ext>
              </a:extLst>
            </p:cNvPr>
            <p:cNvSpPr/>
            <p:nvPr/>
          </p:nvSpPr>
          <p:spPr>
            <a:xfrm>
              <a:off x="2358027" y="2803326"/>
              <a:ext cx="1507929" cy="1881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AB54688-605B-4126-96C5-E2577CF8D7FC}"/>
                </a:ext>
              </a:extLst>
            </p:cNvPr>
            <p:cNvSpPr/>
            <p:nvPr/>
          </p:nvSpPr>
          <p:spPr>
            <a:xfrm>
              <a:off x="3949899" y="3064966"/>
              <a:ext cx="2063932" cy="16276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9760D066-CFDB-49DA-9A7C-845A055936E6}"/>
                </a:ext>
              </a:extLst>
            </p:cNvPr>
            <p:cNvSpPr/>
            <p:nvPr/>
          </p:nvSpPr>
          <p:spPr>
            <a:xfrm>
              <a:off x="6090659" y="1567124"/>
              <a:ext cx="2191163" cy="15151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76D45FAB-C0D0-49CB-9ACF-F307E8C39A4C}"/>
                </a:ext>
              </a:extLst>
            </p:cNvPr>
            <p:cNvSpPr/>
            <p:nvPr/>
          </p:nvSpPr>
          <p:spPr>
            <a:xfrm>
              <a:off x="6090659" y="3142175"/>
              <a:ext cx="2191163" cy="1535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39552" y="4005064"/>
          <a:ext cx="1368152" cy="193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5" imgW="5667037" imgH="8019948" progId="AcroExch.Document.7">
                  <p:embed/>
                </p:oleObj>
              </mc:Choice>
              <mc:Fallback>
                <p:oleObj name="Acrobat Document" r:id="rId5" imgW="5667037" imgH="8019948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05064"/>
                        <a:ext cx="1368152" cy="1936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 l="11538" t="6897" r="12821"/>
          <a:stretch>
            <a:fillRect/>
          </a:stretch>
        </p:blipFill>
        <p:spPr bwMode="auto">
          <a:xfrm>
            <a:off x="4067944" y="4005064"/>
            <a:ext cx="2088232" cy="19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 l="18841" t="18935" r="4082" b="10736"/>
          <a:stretch>
            <a:fillRect/>
          </a:stretch>
        </p:blipFill>
        <p:spPr bwMode="auto">
          <a:xfrm>
            <a:off x="2483768" y="3717032"/>
            <a:ext cx="13681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 l="12727" r="12727"/>
          <a:stretch>
            <a:fillRect/>
          </a:stretch>
        </p:blipFill>
        <p:spPr bwMode="auto">
          <a:xfrm>
            <a:off x="6660232" y="2132856"/>
            <a:ext cx="16986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Дарья\Downloads\photo_5454410558578213348_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1988840"/>
            <a:ext cx="1716182" cy="1470867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 l="1493" t="22000" r="2985" b="30000"/>
          <a:stretch>
            <a:fillRect/>
          </a:stretch>
        </p:blipFill>
        <p:spPr bwMode="auto">
          <a:xfrm>
            <a:off x="2411760" y="1988840"/>
            <a:ext cx="1440160" cy="138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/>
          <a:srcRect l="12360" r="12359"/>
          <a:stretch>
            <a:fillRect/>
          </a:stretch>
        </p:blipFill>
        <p:spPr bwMode="auto">
          <a:xfrm>
            <a:off x="4139952" y="2204864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/>
          <a:srcRect l="17429" t="22266" r="12285" b="9813"/>
          <a:stretch>
            <a:fillRect/>
          </a:stretch>
        </p:blipFill>
        <p:spPr bwMode="auto">
          <a:xfrm>
            <a:off x="6516216" y="4077072"/>
            <a:ext cx="19077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68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1039061" y="141998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896034" y="5174220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1035446" y="6360907"/>
            <a:ext cx="5624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часа (1440 мин).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30043"/>
              </p:ext>
            </p:extLst>
          </p:nvPr>
        </p:nvGraphicFramePr>
        <p:xfrm>
          <a:off x="426908" y="1844296"/>
          <a:ext cx="1861179" cy="1175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61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формы плана учебно-воспитательной работы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78716"/>
              </p:ext>
            </p:extLst>
          </p:nvPr>
        </p:nvGraphicFramePr>
        <p:xfrm>
          <a:off x="6531751" y="4265651"/>
          <a:ext cx="2458015" cy="13180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58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Несвоевременная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сдача  отчетной документации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Большая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трата времени на сбор информации и сведение его в единую  форму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Несвоевременное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плана учебно-воспитательной работы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15195" y="1844296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195619" y="4320202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6545725" y="3986220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2211266" y="1500649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4396783" y="157614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текущего состояния процесса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составления и актуализации плана учебно-воспитательной работы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ГБПОУ «Южно-Уральский агропромышленный колледж»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33090"/>
              </p:ext>
            </p:extLst>
          </p:nvPr>
        </p:nvGraphicFramePr>
        <p:xfrm>
          <a:off x="2725881" y="1844824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16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формы для заполнения по филиалам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23742"/>
              </p:ext>
            </p:extLst>
          </p:nvPr>
        </p:nvGraphicFramePr>
        <p:xfrm>
          <a:off x="4902935" y="1834804"/>
          <a:ext cx="1757297" cy="1175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Председатели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ПЦК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Внесении информации в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 и ожидание заполнения всех филиалов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47679"/>
              </p:ext>
            </p:extLst>
          </p:nvPr>
        </p:nvGraphicFramePr>
        <p:xfrm>
          <a:off x="6985533" y="1849967"/>
          <a:ext cx="1751856" cy="15219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5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УМР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формы по электронной  почте, извлечение и сохранении информации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12010"/>
              </p:ext>
            </p:extLst>
          </p:nvPr>
        </p:nvGraphicFramePr>
        <p:xfrm>
          <a:off x="117112" y="4343948"/>
          <a:ext cx="1751856" cy="1325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Оперативная группа зам. Директоров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запланированных мероприятий  на месяц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69678"/>
              </p:ext>
            </p:extLst>
          </p:nvPr>
        </p:nvGraphicFramePr>
        <p:xfrm>
          <a:off x="2233116" y="4320202"/>
          <a:ext cx="1751856" cy="1402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</a:t>
                      </a:r>
                    </a:p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УМР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общей таблицы, утверждение плана мероприятий на месяц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0883"/>
              </p:ext>
            </p:extLst>
          </p:nvPr>
        </p:nvGraphicFramePr>
        <p:xfrm>
          <a:off x="4360117" y="4320202"/>
          <a:ext cx="1751856" cy="14626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962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на сайте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164382" y="138429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14688" y="140979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03900" y="145345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71571" y="392667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707818" y="391147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944631" y="389067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19025" y="2317987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48851" y="2245255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21130" y="2320746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006882" y="5174220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ятно 1 60"/>
          <p:cNvSpPr/>
          <p:nvPr/>
        </p:nvSpPr>
        <p:spPr>
          <a:xfrm>
            <a:off x="6497105" y="1686723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cs typeface="Arial" pitchFamily="34" charset="0"/>
              </a:rPr>
              <a:t>2,3</a:t>
            </a:r>
            <a:endParaRPr lang="ru-RU" sz="1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Пятно 1 60"/>
          <p:cNvSpPr/>
          <p:nvPr/>
        </p:nvSpPr>
        <p:spPr>
          <a:xfrm>
            <a:off x="3872912" y="427293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cs typeface="Arial" pitchFamily="34" charset="0"/>
              </a:rPr>
              <a:t>2,3</a:t>
            </a:r>
            <a:endParaRPr lang="ru-RU" sz="1000" b="1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Пятно 1 60"/>
          <p:cNvSpPr/>
          <p:nvPr/>
        </p:nvSpPr>
        <p:spPr>
          <a:xfrm>
            <a:off x="1691681" y="4221088"/>
            <a:ext cx="648071" cy="576064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cs typeface="Arial" pitchFamily="34" charset="0"/>
              </a:rPr>
              <a:t>2,3</a:t>
            </a:r>
            <a:endParaRPr lang="ru-RU" sz="1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28304"/>
              </p:ext>
            </p:extLst>
          </p:nvPr>
        </p:nvGraphicFramePr>
        <p:xfrm>
          <a:off x="361949" y="1484784"/>
          <a:ext cx="8170491" cy="463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1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Несвоевременное заполнение формы плана учебно-воспитательной работы</a:t>
                      </a:r>
                      <a:endParaRPr lang="ru-RU" alt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Территориальная удалённость, отсутствие единой локальной сети между филиалами колледжа, нарушение алгоритма взаимодействия между участниками 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единой Яндекс формы</a:t>
                      </a:r>
                    </a:p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Создание алгоритма заполнения таблицы</a:t>
                      </a:r>
                    </a:p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Заполнение в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Яндекс таблице до 18 числа текущего месяца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Большие  временные потери на сбор информации и сведение его в единую  форму плана</a:t>
                      </a:r>
                      <a:endParaRPr lang="ru-RU" alt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документов от филиалов по электронной почте, его копирование и сведение в единый документ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формы в Яндекс таблице, одновременно и с любого устройства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Несвоевременная проверка плана и его утверждение</a:t>
                      </a:r>
                      <a:endParaRPr lang="ru-RU" alt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согласования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учебно-воспитательной работы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 формы в Яндекс таблице, одновременно и с любого устройства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Несвоевременное выполнение плана учебно-воспитательной работы</a:t>
                      </a:r>
                      <a:endParaRPr lang="ru-RU" alt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Нарушена система воспитательной деятельности образовательной организации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плана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учебно-воспитательной работы   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 на Федеральном уровне не требуется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34933" y="4215910"/>
            <a:ext cx="3865563" cy="193400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 algn="ctr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Территориальная удалённость и отсутствие единой локальной сети между филиалами колледжа, влияет на нарушение алгоритма взаимодействия между участниками процесса. </a:t>
            </a:r>
          </a:p>
          <a:p>
            <a:pPr indent="-285750" algn="ctr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системы оперативного взаимодействия между филиалами колледжа	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4705730" y="6133514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часа (240 мин)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676456" y="2276872"/>
            <a:ext cx="288032" cy="187220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329818" y="718111"/>
            <a:ext cx="88936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Оптимизация процесса составления и актуализации плана учебно-воспитательной работы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ГБПОУ «Южно-Уральский агропромышленный колледж»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50706"/>
              </p:ext>
            </p:extLst>
          </p:nvPr>
        </p:nvGraphicFramePr>
        <p:xfrm>
          <a:off x="525768" y="2304550"/>
          <a:ext cx="1751856" cy="1343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формы плана на сайте и информирование участников процесса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14090" y="179532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35669"/>
              </p:ext>
            </p:extLst>
          </p:nvPr>
        </p:nvGraphicFramePr>
        <p:xfrm>
          <a:off x="2778610" y="2310233"/>
          <a:ext cx="1818361" cy="13347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8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8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Председатели ПЦК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информации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 заполнение плана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6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39096"/>
              </p:ext>
            </p:extLst>
          </p:nvPr>
        </p:nvGraphicFramePr>
        <p:xfrm>
          <a:off x="5036636" y="2307907"/>
          <a:ext cx="1839619" cy="12283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39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Оперативная группа зам. Директоров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плана мероприятий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16574"/>
              </p:ext>
            </p:extLst>
          </p:nvPr>
        </p:nvGraphicFramePr>
        <p:xfrm>
          <a:off x="7250080" y="2295311"/>
          <a:ext cx="1282360" cy="14276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82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Зам. директора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Согласование с директором плана мероприятий и его утверждение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7625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90760" y="1832121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97997" y="187279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452320" y="184482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2199074" y="2084595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xmlns="" id="{E460C5E6-5047-4C75-8C7B-4DE90D77B07D}"/>
              </a:ext>
            </a:extLst>
          </p:cNvPr>
          <p:cNvSpPr/>
          <p:nvPr/>
        </p:nvSpPr>
        <p:spPr>
          <a:xfrm>
            <a:off x="2208902" y="2524487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CFCEC-6A8A-4879-960C-08B3AEDF6CD5}"/>
              </a:ext>
            </a:extLst>
          </p:cNvPr>
          <p:cNvSpPr txBox="1"/>
          <p:nvPr/>
        </p:nvSpPr>
        <p:spPr>
          <a:xfrm>
            <a:off x="1547665" y="4077072"/>
            <a:ext cx="679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52612"/>
              </p:ext>
            </p:extLst>
          </p:nvPr>
        </p:nvGraphicFramePr>
        <p:xfrm>
          <a:off x="755578" y="4437113"/>
          <a:ext cx="8047440" cy="15916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4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7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Создание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электронной формы, размещение ее на сайте, выдача пароля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Заполнение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в установленные сроки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появилась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заполнения  с любого устройства, в любое время, одновременно всем участникам процесса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3.Проверка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заполненной информации доступна всем участникам процесса</a:t>
                      </a:r>
                    </a:p>
                  </a:txBody>
                  <a:tcPr marL="0" marR="0" marT="0" marB="0" anchor="ctr"/>
                </a:tc>
              </a:tr>
              <a:tr h="590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Систематизация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всей необходимой информации в одном месте (4 отделения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ЮУрАПК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3" name="Облако 52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4419964" y="2452615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944</Words>
  <Application>Microsoft Office PowerPoint</Application>
  <PresentationFormat>Экран (4:3)</PresentationFormat>
  <Paragraphs>236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Acrobat Document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Челябинская область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Александр Синцов</cp:lastModifiedBy>
  <cp:revision>147</cp:revision>
  <cp:lastPrinted>2019-04-25T09:14:46Z</cp:lastPrinted>
  <dcterms:created xsi:type="dcterms:W3CDTF">2018-08-20T14:01:12Z</dcterms:created>
  <dcterms:modified xsi:type="dcterms:W3CDTF">2022-11-19T14:06:38Z</dcterms:modified>
</cp:coreProperties>
</file>