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4" r:id="rId2"/>
    <p:sldId id="306" r:id="rId3"/>
    <p:sldId id="302" r:id="rId4"/>
    <p:sldId id="304" r:id="rId5"/>
    <p:sldId id="303" r:id="rId6"/>
    <p:sldId id="305" r:id="rId7"/>
    <p:sldId id="312" r:id="rId8"/>
    <p:sldId id="827" r:id="rId9"/>
    <p:sldId id="828" r:id="rId10"/>
    <p:sldId id="826" r:id="rId11"/>
    <p:sldId id="837" r:id="rId12"/>
    <p:sldId id="836" r:id="rId13"/>
    <p:sldId id="838" r:id="rId14"/>
    <p:sldId id="839" r:id="rId15"/>
    <p:sldId id="830" r:id="rId16"/>
    <p:sldId id="831" r:id="rId17"/>
    <p:sldId id="835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9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Разработка формы плана учебно-воспитательной работы</c:v>
                </c:pt>
                <c:pt idx="1">
                  <c:v>Передача формы для заполнения по филиалам</c:v>
                </c:pt>
                <c:pt idx="2">
                  <c:v>Внесении информации в форму и ожидание заполнения всех филиалов</c:v>
                </c:pt>
                <c:pt idx="3">
                  <c:v>Получение формы по электронной  почте, извлечение и сохранении информации</c:v>
                </c:pt>
                <c:pt idx="4">
                  <c:v>Проверка запланированных мероприятий  на месяц</c:v>
                </c:pt>
                <c:pt idx="5">
                  <c:v>Формирование общей таблицы, утверждение плана мероприятий на месяц</c:v>
                </c:pt>
                <c:pt idx="6">
                  <c:v>Размещение на сайте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60</c:v>
                </c:pt>
                <c:pt idx="1">
                  <c:v>60</c:v>
                </c:pt>
                <c:pt idx="2">
                  <c:v>960</c:v>
                </c:pt>
                <c:pt idx="3">
                  <c:v>120</c:v>
                </c:pt>
                <c:pt idx="4">
                  <c:v>120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9.4483549446886857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620887361721712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023080768803466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Разработка формы плана учебно-воспитательной работы</c:v>
                </c:pt>
                <c:pt idx="1">
                  <c:v>Передача формы для заполнения по филиалам</c:v>
                </c:pt>
                <c:pt idx="2">
                  <c:v>Внесении информации в форму и ожидание заполнения всех филиалов</c:v>
                </c:pt>
                <c:pt idx="3">
                  <c:v>Получение формы по электронной  почте, извлечение и сохранении информации</c:v>
                </c:pt>
                <c:pt idx="4">
                  <c:v>Проверка запланированных мероприятий  на месяц</c:v>
                </c:pt>
                <c:pt idx="5">
                  <c:v>Формирование общей таблицы, утверждение плана мероприятий на месяц</c:v>
                </c:pt>
                <c:pt idx="6">
                  <c:v>Размещение на сайте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60</c:v>
                </c:pt>
                <c:pt idx="2">
                  <c:v>110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2654080"/>
        <c:axId val="372653296"/>
        <c:axId val="0"/>
      </c:bar3DChart>
      <c:catAx>
        <c:axId val="37265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653296"/>
        <c:crosses val="autoZero"/>
        <c:auto val="1"/>
        <c:lblAlgn val="ctr"/>
        <c:lblOffset val="100"/>
        <c:noMultiLvlLbl val="0"/>
      </c:catAx>
      <c:valAx>
        <c:axId val="3726532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265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Размещение формы плана на сайте и информирование участников процесса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Получение информации и  заполнение плана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Проверка плана мероприятий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Согласование с директором плана мероприятий и его утверждение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754DF744-E3C8-49FB-930C-0898611D393E}" type="pres">
      <dgm:prSet presAssocID="{6BFEE5F0-45C5-4CFF-BA2D-8A60B587149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674EB-A710-40EA-BE06-ACFEB1078DFF}" type="pres">
      <dgm:prSet presAssocID="{6BFEE5F0-45C5-4CFF-BA2D-8A60B587149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B2F68-AF72-4D4F-903D-0A835EAFE941}" type="pres">
      <dgm:prSet presAssocID="{6BFEE5F0-45C5-4CFF-BA2D-8A60B587149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AF44-4BE1-4262-A3B0-E31228DBAEE8}" type="pres">
      <dgm:prSet presAssocID="{6BFEE5F0-45C5-4CFF-BA2D-8A60B587149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F5FC2-07FD-4881-AA08-FDF07499975E}" type="pres">
      <dgm:prSet presAssocID="{6BFEE5F0-45C5-4CFF-BA2D-8A60B587149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14332-5952-4E4E-B4D9-5B98A50F8C82}" type="pres">
      <dgm:prSet presAssocID="{6BFEE5F0-45C5-4CFF-BA2D-8A60B587149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5D462-6FC7-4679-93CF-1565E6231B2F}" type="pres">
      <dgm:prSet presAssocID="{6BFEE5F0-45C5-4CFF-BA2D-8A60B587149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98478-F30E-4235-90BC-138665BED7F6}" type="pres">
      <dgm:prSet presAssocID="{6BFEE5F0-45C5-4CFF-BA2D-8A60B587149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2591E-DA14-42EA-98C5-BEDF329BEF01}" type="pres">
      <dgm:prSet presAssocID="{6BFEE5F0-45C5-4CFF-BA2D-8A60B587149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41E05-FA70-4F20-AFBC-2F23CEE2003F}" type="pres">
      <dgm:prSet presAssocID="{6BFEE5F0-45C5-4CFF-BA2D-8A60B587149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74466-8BC7-4A6E-AD85-87D5AB07118F}" type="pres">
      <dgm:prSet presAssocID="{6BFEE5F0-45C5-4CFF-BA2D-8A60B587149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BA7CC-936A-4E54-A556-E81550278C03}" type="presOf" srcId="{DABD7538-E1B7-4A14-9649-1C582DF5D4FE}" destId="{754DF744-E3C8-49FB-930C-0898611D393E}" srcOrd="0" destOrd="0" presId="urn:microsoft.com/office/officeart/2005/8/layout/vProcess5"/>
    <dgm:cxn modelId="{0DAA7DF0-13FF-42C4-9CEB-4DABA8B2746C}" type="presOf" srcId="{6BFEE5F0-45C5-4CFF-BA2D-8A60B5871492}" destId="{750584B0-8F72-4FC1-8F04-083026C179E3}" srcOrd="0" destOrd="0" presId="urn:microsoft.com/office/officeart/2005/8/layout/vProcess5"/>
    <dgm:cxn modelId="{AA1FCD13-E95B-4F8F-B761-55A3267FA3C3}" type="presOf" srcId="{F68A3DDF-6DB4-4987-B53D-BCDBCA10BAEB}" destId="{58941E05-FA70-4F20-AFBC-2F23CEE2003F}" srcOrd="1" destOrd="0" presId="urn:microsoft.com/office/officeart/2005/8/layout/vProcess5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91F577D8-81CE-4C03-BA0E-F64C4F754BE4}" type="presOf" srcId="{F68A3DDF-6DB4-4987-B53D-BCDBCA10BAEB}" destId="{442B2F68-AF72-4D4F-903D-0A835EAFE941}" srcOrd="0" destOrd="0" presId="urn:microsoft.com/office/officeart/2005/8/layout/vProcess5"/>
    <dgm:cxn modelId="{2B10111B-B157-410B-8626-9533F988C1CD}" type="presOf" srcId="{2B8E528B-B59C-46A5-8EBC-B248E02C47B1}" destId="{D7E674EB-A710-40EA-BE06-ACFEB1078DFF}" srcOrd="0" destOrd="0" presId="urn:microsoft.com/office/officeart/2005/8/layout/vProcess5"/>
    <dgm:cxn modelId="{D12D02B9-5835-4AF3-A231-DBECFECFA36C}" type="presOf" srcId="{FC5BD7F4-96B4-47C9-998E-6FC57FDD5E06}" destId="{EC1AAF44-4BE1-4262-A3B0-E31228DBAEE8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3CF940CA-ED30-42E3-95E0-EA503DF8A575}" type="presOf" srcId="{DABD7538-E1B7-4A14-9649-1C582DF5D4FE}" destId="{9AB98478-F30E-4235-90BC-138665BED7F6}" srcOrd="1" destOrd="0" presId="urn:microsoft.com/office/officeart/2005/8/layout/vProcess5"/>
    <dgm:cxn modelId="{B23BFB85-DAEB-484C-8D97-6827111E0AC1}" type="presOf" srcId="{FC5BD7F4-96B4-47C9-998E-6FC57FDD5E06}" destId="{64974466-8BC7-4A6E-AD85-87D5AB07118F}" srcOrd="1" destOrd="0" presId="urn:microsoft.com/office/officeart/2005/8/layout/vProcess5"/>
    <dgm:cxn modelId="{84ADC43D-0FFA-4FC2-8F0D-2FD8B1A40DF1}" type="presOf" srcId="{E7C70EB0-ACEC-4279-BCCC-DF6F633D54FD}" destId="{2985D462-6FC7-4679-93CF-1565E6231B2F}" srcOrd="0" destOrd="0" presId="urn:microsoft.com/office/officeart/2005/8/layout/vProcess5"/>
    <dgm:cxn modelId="{FB22BAAE-9417-413D-BC43-764F1BA27C3C}" type="presOf" srcId="{EB8C6CE8-C0DC-4EDC-9F28-F1A973E801DD}" destId="{80C14332-5952-4E4E-B4D9-5B98A50F8C82}" srcOrd="0" destOrd="0" presId="urn:microsoft.com/office/officeart/2005/8/layout/vProcess5"/>
    <dgm:cxn modelId="{088FC4B4-61E1-494A-AB6F-A4EF58A40D15}" type="presOf" srcId="{98F1C1C8-A9C5-40A9-916F-5131661F376A}" destId="{DC8F5FC2-07FD-4881-AA08-FDF07499975E}" srcOrd="0" destOrd="0" presId="urn:microsoft.com/office/officeart/2005/8/layout/vProcess5"/>
    <dgm:cxn modelId="{6A883FA9-88E2-474B-874F-FB71FC19C18C}" type="presOf" srcId="{2B8E528B-B59C-46A5-8EBC-B248E02C47B1}" destId="{38E2591E-DA14-42EA-98C5-BEDF329BEF01}" srcOrd="1" destOrd="0" presId="urn:microsoft.com/office/officeart/2005/8/layout/vProcess5"/>
    <dgm:cxn modelId="{0EB23AA1-281D-45A2-8187-12B299F4652D}" type="presParOf" srcId="{750584B0-8F72-4FC1-8F04-083026C179E3}" destId="{75C6604F-7771-4662-8AA0-396AE1A5BE3F}" srcOrd="0" destOrd="0" presId="urn:microsoft.com/office/officeart/2005/8/layout/vProcess5"/>
    <dgm:cxn modelId="{CE336440-6676-4AD5-85AC-B544B08C411D}" type="presParOf" srcId="{750584B0-8F72-4FC1-8F04-083026C179E3}" destId="{754DF744-E3C8-49FB-930C-0898611D393E}" srcOrd="1" destOrd="0" presId="urn:microsoft.com/office/officeart/2005/8/layout/vProcess5"/>
    <dgm:cxn modelId="{3771A9B7-9925-4412-A917-C24084480831}" type="presParOf" srcId="{750584B0-8F72-4FC1-8F04-083026C179E3}" destId="{D7E674EB-A710-40EA-BE06-ACFEB1078DFF}" srcOrd="2" destOrd="0" presId="urn:microsoft.com/office/officeart/2005/8/layout/vProcess5"/>
    <dgm:cxn modelId="{DAF1D464-3850-4888-891D-92F1FA6484E2}" type="presParOf" srcId="{750584B0-8F72-4FC1-8F04-083026C179E3}" destId="{442B2F68-AF72-4D4F-903D-0A835EAFE941}" srcOrd="3" destOrd="0" presId="urn:microsoft.com/office/officeart/2005/8/layout/vProcess5"/>
    <dgm:cxn modelId="{8749639E-CED0-478C-970F-B7126472749C}" type="presParOf" srcId="{750584B0-8F72-4FC1-8F04-083026C179E3}" destId="{EC1AAF44-4BE1-4262-A3B0-E31228DBAEE8}" srcOrd="4" destOrd="0" presId="urn:microsoft.com/office/officeart/2005/8/layout/vProcess5"/>
    <dgm:cxn modelId="{3CE0D9FB-EADC-4FAB-AE3A-C10DA551B474}" type="presParOf" srcId="{750584B0-8F72-4FC1-8F04-083026C179E3}" destId="{DC8F5FC2-07FD-4881-AA08-FDF07499975E}" srcOrd="5" destOrd="0" presId="urn:microsoft.com/office/officeart/2005/8/layout/vProcess5"/>
    <dgm:cxn modelId="{0E4E1FB0-3DAE-4659-A571-7AC01D284808}" type="presParOf" srcId="{750584B0-8F72-4FC1-8F04-083026C179E3}" destId="{80C14332-5952-4E4E-B4D9-5B98A50F8C82}" srcOrd="6" destOrd="0" presId="urn:microsoft.com/office/officeart/2005/8/layout/vProcess5"/>
    <dgm:cxn modelId="{BB6483AF-A943-4932-A7BA-C59C2B9930A0}" type="presParOf" srcId="{750584B0-8F72-4FC1-8F04-083026C179E3}" destId="{2985D462-6FC7-4679-93CF-1565E6231B2F}" srcOrd="7" destOrd="0" presId="urn:microsoft.com/office/officeart/2005/8/layout/vProcess5"/>
    <dgm:cxn modelId="{6C6E74FD-6B59-4D75-8EAA-E2A641E2317E}" type="presParOf" srcId="{750584B0-8F72-4FC1-8F04-083026C179E3}" destId="{9AB98478-F30E-4235-90BC-138665BED7F6}" srcOrd="8" destOrd="0" presId="urn:microsoft.com/office/officeart/2005/8/layout/vProcess5"/>
    <dgm:cxn modelId="{4E2DCF25-51B3-4E3B-AF9E-8FFD06F2C357}" type="presParOf" srcId="{750584B0-8F72-4FC1-8F04-083026C179E3}" destId="{38E2591E-DA14-42EA-98C5-BEDF329BEF01}" srcOrd="9" destOrd="0" presId="urn:microsoft.com/office/officeart/2005/8/layout/vProcess5"/>
    <dgm:cxn modelId="{B197E766-0049-48A6-B189-09F651D3B46C}" type="presParOf" srcId="{750584B0-8F72-4FC1-8F04-083026C179E3}" destId="{58941E05-FA70-4F20-AFBC-2F23CEE2003F}" srcOrd="10" destOrd="0" presId="urn:microsoft.com/office/officeart/2005/8/layout/vProcess5"/>
    <dgm:cxn modelId="{C09DF6CF-887C-4C12-8BD4-894E85AC8BA2}" type="presParOf" srcId="{750584B0-8F72-4FC1-8F04-083026C179E3}" destId="{64974466-8BC7-4A6E-AD85-87D5AB07118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574C72A-208E-4C3D-85C4-EF76A2672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E23C384-E2CA-4446-B039-96F0C9438A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5706-EC9C-49D8-A74C-400B1CDFAAE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C542BE3-488C-44A6-BB91-7C8D7FF03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2BDA6D-4C87-45F7-B23E-6E7A2D890F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BA2A-37D6-47AE-A4D1-00FFBFF59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8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8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8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123844" y="977313"/>
            <a:ext cx="8840644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«Южно-Уральский агропромышленный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843844" y="1623363"/>
            <a:ext cx="793165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ГБПОУ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ЮУрАПК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43843" y="3314548"/>
            <a:ext cx="793165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составления и актуализации плана учебно-воспитательной работы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«Южно-Уральский агропромышленный колледж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646075" y="5997405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-2022г.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DB80F4-99B8-420F-9BF4-094AA5B2147D}"/>
              </a:ext>
            </a:extLst>
          </p:cNvPr>
          <p:cNvSpPr txBox="1"/>
          <p:nvPr/>
        </p:nvSpPr>
        <p:spPr>
          <a:xfrm>
            <a:off x="3136643" y="5906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стенда по проекту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2A2EBE-BE70-495E-AF51-52D558F45721}"/>
              </a:ext>
            </a:extLst>
          </p:cNvPr>
          <p:cNvSpPr/>
          <p:nvPr/>
        </p:nvSpPr>
        <p:spPr>
          <a:xfrm>
            <a:off x="323528" y="913275"/>
            <a:ext cx="8360889" cy="769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8517FD-B4D2-476C-8A56-BE4CC8FAC589}"/>
              </a:ext>
            </a:extLst>
          </p:cNvPr>
          <p:cNvSpPr txBox="1"/>
          <p:nvPr/>
        </p:nvSpPr>
        <p:spPr>
          <a:xfrm>
            <a:off x="459583" y="898740"/>
            <a:ext cx="782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составления и актуализации плана учебно-воспитательной работы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«Южно-Уральский агропромышленный колледж»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1AEA1C1B-87F5-48FE-A1A8-A7877C4814BA}"/>
              </a:ext>
            </a:extLst>
          </p:cNvPr>
          <p:cNvGrpSpPr/>
          <p:nvPr/>
        </p:nvGrpSpPr>
        <p:grpSpPr>
          <a:xfrm>
            <a:off x="323528" y="1975387"/>
            <a:ext cx="8360889" cy="4063100"/>
            <a:chOff x="459583" y="1559459"/>
            <a:chExt cx="7822239" cy="313312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F14A0E13-5F28-4D0B-9A5C-77D16D971DCC}"/>
                </a:ext>
              </a:extLst>
            </p:cNvPr>
            <p:cNvSpPr/>
            <p:nvPr/>
          </p:nvSpPr>
          <p:spPr>
            <a:xfrm>
              <a:off x="461085" y="1559459"/>
              <a:ext cx="1745151" cy="13654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C056E97F-78C6-4F43-AFA3-131E49A261BA}"/>
                </a:ext>
              </a:extLst>
            </p:cNvPr>
            <p:cNvSpPr/>
            <p:nvPr/>
          </p:nvSpPr>
          <p:spPr>
            <a:xfrm>
              <a:off x="2281780" y="1564656"/>
              <a:ext cx="1584176" cy="1144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E6AF740B-DAD2-4CC2-8334-95AF98425888}"/>
                </a:ext>
              </a:extLst>
            </p:cNvPr>
            <p:cNvSpPr/>
            <p:nvPr/>
          </p:nvSpPr>
          <p:spPr>
            <a:xfrm>
              <a:off x="3959174" y="1567124"/>
              <a:ext cx="2054657" cy="14133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B85F51B9-1782-496F-AD05-8016E30D01D4}"/>
                </a:ext>
              </a:extLst>
            </p:cNvPr>
            <p:cNvSpPr/>
            <p:nvPr/>
          </p:nvSpPr>
          <p:spPr>
            <a:xfrm>
              <a:off x="459583" y="3093530"/>
              <a:ext cx="1745151" cy="1591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D68F330B-4A76-4773-AC99-F3FAC6D33420}"/>
                </a:ext>
              </a:extLst>
            </p:cNvPr>
            <p:cNvSpPr/>
            <p:nvPr/>
          </p:nvSpPr>
          <p:spPr>
            <a:xfrm>
              <a:off x="2358027" y="2803326"/>
              <a:ext cx="1507929" cy="1881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AB54688-605B-4126-96C5-E2577CF8D7FC}"/>
                </a:ext>
              </a:extLst>
            </p:cNvPr>
            <p:cNvSpPr/>
            <p:nvPr/>
          </p:nvSpPr>
          <p:spPr>
            <a:xfrm>
              <a:off x="3949899" y="3064966"/>
              <a:ext cx="2063932" cy="16276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9760D066-CFDB-49DA-9A7C-845A055936E6}"/>
                </a:ext>
              </a:extLst>
            </p:cNvPr>
            <p:cNvSpPr/>
            <p:nvPr/>
          </p:nvSpPr>
          <p:spPr>
            <a:xfrm>
              <a:off x="6090659" y="1567124"/>
              <a:ext cx="2191163" cy="15151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76D45FAB-C0D0-49CB-9ACF-F307E8C39A4C}"/>
                </a:ext>
              </a:extLst>
            </p:cNvPr>
            <p:cNvSpPr/>
            <p:nvPr/>
          </p:nvSpPr>
          <p:spPr>
            <a:xfrm>
              <a:off x="6090659" y="3142175"/>
              <a:ext cx="2191163" cy="1535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39552" y="4005064"/>
          <a:ext cx="1368152" cy="193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5" imgW="5667037" imgH="8019948" progId="AcroExch.Document.7">
                  <p:embed/>
                </p:oleObj>
              </mc:Choice>
              <mc:Fallback>
                <p:oleObj name="Acrobat Document" r:id="rId5" imgW="5667037" imgH="8019948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05064"/>
                        <a:ext cx="1368152" cy="1936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 l="11538" t="6897" r="12821"/>
          <a:stretch>
            <a:fillRect/>
          </a:stretch>
        </p:blipFill>
        <p:spPr bwMode="auto">
          <a:xfrm>
            <a:off x="4067944" y="4005064"/>
            <a:ext cx="2088232" cy="19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 l="18841" t="18935" r="4082" b="10736"/>
          <a:stretch>
            <a:fillRect/>
          </a:stretch>
        </p:blipFill>
        <p:spPr bwMode="auto">
          <a:xfrm>
            <a:off x="2483768" y="3717032"/>
            <a:ext cx="13681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 l="12727" r="12727"/>
          <a:stretch>
            <a:fillRect/>
          </a:stretch>
        </p:blipFill>
        <p:spPr bwMode="auto">
          <a:xfrm>
            <a:off x="6660232" y="2132856"/>
            <a:ext cx="16986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Дарья\Downloads\photo_5454410558578213348_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1988840"/>
            <a:ext cx="1716182" cy="1470867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 l="1493" t="22000" r="2985" b="30000"/>
          <a:stretch>
            <a:fillRect/>
          </a:stretch>
        </p:blipFill>
        <p:spPr bwMode="auto">
          <a:xfrm>
            <a:off x="2411760" y="1988840"/>
            <a:ext cx="1440160" cy="138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/>
          <a:srcRect l="12360" r="12359"/>
          <a:stretch>
            <a:fillRect/>
          </a:stretch>
        </p:blipFill>
        <p:spPr bwMode="auto">
          <a:xfrm>
            <a:off x="4139952" y="2204864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/>
          <a:srcRect l="17429" t="22266" r="12285" b="9813"/>
          <a:stretch>
            <a:fillRect/>
          </a:stretch>
        </p:blipFill>
        <p:spPr bwMode="auto">
          <a:xfrm>
            <a:off x="6553200" y="4110576"/>
            <a:ext cx="1870720" cy="16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68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08990" y="675906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288705"/>
              </p:ext>
            </p:extLst>
          </p:nvPr>
        </p:nvGraphicFramePr>
        <p:xfrm>
          <a:off x="843844" y="1099765"/>
          <a:ext cx="3553770" cy="502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5" imgW="5667037" imgH="8019948" progId="AcroExch.Document.7">
                  <p:embed/>
                </p:oleObj>
              </mc:Choice>
              <mc:Fallback>
                <p:oleObj name="Acrobat Document" r:id="rId5" imgW="5667037" imgH="80199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844" y="1099765"/>
                        <a:ext cx="3553770" cy="5029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884" y="1414570"/>
            <a:ext cx="3532726" cy="47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12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823357196"/>
              </p:ext>
            </p:extLst>
          </p:nvPr>
        </p:nvGraphicFramePr>
        <p:xfrm>
          <a:off x="461329" y="1482475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10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13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728508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4" y="1521020"/>
            <a:ext cx="4924222" cy="3874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111" y="1521020"/>
            <a:ext cx="4185585" cy="40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2667921" y="782357"/>
            <a:ext cx="2861889" cy="63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ФОТО до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C26DFB9-E69D-4A07-8B12-A9247EF82401}"/>
              </a:ext>
            </a:extLst>
          </p:cNvPr>
          <p:cNvSpPr txBox="1">
            <a:spLocks/>
          </p:cNvSpPr>
          <p:nvPr/>
        </p:nvSpPr>
        <p:spPr>
          <a:xfrm>
            <a:off x="5529810" y="4465031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после </a:t>
            </a: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5" y="1412777"/>
            <a:ext cx="8343900" cy="45720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954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3059832" y="811767"/>
            <a:ext cx="28803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ФОТО после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918" y="1373841"/>
            <a:ext cx="5481729" cy="531357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170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45" y="1067310"/>
            <a:ext cx="8219256" cy="6340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реализации процесса (алгоритм)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составления и актуализации плана учебно-воспитательной работы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«Южно-Уральский агропромышленный колледж»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571534"/>
              </p:ext>
            </p:extLst>
          </p:nvPr>
        </p:nvGraphicFramePr>
        <p:xfrm>
          <a:off x="551145" y="2155498"/>
          <a:ext cx="7488634" cy="367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5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7F9214-65B7-4DA9-8E70-1F7568E6EF8E}"/>
              </a:ext>
            </a:extLst>
          </p:cNvPr>
          <p:cNvSpPr/>
          <p:nvPr/>
        </p:nvSpPr>
        <p:spPr>
          <a:xfrm>
            <a:off x="683568" y="805811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образование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FDB8E0C-BD3E-44F6-8E70-117F0B963AF4}"/>
              </a:ext>
            </a:extLst>
          </p:cNvPr>
          <p:cNvSpPr/>
          <p:nvPr/>
        </p:nvSpPr>
        <p:spPr>
          <a:xfrm>
            <a:off x="2959966" y="1153999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https://spo-aat.ru/32297/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27" y="1533216"/>
            <a:ext cx="7201155" cy="48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AutoShape 2" descr="blob:https://xn--80affa3aj0al.xn--80asehdb/888ea9e0-04e9-4066-a29d-a42ee5b781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blob:https://xn--80affa3aj0al.xn--80asehdb/888ea9e0-04e9-4066-a29d-a42ee5b781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Дарья\Downloads\photo_5454410558578213348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25" y="661988"/>
            <a:ext cx="7802563" cy="553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1039061" y="141998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896034" y="5174220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1035446" y="6360907"/>
            <a:ext cx="5624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часа (1440 мин).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30043"/>
              </p:ext>
            </p:extLst>
          </p:nvPr>
        </p:nvGraphicFramePr>
        <p:xfrm>
          <a:off x="426908" y="1844296"/>
          <a:ext cx="1861179" cy="1175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61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формы плана учебно-воспитательной работы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78716"/>
              </p:ext>
            </p:extLst>
          </p:nvPr>
        </p:nvGraphicFramePr>
        <p:xfrm>
          <a:off x="6531751" y="4265651"/>
          <a:ext cx="2458015" cy="13180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58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Несвоевременная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сдача  отчетной документации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Большая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трата времени на сбор информации и сведение его в единую  форму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Несвоевременное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плана учебно-воспитательной работы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15195" y="1844296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195619" y="4320202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6545725" y="3986220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2211266" y="1500649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4396783" y="157614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текущего состояния процесса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составления и актуализации плана учебно-воспитательной работы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ГБПОУ «Южно-Уральский агропромышленный колледж»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33090"/>
              </p:ext>
            </p:extLst>
          </p:nvPr>
        </p:nvGraphicFramePr>
        <p:xfrm>
          <a:off x="2725881" y="1844824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16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формы для заполнения по филиалам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23742"/>
              </p:ext>
            </p:extLst>
          </p:nvPr>
        </p:nvGraphicFramePr>
        <p:xfrm>
          <a:off x="4902935" y="1834804"/>
          <a:ext cx="1757297" cy="1175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Председатели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ПЦК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Внесении информации в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 и ожидание заполнения всех филиалов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47679"/>
              </p:ext>
            </p:extLst>
          </p:nvPr>
        </p:nvGraphicFramePr>
        <p:xfrm>
          <a:off x="6985533" y="1849967"/>
          <a:ext cx="1751856" cy="15219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5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УМР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формы по электронной  почте, извлечение и сохранении информации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12010"/>
              </p:ext>
            </p:extLst>
          </p:nvPr>
        </p:nvGraphicFramePr>
        <p:xfrm>
          <a:off x="117112" y="4343948"/>
          <a:ext cx="1751856" cy="1325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Оперативная группа зам. Директоров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запланированных мероприятий  на месяц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69678"/>
              </p:ext>
            </p:extLst>
          </p:nvPr>
        </p:nvGraphicFramePr>
        <p:xfrm>
          <a:off x="2233116" y="4320202"/>
          <a:ext cx="1751856" cy="1402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</a:t>
                      </a:r>
                    </a:p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УМР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общей таблицы, утверждение плана мероприятий на месяц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0883"/>
              </p:ext>
            </p:extLst>
          </p:nvPr>
        </p:nvGraphicFramePr>
        <p:xfrm>
          <a:off x="4360117" y="4320202"/>
          <a:ext cx="1751856" cy="14626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962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на сайте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164382" y="138429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14688" y="140979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03900" y="145345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71571" y="392667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707818" y="391147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944631" y="389067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19025" y="2317987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48851" y="2245255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21130" y="2320746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006882" y="5174220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ятно 1 60"/>
          <p:cNvSpPr/>
          <p:nvPr/>
        </p:nvSpPr>
        <p:spPr>
          <a:xfrm>
            <a:off x="6497105" y="1686723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cs typeface="Arial" pitchFamily="34" charset="0"/>
              </a:rPr>
              <a:t>2,3</a:t>
            </a:r>
            <a:endParaRPr lang="ru-RU" sz="1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Пятно 1 60"/>
          <p:cNvSpPr/>
          <p:nvPr/>
        </p:nvSpPr>
        <p:spPr>
          <a:xfrm>
            <a:off x="3872912" y="427293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cs typeface="Arial" pitchFamily="34" charset="0"/>
              </a:rPr>
              <a:t>2,3</a:t>
            </a:r>
            <a:endParaRPr lang="ru-RU" sz="1000" b="1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Пятно 1 60"/>
          <p:cNvSpPr/>
          <p:nvPr/>
        </p:nvSpPr>
        <p:spPr>
          <a:xfrm>
            <a:off x="1691681" y="4221088"/>
            <a:ext cx="648071" cy="576064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cs typeface="Arial" pitchFamily="34" charset="0"/>
              </a:rPr>
              <a:t>2,3</a:t>
            </a:r>
            <a:endParaRPr lang="ru-RU" sz="1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28304"/>
              </p:ext>
            </p:extLst>
          </p:nvPr>
        </p:nvGraphicFramePr>
        <p:xfrm>
          <a:off x="361949" y="1484784"/>
          <a:ext cx="8170491" cy="463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1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Несвоевременное заполнение формы плана учебно-воспитательной работы</a:t>
                      </a:r>
                      <a:endParaRPr lang="ru-RU" alt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Территориальная удалённость, отсутствие единой локальной сети между филиалами колледжа, нарушение алгоритма взаимодействия между участниками 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единой Яндекс формы</a:t>
                      </a:r>
                    </a:p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Создание алгоритма заполнения таблицы</a:t>
                      </a:r>
                    </a:p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Заполнение в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Яндекс таблице до 18 числа текущего месяца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Большие  временные потери на сбор информации и сведение его в единую  форму плана</a:t>
                      </a:r>
                      <a:endParaRPr lang="ru-RU" alt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документов от филиалов по электронной почте, его копирование и сведение в единый документ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формы в Яндекс таблице, одновременно и с любого устройства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Несвоевременная проверка плана и его утверждение</a:t>
                      </a:r>
                      <a:endParaRPr lang="ru-RU" alt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согласования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учебно-воспитательной работы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 формы в Яндекс таблице, одновременно и с любого устройства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Несвоевременное выполнение плана учебно-воспитательной работы</a:t>
                      </a:r>
                      <a:endParaRPr lang="ru-RU" alt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Нарушена система воспитательной деятельности образовательной организации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плана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учебно-воспитательной работы   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 на Федеральном уровне не требуется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34933" y="4215910"/>
            <a:ext cx="3865563" cy="193400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 algn="ctr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Территориальная удалённость и отсутствие единой локальной сети между филиалами колледжа, влияет на нарушение алгоритма взаимодействия между участниками процесса. </a:t>
            </a:r>
          </a:p>
          <a:p>
            <a:pPr indent="-285750" algn="ctr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системы оперативного взаимодействия между филиалами колледжа	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4705730" y="6133514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часа (240 мин)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676456" y="2276872"/>
            <a:ext cx="288032" cy="187220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329818" y="718111"/>
            <a:ext cx="88936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Оптимизация процесса составления и актуализации плана учебно-воспитательной работы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ГБПОУ «Южно-Уральский агропромышленный колледж»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50706"/>
              </p:ext>
            </p:extLst>
          </p:nvPr>
        </p:nvGraphicFramePr>
        <p:xfrm>
          <a:off x="525768" y="2304550"/>
          <a:ext cx="1751856" cy="1343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формы плана на сайте и информирование участников процесса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14090" y="179532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35669"/>
              </p:ext>
            </p:extLst>
          </p:nvPr>
        </p:nvGraphicFramePr>
        <p:xfrm>
          <a:off x="2778610" y="2310233"/>
          <a:ext cx="1818361" cy="13347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8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8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Председатели ПЦК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информации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 заполнение плана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6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39096"/>
              </p:ext>
            </p:extLst>
          </p:nvPr>
        </p:nvGraphicFramePr>
        <p:xfrm>
          <a:off x="5036636" y="2307907"/>
          <a:ext cx="1839619" cy="12283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39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Оперативная группа зам. Директоров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плана мероприятий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16574"/>
              </p:ext>
            </p:extLst>
          </p:nvPr>
        </p:nvGraphicFramePr>
        <p:xfrm>
          <a:off x="7250080" y="2295311"/>
          <a:ext cx="1282360" cy="14276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82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Зам. директора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Согласование с директором плана мероприятий и его утверждение</a:t>
                      </a:r>
                    </a:p>
                  </a:txBody>
                  <a:tcPr marL="0" marR="0" marT="0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7625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90760" y="1832121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97997" y="187279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452320" y="184482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2199074" y="2084595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=""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2208902" y="2524487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1547665" y="4077072"/>
            <a:ext cx="679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52612"/>
              </p:ext>
            </p:extLst>
          </p:nvPr>
        </p:nvGraphicFramePr>
        <p:xfrm>
          <a:off x="755578" y="4437113"/>
          <a:ext cx="8047440" cy="15916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47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7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Создание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электронной формы, размещение ее на сайте, выдача пароля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Заполнение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в установленные сроки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появилась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заполнения  с любого устройства, в любое время, одновременно всем участникам процесса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3.Проверка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заполненной информации доступна всем участникам процесса</a:t>
                      </a:r>
                    </a:p>
                  </a:txBody>
                  <a:tcPr marL="0" marR="0" marT="0" marB="0" anchor="ctr"/>
                </a:tc>
              </a:tr>
              <a:tr h="590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Систематизация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всей необходимой информации в одном месте (4 отделения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ЮУрАПК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3" name="Облако 52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4419964" y="2452615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36" y="659189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C1E4487-AFAB-48D5-AAA8-0C3E652D6133}"/>
              </a:ext>
            </a:extLst>
          </p:cNvPr>
          <p:cNvSpPr/>
          <p:nvPr/>
        </p:nvSpPr>
        <p:spPr>
          <a:xfrm>
            <a:off x="1300439" y="57754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F5B04957-56C1-414F-A366-C243B398E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831088"/>
              </p:ext>
            </p:extLst>
          </p:nvPr>
        </p:nvGraphicFramePr>
        <p:xfrm>
          <a:off x="223684" y="1083257"/>
          <a:ext cx="8840641" cy="561323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47344">
                  <a:extLst>
                    <a:ext uri="{9D8B030D-6E8A-4147-A177-3AD203B41FA5}">
                      <a16:colId xmlns="" xmlns:a16="http://schemas.microsoft.com/office/drawing/2014/main" val="3173753719"/>
                    </a:ext>
                  </a:extLst>
                </a:gridCol>
                <a:gridCol w="1060452">
                  <a:extLst>
                    <a:ext uri="{9D8B030D-6E8A-4147-A177-3AD203B41FA5}">
                      <a16:colId xmlns="" xmlns:a16="http://schemas.microsoft.com/office/drawing/2014/main" val="1652424931"/>
                    </a:ext>
                  </a:extLst>
                </a:gridCol>
                <a:gridCol w="265644">
                  <a:extLst>
                    <a:ext uri="{9D8B030D-6E8A-4147-A177-3AD203B41FA5}">
                      <a16:colId xmlns="" xmlns:a16="http://schemas.microsoft.com/office/drawing/2014/main" val="830311506"/>
                    </a:ext>
                  </a:extLst>
                </a:gridCol>
                <a:gridCol w="2182628">
                  <a:extLst>
                    <a:ext uri="{9D8B030D-6E8A-4147-A177-3AD203B41FA5}">
                      <a16:colId xmlns="" xmlns:a16="http://schemas.microsoft.com/office/drawing/2014/main" val="89183777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3036252899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171910119"/>
                    </a:ext>
                  </a:extLst>
                </a:gridCol>
                <a:gridCol w="2232245">
                  <a:extLst>
                    <a:ext uri="{9D8B030D-6E8A-4147-A177-3AD203B41FA5}">
                      <a16:colId xmlns="" xmlns:a16="http://schemas.microsoft.com/office/drawing/2014/main" val="1176850212"/>
                    </a:ext>
                  </a:extLst>
                </a:gridCol>
              </a:tblGrid>
              <a:tr h="224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Краткое описание проблемы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№ п\п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по решению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Ожидаемый результат</a:t>
                      </a:r>
                    </a:p>
                  </a:txBody>
                  <a:tcPr marL="23215" marR="23215" marT="0" marB="0" anchor="ctr"/>
                </a:tc>
                <a:extLst>
                  <a:ext uri="{0D108BD9-81ED-4DB2-BD59-A6C34878D82A}">
                    <a16:rowId xmlns="" xmlns:a16="http://schemas.microsoft.com/office/drawing/2014/main" val="1530712711"/>
                  </a:ext>
                </a:extLst>
              </a:tr>
              <a:tr h="5400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Несвоевременная сдача отчетной документации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Создание электронной формы, размещение ее на сайте, выдача пароля.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Преподаватель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Синцов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А. С.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С11.10-25.10.2022г.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Сокращении времени на разработку и передачи формы с 2 часов до 55 минут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55013699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Разработка инструкции по заполнению формы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Преподаватель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Синцов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А. С.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893229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Большая трата времени на сбор информации и сведение его в единую форму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Заполнение формы в установленные сроки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Председатели ПЦК: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Хайбуллина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А.А.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Задорожный С.И.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Дружкова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С.В.</a:t>
                      </a:r>
                    </a:p>
                  </a:txBody>
                  <a:tcPr marL="53975" marR="53975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 26.10-21.11.2022г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Сокращении времени для подачи информации с 20 часов до 2 часов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734839318"/>
                  </a:ext>
                </a:extLst>
              </a:tr>
              <a:tr h="49166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Возможность заполнения электронной  формы с любого устройства, в любое время суток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extLst>
                  <a:ext uri="{0D108BD9-81ED-4DB2-BD59-A6C34878D82A}">
                    <a16:rowId xmlns="" xmlns:a16="http://schemas.microsoft.com/office/drawing/2014/main" val="852562183"/>
                  </a:ext>
                </a:extLst>
              </a:tr>
              <a:tr h="48432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Возможность заполнения формы одновременно всем участникам процесса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215" marR="23215" marT="0" marB="0" anchor="ctr"/>
                </a:tc>
                <a:extLst>
                  <a:ext uri="{0D108BD9-81ED-4DB2-BD59-A6C34878D82A}">
                    <a16:rowId xmlns="" xmlns:a16="http://schemas.microsoft.com/office/drawing/2014/main" val="3633730957"/>
                  </a:ext>
                </a:extLst>
              </a:tr>
              <a:tr h="48432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3975" marR="53975" marT="0" marB="0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Несвоевременное выполнение плана учебно-воспитательной работы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Контроль своевременного заполнения   формы в электронной форме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Сбродова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Н.С.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Аркадьева Л.А.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Сабирьянова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И.Р.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Гуляев К.А.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 22.11-31.11.2022г.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Сокращении времени для проверки мероприятий с 2 часов до 30 минут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</a:tr>
              <a:tr h="48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Проверка заполненной информации доступна всем участникам процесса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Заместители директора: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Камалова Р.Р.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Смирнова У.Н.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Валеева Е.А.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Хужин Э.Д.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Систематизация всей необходимой информации в одном месте (4 отделения ЮУрАПК)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Зам. Директора УМР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Камалова Р. 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Сокращении времени для согласования плана мероприятий с 2 часов до 30 минут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</a:tr>
              <a:tr h="48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Утверждение плана учебно-воспитательной работы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Директор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Аминева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О.В.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5" marR="23215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 и оценка достижения целевых показателей проекта</a:t>
                      </a:r>
                    </a:p>
                  </a:txBody>
                  <a:tcPr marL="23215" marR="232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Заведующий филиалом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Сбродова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Н.С.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01.12-15.12.2022г.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временных затрат на составление плана учебно-воспитательной работы  в 6 раз, с 24 часов  до 4 часов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Уменьшение времени на составление плана учебно-воспитательной работы на 84%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207772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546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2992A7"/>
                </a:solidFill>
                <a:cs typeface="Arial" panose="020B0604020202020204" pitchFamily="34" charset="0"/>
              </a:rPr>
              <a:t>24 часа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0B7B87"/>
                </a:solidFill>
                <a:cs typeface="Arial" panose="020B0604020202020204" pitchFamily="34" charset="0"/>
              </a:rPr>
              <a:t>4 часа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</a:t>
            </a:r>
            <a:r>
              <a:rPr lang="ru-RU" altLang="ru-RU" b="1" dirty="0" smtClean="0">
                <a:solidFill>
                  <a:srgbClr val="002060"/>
                </a:solidFill>
              </a:rPr>
              <a:t>ВРЕМЕНИ или  других ресурсов:  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20 часов–единицы измерения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84%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208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Разработки и внедрения электронной формы отчета, сокращения временных затрат </a:t>
            </a: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на составление плана учебно-воспитательной работы </a:t>
            </a: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1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31998" y="656052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55576" y="1110758"/>
            <a:ext cx="7624018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t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формы, размещение ее на сайте, выдача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пароля и разработка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заполнению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привели 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Сокращению времени на разработку и передачи формы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 2 часов до 55 минут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заполнения электронной  формы с любого устройства, в любое время суток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возможность заполнения формы одновременно всем участникам процесса привели к Сокращению времени для подачи информации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 часов до 2 часов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контроля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своевременного заполнения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открытие доступа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участникам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оказали положительное влияние на  систематизацию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необходимой информации в одном месте (4 отделения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ЮУрАПК), и упростили утверждение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учебно-воспитательной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что привело к сокращению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для согласования плана мероприятий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 часов до 30 минут</a:t>
            </a:r>
          </a:p>
          <a:p>
            <a:pPr marL="342900" indent="-342900" fontAlgn="t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21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1157</Words>
  <Application>Microsoft Office PowerPoint</Application>
  <PresentationFormat>Экран (4:3)</PresentationFormat>
  <Paragraphs>269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Times New Roman</vt:lpstr>
      <vt:lpstr>Wingdings</vt:lpstr>
      <vt:lpstr>Тема Office</vt:lpstr>
      <vt:lpstr>Acrobat Document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Достигнутые результаты (было и стало) 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Презентация PowerPoint</vt:lpstr>
      <vt:lpstr>Стандарт реализации процесса (алгоритм) «Оптимизация процесса составления и актуализации плана учебно-воспитательной работы  ГБПОУ «Южно-Уральский агропромышленный колледж»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pc4-glav</cp:lastModifiedBy>
  <cp:revision>160</cp:revision>
  <cp:lastPrinted>2019-04-25T09:14:46Z</cp:lastPrinted>
  <dcterms:created xsi:type="dcterms:W3CDTF">2018-08-20T14:01:12Z</dcterms:created>
  <dcterms:modified xsi:type="dcterms:W3CDTF">2022-12-21T11:14:45Z</dcterms:modified>
</cp:coreProperties>
</file>