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7" r:id="rId12"/>
    <p:sldId id="266" r:id="rId13"/>
    <p:sldId id="267" r:id="rId14"/>
    <p:sldId id="278" r:id="rId15"/>
    <p:sldId id="268" r:id="rId16"/>
    <p:sldId id="279" r:id="rId17"/>
    <p:sldId id="269" r:id="rId18"/>
    <p:sldId id="270" r:id="rId19"/>
    <p:sldId id="280" r:id="rId20"/>
    <p:sldId id="271" r:id="rId21"/>
    <p:sldId id="272" r:id="rId22"/>
    <p:sldId id="281" r:id="rId23"/>
    <p:sldId id="273" r:id="rId24"/>
    <p:sldId id="274" r:id="rId25"/>
    <p:sldId id="282" r:id="rId26"/>
    <p:sldId id="275" r:id="rId27"/>
    <p:sldId id="283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46D050-2D08-4783-93E5-972DBA6BE9B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002A93-ED88-45DA-BFD6-5FC369F7FD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305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Виртуальная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книжно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-иллюстративная  выставка, посвященная 80-летию победы в Сталинградской битве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05800" cy="209783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«</a:t>
            </a:r>
            <a:r>
              <a:rPr lang="ru-RU" b="1" smtClean="0">
                <a:solidFill>
                  <a:srgbClr val="FF0000"/>
                </a:solidFill>
              </a:rPr>
              <a:t>ХРАБР</a:t>
            </a:r>
            <a:r>
              <a:rPr lang="ru-RU" b="1" smtClean="0">
                <a:solidFill>
                  <a:srgbClr val="FF0000"/>
                </a:solidFill>
              </a:rPr>
              <a:t>ОЕ </a:t>
            </a:r>
            <a:r>
              <a:rPr lang="ru-RU" b="1" dirty="0" smtClean="0">
                <a:solidFill>
                  <a:srgbClr val="FF0000"/>
                </a:solidFill>
              </a:rPr>
              <a:t>СЕРДЦЕ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СТАЛИНГРАДА»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1490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 зав. библиотекой Чистякова Галина Александровна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37034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Библиотека ГБПОУ «Южно-Уральский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агропромышленный колледж»  представляет: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1646" y="6084004"/>
            <a:ext cx="158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Аргаяш,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983141"/>
      </p:ext>
    </p:extLst>
  </p:cSld>
  <p:clrMapOvr>
    <a:masterClrMapping/>
  </p:clrMapOvr>
  <p:transition spd="slow" advTm="637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782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Павленко, В. Д. Через горнило войны к победе. 1941-1945 гг. / В. Д. Павленко, Г. К, Павленко. - Челябинск : АБРИС, 2020. - 328 </a:t>
            </a:r>
            <a:r>
              <a:rPr lang="ru-RU" sz="2000" b="1" dirty="0" smtClean="0">
                <a:solidFill>
                  <a:schemeClr val="bg1"/>
                </a:solidFill>
              </a:rPr>
              <a:t>с.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5" y="620688"/>
            <a:ext cx="3779912" cy="542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1844824"/>
            <a:ext cx="4716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книге описаны основные военные операции с участием </a:t>
            </a:r>
            <a:r>
              <a:rPr lang="ru-RU" b="1" dirty="0" err="1"/>
              <a:t>южноуральцев</a:t>
            </a:r>
            <a:r>
              <a:rPr lang="ru-RU" b="1" dirty="0"/>
              <a:t>, также представлена целостная картина, как Урал стал арсеналом и кузницей Победы, обеспечивая фронт боеприпасами, боевой техникой и самым необходимым. </a:t>
            </a:r>
            <a:r>
              <a:rPr lang="ru-RU" b="1" dirty="0" smtClean="0"/>
              <a:t>Авторы </a:t>
            </a:r>
            <a:r>
              <a:rPr lang="ru-RU" b="1" dirty="0"/>
              <a:t>использовали большое количество архивных документов и фотографий, воспоминания непосредственных свидетелей военных лет, которые отражают атмосферу военного </a:t>
            </a:r>
            <a:r>
              <a:rPr lang="ru-RU" b="1" dirty="0" smtClean="0"/>
              <a:t>времени.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56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199">
        <p14:vortex dir="r"/>
      </p:transition>
    </mc:Choice>
    <mc:Fallback xmlns="">
      <p:transition spd="slow" advTm="101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74">
        <p14:conveyor dir="l"/>
      </p:transition>
    </mc:Choice>
    <mc:Fallback xmlns="">
      <p:transition spd="slow" advTm="3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40466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Морозов, В. П. Исторический подвиг Сталинграда / В. П. Морозов. – М.: Воениздат, 1974. - 164 с.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3" y="188640"/>
            <a:ext cx="3999036" cy="6339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2708920"/>
            <a:ext cx="4299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Эта книга о городе-герое Волгограде, о ратном и трудовом подвиге советских людей, защищавших его в </a:t>
            </a:r>
            <a:r>
              <a:rPr lang="ru-RU" dirty="0" smtClean="0"/>
              <a:t>годы Великой </a:t>
            </a:r>
            <a:r>
              <a:rPr lang="ru-RU" dirty="0"/>
              <a:t>Отечественной войн и возродивших из пепла и </a:t>
            </a:r>
            <a:r>
              <a:rPr lang="ru-RU" dirty="0" smtClean="0"/>
              <a:t>руин </a:t>
            </a:r>
            <a:r>
              <a:rPr lang="ru-RU" dirty="0"/>
              <a:t>в послевоенное время. </a:t>
            </a:r>
            <a:br>
              <a:rPr lang="ru-RU" dirty="0"/>
            </a:br>
            <a:r>
              <a:rPr lang="ru-RU" dirty="0"/>
              <a:t>Основное внимание в военно-историческом очерке уделяется описанию Сталинградской битвы, героизму и мужеству советских воинов, принимавших участие в этом сражении.</a:t>
            </a:r>
          </a:p>
        </p:txBody>
      </p:sp>
    </p:spTree>
    <p:extLst>
      <p:ext uri="{BB962C8B-B14F-4D97-AF65-F5344CB8AC3E}">
        <p14:creationId xmlns:p14="http://schemas.microsoft.com/office/powerpoint/2010/main" val="13539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324">
        <p:blinds dir="vert"/>
      </p:transition>
    </mc:Choice>
    <mc:Fallback xmlns="">
      <p:transition spd="slow" advTm="932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Склоняя </a:t>
            </a:r>
            <a:r>
              <a:rPr lang="ru-RU" b="1" dirty="0" smtClean="0">
                <a:solidFill>
                  <a:schemeClr val="bg1"/>
                </a:solidFill>
              </a:rPr>
              <a:t>голову: </a:t>
            </a:r>
            <a:r>
              <a:rPr lang="ru-RU" b="1" dirty="0">
                <a:solidFill>
                  <a:schemeClr val="bg1"/>
                </a:solidFill>
              </a:rPr>
              <a:t>советские и зарубежные писатели о подвиге Сталинграда / [вступ. статья Н. </a:t>
            </a:r>
            <a:r>
              <a:rPr lang="ru-RU" b="1" dirty="0" err="1">
                <a:solidFill>
                  <a:schemeClr val="bg1"/>
                </a:solidFill>
              </a:rPr>
              <a:t>Мизина</a:t>
            </a:r>
            <a:r>
              <a:rPr lang="ru-RU" b="1" dirty="0">
                <a:solidFill>
                  <a:schemeClr val="bg1"/>
                </a:solidFill>
              </a:rPr>
              <a:t>]. - Волгоград : Нижне-Волжское книжное издательство, 1973 - 655 </a:t>
            </a:r>
            <a:r>
              <a:rPr lang="ru-RU" b="1" dirty="0" smtClean="0">
                <a:solidFill>
                  <a:schemeClr val="bg1"/>
                </a:solidFill>
              </a:rPr>
              <a:t>с.                  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8" y="677038"/>
            <a:ext cx="3738965" cy="532859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06320" y="2271648"/>
            <a:ext cx="3283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«Над </a:t>
            </a:r>
            <a:r>
              <a:rPr lang="ru-RU" i="1" dirty="0"/>
              <a:t>городом - гул канонады,</a:t>
            </a:r>
            <a:br>
              <a:rPr lang="ru-RU" i="1" dirty="0"/>
            </a:br>
            <a:r>
              <a:rPr lang="ru-RU" i="1" dirty="0"/>
              <a:t>И отдан приказ нам : вперед!</a:t>
            </a:r>
            <a:br>
              <a:rPr lang="ru-RU" i="1" dirty="0"/>
            </a:br>
            <a:r>
              <a:rPr lang="ru-RU" i="1" dirty="0"/>
              <a:t>И снова над всем Сталинградом</a:t>
            </a:r>
            <a:br>
              <a:rPr lang="ru-RU" i="1" dirty="0"/>
            </a:br>
            <a:r>
              <a:rPr lang="ru-RU" i="1" dirty="0"/>
              <a:t>Свободное утро встает!</a:t>
            </a:r>
            <a:br>
              <a:rPr lang="ru-RU" i="1" dirty="0"/>
            </a:br>
            <a:r>
              <a:rPr lang="ru-RU" i="1" dirty="0"/>
              <a:t>Дорогой недавних пожарищ</a:t>
            </a:r>
            <a:br>
              <a:rPr lang="ru-RU" i="1" dirty="0"/>
            </a:br>
            <a:r>
              <a:rPr lang="ru-RU" i="1" dirty="0"/>
              <a:t>На Запад пойдем мы с тобой...</a:t>
            </a:r>
            <a:br>
              <a:rPr lang="ru-RU" i="1" dirty="0"/>
            </a:br>
            <a:r>
              <a:rPr lang="ru-RU" i="1" dirty="0"/>
              <a:t>Так в бой же скорее, товарищ,</a:t>
            </a:r>
            <a:br>
              <a:rPr lang="ru-RU" i="1" dirty="0"/>
            </a:br>
            <a:r>
              <a:rPr lang="ru-RU" i="1" dirty="0"/>
              <a:t>В последний решительный бой</a:t>
            </a:r>
            <a:r>
              <a:rPr lang="ru-RU" i="1" dirty="0" smtClean="0"/>
              <a:t>!»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Красноармеец А. </a:t>
            </a:r>
            <a:r>
              <a:rPr lang="ru-RU" i="1" dirty="0" err="1"/>
              <a:t>Булавкин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5 февраля 1943 года</a:t>
            </a:r>
          </a:p>
        </p:txBody>
      </p:sp>
    </p:spTree>
    <p:extLst>
      <p:ext uri="{BB962C8B-B14F-4D97-AF65-F5344CB8AC3E}">
        <p14:creationId xmlns:p14="http://schemas.microsoft.com/office/powerpoint/2010/main" val="6425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805">
        <p14:shred/>
      </p:transition>
    </mc:Choice>
    <mc:Fallback xmlns="">
      <p:transition spd="slow" advTm="9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0"/>
            <a:ext cx="909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109">
        <p14:ripple/>
      </p:transition>
    </mc:Choice>
    <mc:Fallback xmlns="">
      <p:transition spd="slow" advTm="4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334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Города-герои Великой Отечественной войны [Карты] : атлас / сост. и </a:t>
            </a:r>
            <a:r>
              <a:rPr lang="ru-RU" b="1" dirty="0" err="1">
                <a:solidFill>
                  <a:schemeClr val="bg1"/>
                </a:solidFill>
              </a:rPr>
              <a:t>подгот</a:t>
            </a:r>
            <a:r>
              <a:rPr lang="ru-RU" b="1" dirty="0">
                <a:solidFill>
                  <a:schemeClr val="bg1"/>
                </a:solidFill>
              </a:rPr>
              <a:t>. к печати ПКО "Картография" в 1975 г.; ред. кол.: И.А. Кутузов [пред</a:t>
            </a:r>
            <a:r>
              <a:rPr lang="ru-RU" b="1" dirty="0" smtClean="0">
                <a:solidFill>
                  <a:schemeClr val="bg1"/>
                </a:solidFill>
              </a:rPr>
              <a:t>.], </a:t>
            </a:r>
            <a:r>
              <a:rPr lang="ru-RU" b="1" dirty="0">
                <a:solidFill>
                  <a:schemeClr val="bg1"/>
                </a:solidFill>
              </a:rPr>
              <a:t>Э.Г. </a:t>
            </a:r>
            <a:r>
              <a:rPr lang="ru-RU" b="1" dirty="0" err="1">
                <a:solidFill>
                  <a:schemeClr val="bg1"/>
                </a:solidFill>
              </a:rPr>
              <a:t>Галиуллина</a:t>
            </a:r>
            <a:r>
              <a:rPr lang="ru-RU" b="1" dirty="0">
                <a:solidFill>
                  <a:schemeClr val="bg1"/>
                </a:solidFill>
              </a:rPr>
              <a:t> (отв. ред.). </a:t>
            </a:r>
            <a:r>
              <a:rPr lang="ru-RU" b="1" dirty="0" smtClean="0">
                <a:solidFill>
                  <a:schemeClr val="bg1"/>
                </a:solidFill>
              </a:rPr>
              <a:t>– М.: </a:t>
            </a:r>
            <a:r>
              <a:rPr lang="ru-RU" b="1" dirty="0">
                <a:solidFill>
                  <a:schemeClr val="bg1"/>
                </a:solidFill>
              </a:rPr>
              <a:t>ГУГК, 1988. </a:t>
            </a:r>
            <a:r>
              <a:rPr lang="ru-RU" b="1" dirty="0" smtClean="0">
                <a:solidFill>
                  <a:schemeClr val="bg1"/>
                </a:solidFill>
              </a:rPr>
              <a:t>- 92 с.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0" y="404663"/>
            <a:ext cx="3942378" cy="539363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44334" y="2564904"/>
            <a:ext cx="4416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Впервые созданный Атлас картографическими средствами отображает действия войск в ходе боев за города: Москва, Ленинград, Волгоград, Киев, Минск, Одесса, Севастополь, Новороссийск, Керчь, Брест. Планы городов с подробным показом участия войск, соотношение сил, оборонительные сооружения и т.д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16">
        <p14:flash/>
      </p:transition>
    </mc:Choice>
    <mc:Fallback xmlns="">
      <p:transition spd="slow" advTm="91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74">
        <p14:prism/>
      </p:transition>
    </mc:Choice>
    <mc:Fallback xmlns="">
      <p:transition spd="slow" advTm="33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550" y="332656"/>
            <a:ext cx="430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Чуйков В. И. От Сталинграда до Берлина. — М.: Сов. Россия, 1985. — 704 </a:t>
            </a:r>
            <a:r>
              <a:rPr lang="ru-RU" b="1" dirty="0" smtClean="0">
                <a:solidFill>
                  <a:schemeClr val="bg1"/>
                </a:solidFill>
              </a:rPr>
              <a:t>с.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516"/>
            <a:ext cx="4122051" cy="607780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83550" y="2096953"/>
            <a:ext cx="4308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Военные мемуары. Прославленный </a:t>
            </a:r>
            <a:r>
              <a:rPr lang="ru-RU" dirty="0"/>
              <a:t>советский </a:t>
            </a:r>
            <a:r>
              <a:rPr lang="ru-RU" dirty="0" smtClean="0"/>
              <a:t>военачальник, дважды </a:t>
            </a:r>
            <a:r>
              <a:rPr lang="ru-RU" dirty="0"/>
              <a:t>Герой Советского Союза </a:t>
            </a:r>
            <a:r>
              <a:rPr lang="ru-RU" dirty="0" smtClean="0"/>
              <a:t>Василий </a:t>
            </a:r>
            <a:r>
              <a:rPr lang="ru-RU" dirty="0"/>
              <a:t>Иванович Чуйков более </a:t>
            </a:r>
            <a:r>
              <a:rPr lang="ru-RU" dirty="0" smtClean="0"/>
              <a:t>60 лет </a:t>
            </a:r>
            <a:r>
              <a:rPr lang="ru-RU" dirty="0"/>
              <a:t>своей жизни отдал службе в рядах родной армии. </a:t>
            </a:r>
            <a:r>
              <a:rPr lang="ru-RU" dirty="0" smtClean="0"/>
              <a:t>Возглавил армию, </a:t>
            </a:r>
            <a:r>
              <a:rPr lang="ru-RU" dirty="0"/>
              <a:t>которая вместе с другими войсками отстояла от врага Сталинград, участвовала в освобождении Донбасса, Запорожья, Одессы, форсировала Вислу, Одер и закончила свой боевой путь штурмом Берлина.</a:t>
            </a:r>
          </a:p>
        </p:txBody>
      </p:sp>
    </p:spTree>
    <p:extLst>
      <p:ext uri="{BB962C8B-B14F-4D97-AF65-F5344CB8AC3E}">
        <p14:creationId xmlns:p14="http://schemas.microsoft.com/office/powerpoint/2010/main" val="1061062793"/>
      </p:ext>
    </p:extLst>
  </p:cSld>
  <p:clrMapOvr>
    <a:masterClrMapping/>
  </p:clrMapOvr>
  <p:transition spd="slow" advTm="9037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Павленко Г. К. Юные гвардейцы тыла: Трудовые резервы Урала – фронту. 1941-1945 гг. / Г. К. Павленко. – Челябинск: Книга, 2004. – 168 с.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518002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2610683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/>
              <a:t>Книга посвящена трудовому подвигу подростков-учащихся государственной системы трудовых резервов Урала в годы Великой Отечественной войны. В ней впервые обобщен материал центральных и местных архивов, а также ранее введенных исследователями в научный оборот фактов. </a:t>
            </a:r>
            <a:r>
              <a:rPr lang="ru-RU" dirty="0" smtClean="0"/>
              <a:t>В </a:t>
            </a:r>
            <a:r>
              <a:rPr lang="ru-RU" dirty="0"/>
              <a:t>ней сочетается научный анализ с публицистическим изложением прошлого.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804890"/>
      </p:ext>
    </p:extLst>
  </p:cSld>
  <p:clrMapOvr>
    <a:masterClrMapping/>
  </p:clrMapOvr>
  <p:transition spd="slow" advTm="8549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545">
        <p14:warp dir="in"/>
      </p:transition>
    </mc:Choice>
    <mc:Fallback xmlns="">
      <p:transition spd="slow" advTm="35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41">
        <p:split orient="vert"/>
      </p:transition>
    </mc:Choice>
    <mc:Fallback xmlns="">
      <p:transition spd="slow" advTm="40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41783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Борисов Н.В. Они повторили подвиг Сусанина / Н. В. Борисов. – М.: Просвещение, 1969. – 192с.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753"/>
            <a:ext cx="3577175" cy="551041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95936" y="2060848"/>
            <a:ext cx="4856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годы Великой Отечественной десятки человек совершили подвиг, подобный тому, который в 1613-м совершил Иван Сусанин, заведший врагов Отечества в заболоченный лес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i="1" dirty="0" smtClean="0"/>
              <a:t>«…Мише </a:t>
            </a:r>
            <a:r>
              <a:rPr lang="ru-RU" i="1" dirty="0"/>
              <a:t>Куприну из Брянской области и Ване Фролову из Калужского района Тульской (ныне Калужской) области было по 12 лет, когда они отдали жизнь за Родину. Миша в мае 1942-го завёл врага в болото, Ваня в декабре 41-го - в глухой </a:t>
            </a:r>
            <a:r>
              <a:rPr lang="ru-RU" i="1" dirty="0" smtClean="0"/>
              <a:t>лес…»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914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20">
        <p14:window dir="vert"/>
      </p:transition>
    </mc:Choice>
    <mc:Fallback xmlns="">
      <p:transition spd="slow" advTm="87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Бондарев, Ю.В. Горячий снег : роман / Юрий Бондарев ; вступ. статья И. </a:t>
            </a:r>
            <a:r>
              <a:rPr lang="ru-RU" b="1" dirty="0" err="1">
                <a:solidFill>
                  <a:schemeClr val="bg1"/>
                </a:solidFill>
              </a:rPr>
              <a:t>Богатко</a:t>
            </a:r>
            <a:r>
              <a:rPr lang="ru-RU" b="1" dirty="0">
                <a:solidFill>
                  <a:schemeClr val="bg1"/>
                </a:solidFill>
              </a:rPr>
              <a:t>. — М. : </a:t>
            </a:r>
            <a:r>
              <a:rPr lang="ru-RU" b="1" dirty="0" err="1">
                <a:solidFill>
                  <a:schemeClr val="bg1"/>
                </a:solidFill>
              </a:rPr>
              <a:t>Худож</a:t>
            </a:r>
            <a:r>
              <a:rPr lang="ru-RU" b="1" dirty="0">
                <a:solidFill>
                  <a:schemeClr val="bg1"/>
                </a:solidFill>
              </a:rPr>
              <a:t>. лит., 1988. — 368 с. — (Б-ка советского романа).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7" y="620688"/>
            <a:ext cx="3587338" cy="5522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1530477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РОМАН. </a:t>
            </a:r>
          </a:p>
          <a:p>
            <a:r>
              <a:rPr lang="ru-RU" i="1" dirty="0" smtClean="0"/>
              <a:t>«Он </a:t>
            </a:r>
            <a:r>
              <a:rPr lang="ru-RU" i="1" dirty="0"/>
              <a:t>не определил для себя, что с ним произошло. Но после того, как он снова, как тогда, когда стрелял по танкам, ощутил в себе неудержимую злость, ненависть боя, он вроде бы осознал особую и единственную ценность своей жизни, значительность которой теперь даже не тайно от других мог бы взвесить с надеждой на случайное и счастливое везение. Он потерял чувство обостренной опасности и инстинктивного страха перед танками, перед всем этим стреляющим и убивающим миром, как будто судьбой была неосторожно дана ему вечная жизнь и вечная ненависть в этой страшной степи</a:t>
            </a:r>
            <a:r>
              <a:rPr lang="ru-RU" i="1" dirty="0" smtClean="0"/>
              <a:t>…»</a:t>
            </a:r>
            <a:endParaRPr lang="ru-RU" i="1" dirty="0"/>
          </a:p>
          <a:p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59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952">
        <p14:vortex dir="r"/>
      </p:transition>
    </mc:Choice>
    <mc:Fallback xmlns="">
      <p:transition spd="slow" advTm="169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29">
        <p14:prism isContent="1" isInverted="1"/>
      </p:transition>
    </mc:Choice>
    <mc:Fallback xmlns="">
      <p:transition spd="slow" advTm="4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40466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Симонов, К.С. Живые и мёртвые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К. С. Симонов — Киев : </a:t>
            </a:r>
            <a:r>
              <a:rPr lang="ru-RU" b="1" dirty="0" err="1" smtClean="0">
                <a:solidFill>
                  <a:schemeClr val="bg1"/>
                </a:solidFill>
              </a:rPr>
              <a:t>Днипро</a:t>
            </a:r>
            <a:r>
              <a:rPr lang="ru-RU" b="1" dirty="0" smtClean="0">
                <a:solidFill>
                  <a:schemeClr val="bg1"/>
                </a:solidFill>
              </a:rPr>
              <a:t>., 1984. — 480 с.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694"/>
            <a:ext cx="4333875" cy="627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1831757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РОМАН.</a:t>
            </a:r>
          </a:p>
          <a:p>
            <a:pPr algn="ctr"/>
            <a:endParaRPr lang="ru-RU" dirty="0" smtClean="0"/>
          </a:p>
          <a:p>
            <a:r>
              <a:rPr lang="ru-RU" i="1" dirty="0" smtClean="0"/>
              <a:t>«Разные </a:t>
            </a:r>
            <a:r>
              <a:rPr lang="ru-RU" i="1" dirty="0"/>
              <a:t>характеры бывают сильны по-разному, и иногда их сила заключается в том, чтобы страшась последствий собственного решения все-таки не изменить </a:t>
            </a:r>
            <a:r>
              <a:rPr lang="ru-RU" i="1" dirty="0" smtClean="0"/>
              <a:t>его».</a:t>
            </a:r>
          </a:p>
          <a:p>
            <a:endParaRPr lang="ru-RU" i="1" dirty="0"/>
          </a:p>
          <a:p>
            <a:r>
              <a:rPr lang="ru-RU" i="1" dirty="0" smtClean="0"/>
              <a:t>«Война </a:t>
            </a:r>
            <a:r>
              <a:rPr lang="ru-RU" i="1" dirty="0"/>
              <a:t>есть ускоренная жизнь, и больше ничего. И в жизни люди помирают, и на войне то же самое, только скорость </a:t>
            </a:r>
            <a:r>
              <a:rPr lang="ru-RU" i="1" dirty="0" smtClean="0"/>
              <a:t>другая».</a:t>
            </a:r>
          </a:p>
          <a:p>
            <a:endParaRPr lang="ru-RU" i="1" dirty="0"/>
          </a:p>
          <a:p>
            <a:r>
              <a:rPr lang="ru-RU" i="1" dirty="0" smtClean="0"/>
              <a:t>«Можно </a:t>
            </a:r>
            <a:r>
              <a:rPr lang="ru-RU" i="1" dirty="0"/>
              <a:t>научиться воевать, но привыкнуть к войне </a:t>
            </a:r>
            <a:r>
              <a:rPr lang="ru-RU" i="1" dirty="0" smtClean="0"/>
              <a:t>невозможно».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984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8">
        <p:circle/>
      </p:transition>
    </mc:Choice>
    <mc:Fallback xmlns="">
      <p:transition spd="slow" advTm="979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1960" y="460086"/>
            <a:ext cx="4294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Назаров, О.А. Генерал армии П.И. Батов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О. А. Назаров </a:t>
            </a:r>
            <a:r>
              <a:rPr lang="ru-RU" b="1" dirty="0">
                <a:solidFill>
                  <a:schemeClr val="bg1"/>
                </a:solidFill>
              </a:rPr>
              <a:t>— </a:t>
            </a:r>
            <a:r>
              <a:rPr lang="ru-RU" b="1" dirty="0" smtClean="0">
                <a:solidFill>
                  <a:schemeClr val="bg1"/>
                </a:solidFill>
              </a:rPr>
              <a:t>М.:  Воениздат, 1987. </a:t>
            </a:r>
            <a:r>
              <a:rPr lang="ru-RU" b="1" dirty="0">
                <a:solidFill>
                  <a:schemeClr val="bg1"/>
                </a:solidFill>
              </a:rPr>
              <a:t>— </a:t>
            </a:r>
            <a:r>
              <a:rPr lang="ru-RU" b="1" dirty="0" smtClean="0">
                <a:solidFill>
                  <a:schemeClr val="bg1"/>
                </a:solidFill>
              </a:rPr>
              <a:t>176 </a:t>
            </a:r>
            <a:r>
              <a:rPr lang="ru-RU" b="1" dirty="0">
                <a:solidFill>
                  <a:schemeClr val="bg1"/>
                </a:solidFill>
              </a:rPr>
              <a:t>с.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1256"/>
            <a:ext cx="3528392" cy="5184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7559" y="1988840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Эта книга об известном советском военачальнике генерале армии Павле Ивановиче </a:t>
            </a:r>
            <a:r>
              <a:rPr lang="ru-RU" dirty="0" err="1"/>
              <a:t>Батове</a:t>
            </a:r>
            <a:r>
              <a:rPr lang="ru-RU" dirty="0"/>
              <a:t>. В годы Великой Отечественной войны он командовал славной 65-й армией, личный состав которой внес значительный вклад в разгром врага. В послевоенное время П.И. Батов плодотворно трудился на различных руководящих постах в Советских Вооруженных Силах, долгое время был председателем Советского комитета ветеранов </a:t>
            </a:r>
            <a:r>
              <a:rPr lang="ru-RU" dirty="0" smtClean="0"/>
              <a:t>войн.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54">
        <p:blinds dir="vert"/>
      </p:transition>
    </mc:Choice>
    <mc:Fallback xmlns="">
      <p:transition spd="slow" advTm="685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565">
        <p14:warp dir="in"/>
      </p:transition>
    </mc:Choice>
    <mc:Fallback xmlns="">
      <p:transition spd="slow" advTm="35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«Венок славы»: </a:t>
            </a:r>
            <a:r>
              <a:rPr lang="ru-RU" b="1" dirty="0">
                <a:solidFill>
                  <a:schemeClr val="bg1"/>
                </a:solidFill>
              </a:rPr>
              <a:t>антология художественных произведений о Великой Отечественной </a:t>
            </a:r>
            <a:r>
              <a:rPr lang="ru-RU" b="1" dirty="0" smtClean="0">
                <a:solidFill>
                  <a:schemeClr val="bg1"/>
                </a:solidFill>
              </a:rPr>
              <a:t>войне в 12 томах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>
                <a:solidFill>
                  <a:schemeClr val="bg1"/>
                </a:solidFill>
              </a:rPr>
              <a:t>— М.: Современник, 1984.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1988840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Серия из 12 книг о Великой Отечественной Войне. Каждый том содержит стихи, документальные и художественные произведения об определённом этапе войны</a:t>
            </a:r>
            <a:r>
              <a:rPr lang="ru-RU" sz="2000" dirty="0" smtClean="0"/>
              <a:t>. Том 4 раскрывает особенности Сталинградской битвы.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8" y="1484784"/>
            <a:ext cx="4730946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66">
        <p:fade/>
      </p:transition>
    </mc:Choice>
    <mc:Fallback xmlns="">
      <p:transition spd="med" advTm="9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">
        <p14:prism isContent="1"/>
      </p:transition>
    </mc:Choice>
    <mc:Fallback xmlns="">
      <p:transition spd="slow" advTm="3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ВАДЬБА\IMG20221129165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98" y="0"/>
            <a:ext cx="490719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631" y="332656"/>
            <a:ext cx="37444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Эти и многие другие книги на тему Великой Отечественной войны и Сталинградской битвы Вы можете увидеть в нашей библиотеке.  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ПРИЯТНОГО ЧТЕНИЯ!!!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37">
        <p:split orient="vert"/>
      </p:transition>
    </mc:Choice>
    <mc:Fallback xmlns="">
      <p:transition spd="slow" advTm="793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684" y="20242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Сталинградская битва – одно из решающих сражений Великой Отечественной войны, перевернувшее ход истории.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Началом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Сталинградского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сражения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считается </a:t>
            </a:r>
            <a:r>
              <a:rPr lang="ru-RU" sz="2000" b="1" dirty="0">
                <a:solidFill>
                  <a:srgbClr val="C00000"/>
                </a:solidFill>
              </a:rPr>
              <a:t>17 июля 1942 года.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Тогда авангарды 6-й армии Паулюса на реках Чир 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Цимла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вступили в бой с подразделениями 62-й и 64-й армий Сталинградского фронта. Завершение — </a:t>
            </a:r>
            <a:r>
              <a:rPr lang="ru-RU" sz="2000" b="1" dirty="0">
                <a:solidFill>
                  <a:srgbClr val="C00000"/>
                </a:solidFill>
              </a:rPr>
              <a:t>2 февраля 1943-го,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когда в плен сдалась гитлеровская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группировка.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5647"/>
            <a:ext cx="8422076" cy="42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22">
        <p:circle/>
      </p:transition>
    </mc:Choice>
    <mc:Fallback xmlns="">
      <p:transition spd="slow" advTm="90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Сталинградская битва 1942-1943 года </a:t>
            </a:r>
            <a:r>
              <a:rPr lang="ru-RU" sz="2400" dirty="0"/>
              <a:t>началась на правобережье Дона, в ней участвовало более 2 млн человек, в том числе армии Италии, Румынии, Венгрии и Хорватии, а погибло более миллиона. Она была отмечена самыми кровавыми уличными боями в разрушенном Сталинграде и невероятным героизмом советских солдат трех фронтов, который потряс немцев, уничтожил группу армий «В» и подорвал их боевой дух.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17411"/>
            <a:ext cx="3939033" cy="32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428"/>
      </p:ext>
    </p:extLst>
  </p:cSld>
  <p:clrMapOvr>
    <a:masterClrMapping/>
  </p:clrMapOvr>
  <p:transition spd="slow" advTm="7559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9599"/>
      </p:ext>
    </p:extLst>
  </p:cSld>
  <p:clrMapOvr>
    <a:masterClrMapping/>
  </p:clrMapOvr>
  <p:transition spd="slow" advTm="375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192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Капитуляция 20 немецких дивизий стала днем национального траура для Третьего рейха и сильным ударом по психике Гитлера</a:t>
            </a:r>
            <a:r>
              <a:rPr lang="ru-RU" sz="2000" b="1" dirty="0">
                <a:solidFill>
                  <a:srgbClr val="C00000"/>
                </a:solidFill>
              </a:rPr>
              <a:t>. Победа СССР в Сталинграде переломила ход Второй мировой войны.</a:t>
            </a:r>
            <a:r>
              <a:rPr lang="ru-RU" sz="2000" dirty="0"/>
              <a:t> Ни Турция, ни Япония, бывшие союзниками Германии, не рискнули начать боевые действия против Советского Союза. А США и Британия вынуждены были согласиться с главной ролью СССР в подавлении Германии — увеличились поставки в Союз вооружений, приблизилось открытие Второго фронта.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2" y="2907357"/>
            <a:ext cx="7462955" cy="36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88">
        <p14:doors dir="vert"/>
      </p:transition>
    </mc:Choice>
    <mc:Fallback xmlns="">
      <p:transition spd="slow" advTm="10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037">
        <p14:honeycomb/>
      </p:transition>
    </mc:Choice>
    <mc:Fallback xmlns="">
      <p:transition spd="slow" advTm="4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5423"/>
            <a:ext cx="7920880" cy="4553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01097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События тех дней были  кровью вписаны  в советскую историю. Героизм, самоотверженность и мужество наших солдат навеки останется в памяти. Минул уже почти целый век, а картины страшной войны и подвига простых советских людей вновь всплывают перед нами. </a:t>
            </a:r>
            <a:r>
              <a:rPr lang="ru-RU" dirty="0"/>
              <a:t>М</a:t>
            </a:r>
            <a:r>
              <a:rPr lang="ru-RU" dirty="0" smtClean="0"/>
              <a:t>ы воссоздаем историю  в  военных фильмах, музейных экспозициях, и, конечно, литературных произведениях.  На последних мы остановимся подробнее.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608">
        <p14:prism/>
      </p:transition>
    </mc:Choice>
    <mc:Fallback xmlns="">
      <p:transition spd="slow" advTm="12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91596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Памяти достойны. Памятники и мемориальные доски Челябинской области, посвященные участникам Великой Отечественной войны и труженикам тыла, выпускникам и преподавателям системы трудовых резервов / сост. В. В. Большаков, Ф. Н. Клюев, В. Б. </a:t>
            </a:r>
            <a:r>
              <a:rPr lang="ru-RU" b="1" dirty="0" err="1">
                <a:solidFill>
                  <a:schemeClr val="bg1"/>
                </a:solidFill>
              </a:rPr>
              <a:t>Феркель</a:t>
            </a:r>
            <a:r>
              <a:rPr lang="ru-RU" b="1" dirty="0">
                <a:solidFill>
                  <a:schemeClr val="bg1"/>
                </a:solidFill>
              </a:rPr>
              <a:t>, ; ред. В. Б. </a:t>
            </a:r>
            <a:r>
              <a:rPr lang="ru-RU" b="1" dirty="0" err="1">
                <a:solidFill>
                  <a:schemeClr val="bg1"/>
                </a:solidFill>
              </a:rPr>
              <a:t>Феркель</a:t>
            </a:r>
            <a:r>
              <a:rPr lang="ru-RU" b="1" dirty="0">
                <a:solidFill>
                  <a:schemeClr val="bg1"/>
                </a:solidFill>
              </a:rPr>
              <a:t>. - Челябинск : Библиотека А. Миллера, 2020. - 300 </a:t>
            </a:r>
            <a:r>
              <a:rPr lang="ru-RU" dirty="0">
                <a:solidFill>
                  <a:schemeClr val="bg1"/>
                </a:solidFill>
              </a:rPr>
              <a:t>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0" y="377722"/>
            <a:ext cx="3528392" cy="583264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7499" y="3429000"/>
            <a:ext cx="4901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Путеводитель дает возможность увидеть мемориалы, стелы, памятники, мемориальные доски, узнать о тех, кто </a:t>
            </a:r>
            <a:r>
              <a:rPr lang="ru-RU" b="1" i="1" dirty="0" smtClean="0"/>
              <a:t>из жителей Челябинской области навсегда </a:t>
            </a:r>
            <a:r>
              <a:rPr lang="ru-RU" b="1" i="1" dirty="0"/>
              <a:t>остался на полях сражений и приближал Победу.</a:t>
            </a:r>
          </a:p>
        </p:txBody>
      </p:sp>
    </p:spTree>
    <p:extLst>
      <p:ext uri="{BB962C8B-B14F-4D97-AF65-F5344CB8AC3E}">
        <p14:creationId xmlns:p14="http://schemas.microsoft.com/office/powerpoint/2010/main" val="40240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226">
        <p14:switch dir="r"/>
      </p:transition>
    </mc:Choice>
    <mc:Fallback xmlns="">
      <p:transition spd="slow" advTm="102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1137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«ХРАБРОЕ СЕРДЦЕ СТАЛИНГРАДА»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ОТВАЖНОЕ СЕРДЦЕ СТАЛИНГРАДА</dc:title>
  <dc:creator>МУЗЕЙ</dc:creator>
  <cp:lastModifiedBy>МУЗЕЙ</cp:lastModifiedBy>
  <cp:revision>33</cp:revision>
  <dcterms:created xsi:type="dcterms:W3CDTF">2023-01-11T09:11:18Z</dcterms:created>
  <dcterms:modified xsi:type="dcterms:W3CDTF">2023-01-12T04:21:21Z</dcterms:modified>
</cp:coreProperties>
</file>