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307" r:id="rId15"/>
    <p:sldId id="269" r:id="rId16"/>
    <p:sldId id="270" r:id="rId17"/>
    <p:sldId id="271" r:id="rId18"/>
    <p:sldId id="272" r:id="rId19"/>
    <p:sldId id="294" r:id="rId20"/>
    <p:sldId id="295" r:id="rId21"/>
    <p:sldId id="273" r:id="rId22"/>
    <p:sldId id="308" r:id="rId23"/>
    <p:sldId id="309" r:id="rId24"/>
    <p:sldId id="310" r:id="rId25"/>
    <p:sldId id="275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5" r:id="rId40"/>
    <p:sldId id="326" r:id="rId41"/>
    <p:sldId id="327" r:id="rId42"/>
    <p:sldId id="328" r:id="rId43"/>
    <p:sldId id="329" r:id="rId44"/>
    <p:sldId id="330" r:id="rId45"/>
    <p:sldId id="331" r:id="rId46"/>
    <p:sldId id="332" r:id="rId47"/>
    <p:sldId id="333" r:id="rId48"/>
    <p:sldId id="334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73" autoAdjust="0"/>
  </p:normalViewPr>
  <p:slideViewPr>
    <p:cSldViewPr snapToGrid="0" showGuides="1">
      <p:cViewPr>
        <p:scale>
          <a:sx n="66" d="100"/>
          <a:sy n="66" d="100"/>
        </p:scale>
        <p:origin x="2274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CAAAA-1FAD-433C-9115-3607668F1417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577FA-D809-494B-9A50-1A06C5CD90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3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845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585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866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4552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491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950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18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301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459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450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559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7153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577FA-D809-494B-9A50-1A06C5CD904B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51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92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32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12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6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23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77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305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01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53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95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31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405F2C4-DC58-4771-BD3D-84739BEBE1A9}" type="datetimeFigureOut">
              <a:rPr lang="ru-RU" smtClean="0"/>
              <a:t>26.02.2022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5340728-F00B-433D-AB2C-AABC0B5A3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648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>
                <a:cs typeface="Times New Roman" panose="02020603050405020304" pitchFamily="18" charset="0"/>
              </a:rPr>
              <a:t>Профилактика деструктивного поведения несовершеннолетних в Интернете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pic>
        <p:nvPicPr>
          <p:cNvPr id="1028" name="Picture 4" descr="Деструктивное поведение - профилактика, причины, виды">
            <a:extLst>
              <a:ext uri="{FF2B5EF4-FFF2-40B4-BE49-F238E27FC236}">
                <a16:creationId xmlns:a16="http://schemas.microsoft.com/office/drawing/2014/main" id="{46FE867E-C016-46D8-A88F-0FCF51E85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4730092"/>
            <a:ext cx="3734602" cy="212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8981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32531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cs typeface="Times New Roman" panose="02020603050405020304" pitchFamily="18" charset="0"/>
              </a:rPr>
              <a:t>Группы деструктивного поведения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7614" y="1820968"/>
            <a:ext cx="11077731" cy="4315223"/>
          </a:xfrm>
        </p:spPr>
        <p:txBody>
          <a:bodyPr>
            <a:noAutofit/>
          </a:bodyPr>
          <a:lstStyle/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 err="1">
                <a:cs typeface="Times New Roman" panose="02020603050405020304" pitchFamily="18" charset="0"/>
              </a:rPr>
              <a:t>Внешнедеструктивное</a:t>
            </a:r>
            <a:r>
              <a:rPr lang="ru-RU" dirty="0">
                <a:cs typeface="Times New Roman" panose="02020603050405020304" pitchFamily="18" charset="0"/>
              </a:rPr>
              <a:t> (антисоциальное) поведение, противоречащее нравственным и правовым нормам, нарушая и разрушая их, поведение, угрожающее социальному порядку и благополучию окружающих людей (алкоголизм, проституция, наркомания, </a:t>
            </a:r>
            <a:r>
              <a:rPr lang="ru-RU" dirty="0" err="1">
                <a:cs typeface="Times New Roman" panose="02020603050405020304" pitchFamily="18" charset="0"/>
              </a:rPr>
              <a:t>аддикции</a:t>
            </a:r>
            <a:r>
              <a:rPr lang="ru-RU" dirty="0">
                <a:cs typeface="Times New Roman" panose="02020603050405020304" pitchFamily="18" charset="0"/>
              </a:rPr>
              <a:t>, а также любые действия или бездействия, запрещенные законодательством);</a:t>
            </a: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ru-RU" dirty="0"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cs typeface="Times New Roman" panose="02020603050405020304" pitchFamily="18" charset="0"/>
              </a:rPr>
              <a:t>Косвенно-деструктивное (асоциальное) поведение, нарушающее и разрушающее морально-нравственные нормы и межличностные связи и отношения (агрессия, насилие, открытое хамство, конфликт, бродяжничество и пр.);</a:t>
            </a: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ru-RU" dirty="0"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 err="1">
                <a:cs typeface="Times New Roman" panose="02020603050405020304" pitchFamily="18" charset="0"/>
              </a:rPr>
              <a:t>Аутодеструктивное</a:t>
            </a:r>
            <a:r>
              <a:rPr lang="ru-RU" dirty="0">
                <a:cs typeface="Times New Roman" panose="02020603050405020304" pitchFamily="18" charset="0"/>
              </a:rPr>
              <a:t> (</a:t>
            </a:r>
            <a:r>
              <a:rPr lang="ru-RU" dirty="0" err="1">
                <a:cs typeface="Times New Roman" panose="02020603050405020304" pitchFamily="18" charset="0"/>
              </a:rPr>
              <a:t>диссоциальное</a:t>
            </a:r>
            <a:r>
              <a:rPr lang="ru-RU" dirty="0">
                <a:cs typeface="Times New Roman" panose="02020603050405020304" pitchFamily="18" charset="0"/>
              </a:rPr>
              <a:t>) поведение, нарушающее и разрушающее медицинские и психологические нормы, угрожающее целостности и развитию самой личности и, как итог, -приводящее к ее распаду (суицид, злоупотребление психоактивными веществами, пищевые </a:t>
            </a:r>
            <a:r>
              <a:rPr lang="ru-RU" dirty="0" err="1">
                <a:cs typeface="Times New Roman" panose="02020603050405020304" pitchFamily="18" charset="0"/>
              </a:rPr>
              <a:t>аддикции</a:t>
            </a:r>
            <a:r>
              <a:rPr lang="ru-RU" dirty="0">
                <a:cs typeface="Times New Roman" panose="02020603050405020304" pitchFamily="18" charset="0"/>
              </a:rPr>
              <a:t>, конформизм, </a:t>
            </a:r>
            <a:r>
              <a:rPr lang="ru-RU" dirty="0" err="1">
                <a:cs typeface="Times New Roman" panose="02020603050405020304" pitchFamily="18" charset="0"/>
              </a:rPr>
              <a:t>нарцисстизм</a:t>
            </a:r>
            <a:r>
              <a:rPr lang="ru-RU" dirty="0">
                <a:cs typeface="Times New Roman" panose="02020603050405020304" pitchFamily="18" charset="0"/>
              </a:rPr>
              <a:t>, фанатизм, аутизм).</a:t>
            </a:r>
          </a:p>
        </p:txBody>
      </p:sp>
    </p:spTree>
    <p:extLst>
      <p:ext uri="{BB962C8B-B14F-4D97-AF65-F5344CB8AC3E}">
        <p14:creationId xmlns:p14="http://schemas.microsoft.com/office/powerpoint/2010/main" val="1222967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7620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cs typeface="Times New Roman" panose="02020603050405020304" pitchFamily="18" charset="0"/>
              </a:rPr>
              <a:t>Структура </a:t>
            </a:r>
            <a:r>
              <a:rPr lang="ru-RU" sz="4800" dirty="0" err="1">
                <a:cs typeface="Times New Roman" panose="02020603050405020304" pitchFamily="18" charset="0"/>
              </a:rPr>
              <a:t>деструктивности</a:t>
            </a:r>
            <a:endParaRPr lang="ru-RU" sz="4800" dirty="0"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69431" y="3943385"/>
            <a:ext cx="4856812" cy="97436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ru-RU" sz="2400" dirty="0">
                <a:solidFill>
                  <a:schemeClr val="bg1"/>
                </a:solidFill>
                <a:cs typeface="Times New Roman" panose="02020603050405020304" pitchFamily="18" charset="0"/>
              </a:rPr>
              <a:t>Деструктивные действия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52669" y="1949166"/>
            <a:ext cx="5156616" cy="97436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cs typeface="Times New Roman" panose="02020603050405020304" pitchFamily="18" charset="0"/>
              </a:rPr>
              <a:t>Деструктивность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670623" y="3943385"/>
            <a:ext cx="4736891" cy="97436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bg1"/>
                </a:solidFill>
                <a:cs typeface="Times New Roman" panose="02020603050405020304" pitchFamily="18" charset="0"/>
              </a:rPr>
              <a:t>Деструктивное поведение</a:t>
            </a:r>
          </a:p>
          <a:p>
            <a:pPr algn="ctr"/>
            <a:endParaRPr lang="ru-RU" sz="2400" dirty="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4631960" y="3046973"/>
            <a:ext cx="719528" cy="764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670623" y="3035973"/>
            <a:ext cx="644577" cy="786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988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89744"/>
            <a:ext cx="10058400" cy="124418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800" dirty="0"/>
              <a:t> </a:t>
            </a:r>
            <a:br>
              <a:rPr lang="ru-RU" sz="4800" dirty="0"/>
            </a:br>
            <a:r>
              <a:rPr lang="ru-RU" sz="48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Деструктивные действия </a:t>
            </a:r>
            <a:br>
              <a:rPr lang="ru-RU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0099" y="2333624"/>
            <a:ext cx="10782301" cy="3838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cs typeface="Times New Roman" panose="02020603050405020304" pitchFamily="18" charset="0"/>
              </a:rPr>
              <a:t>Деструктивные действия выступают в качестве:</a:t>
            </a:r>
          </a:p>
          <a:p>
            <a:pPr marL="0" indent="0">
              <a:buNone/>
            </a:pPr>
            <a:endParaRPr lang="ru-RU" sz="2800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cs typeface="Times New Roman" panose="02020603050405020304" pitchFamily="18" charset="0"/>
              </a:rPr>
              <a:t>Средства достижения какой-либо значимой цели.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cs typeface="Times New Roman" panose="02020603050405020304" pitchFamily="18" charset="0"/>
              </a:rPr>
              <a:t>Способа психологической разрядки.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cs typeface="Times New Roman" panose="02020603050405020304" pitchFamily="18" charset="0"/>
              </a:rPr>
              <a:t>Способа удовлетворения потребностей в самореализации и самоутверждении (если не принимают </a:t>
            </a:r>
            <a:r>
              <a:rPr lang="ru-RU" sz="2800" dirty="0" err="1">
                <a:cs typeface="Times New Roman" panose="02020603050405020304" pitchFamily="18" charset="0"/>
              </a:rPr>
              <a:t>аутодеструктивные</a:t>
            </a:r>
            <a:r>
              <a:rPr lang="ru-RU" sz="2800" dirty="0">
                <a:cs typeface="Times New Roman" panose="02020603050405020304" pitchFamily="18" charset="0"/>
              </a:rPr>
              <a:t> формы).</a:t>
            </a:r>
          </a:p>
        </p:txBody>
      </p:sp>
    </p:spTree>
    <p:extLst>
      <p:ext uri="{BB962C8B-B14F-4D97-AF65-F5344CB8AC3E}">
        <p14:creationId xmlns:p14="http://schemas.microsoft.com/office/powerpoint/2010/main" val="941859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32531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Деструктивное поведение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4714" y="1723869"/>
            <a:ext cx="11497455" cy="4751881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Деструктивное поведение, складывается из трех компонентов: познавательного, эмоционального и волевого.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Познавательный компонент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 в себе понимание ситуации, выделение объекта и обоснование мотива для проявления поведения. </a:t>
            </a:r>
          </a:p>
          <a:p>
            <a:pPr algn="just"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Эмоциональный компонент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легкое возникновение отрицательных эмоций (гнева, отвращения, презрения, злости). </a:t>
            </a:r>
          </a:p>
          <a:p>
            <a:pPr algn="just"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Волевой компонент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целеустремленность, настойчивость, решительность и инициативность (качества сами по себе положительные). </a:t>
            </a:r>
          </a:p>
          <a:p>
            <a:pPr algn="just">
              <a:spcBef>
                <a:spcPts val="0"/>
              </a:spcBef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выраженности компонентов в этой триаде может варьироваться. Все они связаны с физиологическими свойствами личности - темпераментом,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интраверсией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экстраверсией и др.</a:t>
            </a:r>
          </a:p>
        </p:txBody>
      </p:sp>
    </p:spTree>
    <p:extLst>
      <p:ext uri="{BB962C8B-B14F-4D97-AF65-F5344CB8AC3E}">
        <p14:creationId xmlns:p14="http://schemas.microsoft.com/office/powerpoint/2010/main" val="586078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32531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Деструктивное поведение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4714" y="1723869"/>
            <a:ext cx="11497455" cy="4751881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социально-психологических особенностей, провоцирующих деструктивное поведение, обычно выделяют следующие: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недостаточное развитие интеллекта;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сниженная самооценка;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самоконтроля;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неразвитость коммуникативных навыков;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возбудимость нервной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2454275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7619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cs typeface="Times New Roman" panose="02020603050405020304" pitchFamily="18" charset="0"/>
              </a:rPr>
              <a:t>Особенности поколения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9587" y="1333500"/>
            <a:ext cx="11047751" cy="505231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cs typeface="Times New Roman" panose="02020603050405020304" pitchFamily="18" charset="0"/>
              </a:rPr>
              <a:t>    Американские ученые Нейл </a:t>
            </a:r>
            <a:r>
              <a:rPr lang="ru-RU" dirty="0" err="1">
                <a:cs typeface="Times New Roman" panose="02020603050405020304" pitchFamily="18" charset="0"/>
              </a:rPr>
              <a:t>Хоув</a:t>
            </a:r>
            <a:r>
              <a:rPr lang="ru-RU" dirty="0">
                <a:cs typeface="Times New Roman" panose="02020603050405020304" pitchFamily="18" charset="0"/>
              </a:rPr>
              <a:t> и Уильям Штраус предложили теорию поколений, согласно которой каждые 20-25 лет появляется новое поколение людей, которое отличается от предыдущих привычками, характером, ценностями и целями: молчаливое поколение (родившиеся в 1923-1943 гг.); </a:t>
            </a:r>
            <a:r>
              <a:rPr lang="ru-RU" dirty="0" err="1">
                <a:cs typeface="Times New Roman" panose="02020603050405020304" pitchFamily="18" charset="0"/>
              </a:rPr>
              <a:t>беби-бумеры</a:t>
            </a:r>
            <a:r>
              <a:rPr lang="ru-RU" dirty="0">
                <a:cs typeface="Times New Roman" panose="02020603050405020304" pitchFamily="18" charset="0"/>
              </a:rPr>
              <a:t> (родившиеся в1943-1963 гг.); поколение Х (родившиеся в 1963-1984 гг.); поколение Y(родившиеся в 1984-2004 гг.); поколение Z (родившиеся в 2004 г. и позже).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dirty="0"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cs typeface="Times New Roman" panose="02020603050405020304" pitchFamily="18" charset="0"/>
              </a:rPr>
              <a:t>    Y-</a:t>
            </a:r>
            <a:r>
              <a:rPr lang="ru-RU" dirty="0" err="1">
                <a:cs typeface="Times New Roman" panose="02020603050405020304" pitchFamily="18" charset="0"/>
              </a:rPr>
              <a:t>ки</a:t>
            </a:r>
            <a:r>
              <a:rPr lang="ru-RU" dirty="0">
                <a:cs typeface="Times New Roman" panose="02020603050405020304" pitchFamily="18" charset="0"/>
              </a:rPr>
              <a:t> и Z-</a:t>
            </a:r>
            <a:r>
              <a:rPr lang="ru-RU" dirty="0" err="1">
                <a:cs typeface="Times New Roman" panose="02020603050405020304" pitchFamily="18" charset="0"/>
              </a:rPr>
              <a:t>еты</a:t>
            </a:r>
            <a:r>
              <a:rPr lang="ru-RU" dirty="0">
                <a:cs typeface="Times New Roman" panose="02020603050405020304" pitchFamily="18" charset="0"/>
              </a:rPr>
              <a:t> не понимают переносных значений и «игру» слов, не воспринимают юмор и не смеются над анекдотами и шутками (опять же, заменяя их в «</a:t>
            </a:r>
            <a:r>
              <a:rPr lang="ru-RU" dirty="0" err="1">
                <a:cs typeface="Times New Roman" panose="02020603050405020304" pitchFamily="18" charset="0"/>
              </a:rPr>
              <a:t>виртуале</a:t>
            </a:r>
            <a:r>
              <a:rPr lang="ru-RU" dirty="0">
                <a:cs typeface="Times New Roman" panose="02020603050405020304" pitchFamily="18" charset="0"/>
              </a:rPr>
              <a:t>» </a:t>
            </a:r>
            <a:r>
              <a:rPr lang="ru-RU" dirty="0" err="1">
                <a:cs typeface="Times New Roman" panose="02020603050405020304" pitchFamily="18" charset="0"/>
              </a:rPr>
              <a:t>мемами</a:t>
            </a:r>
            <a:r>
              <a:rPr lang="ru-RU" dirty="0">
                <a:cs typeface="Times New Roman" panose="02020603050405020304" pitchFamily="18" charset="0"/>
              </a:rPr>
              <a:t> и </a:t>
            </a:r>
            <a:r>
              <a:rPr lang="ru-RU" dirty="0" err="1">
                <a:cs typeface="Times New Roman" panose="02020603050405020304" pitchFamily="18" charset="0"/>
              </a:rPr>
              <a:t>демотиваторами</a:t>
            </a:r>
            <a:r>
              <a:rPr lang="ru-RU" dirty="0">
                <a:cs typeface="Times New Roman" panose="02020603050405020304" pitchFamily="18" charset="0"/>
              </a:rPr>
              <a:t>). В свою очередь, отсутствие результатов социально значимой деятельности приводит к потере «обратной связи» - индивид становится склонным значительно завышать самооценку (эффект </a:t>
            </a:r>
            <a:r>
              <a:rPr lang="ru-RU" dirty="0" err="1">
                <a:cs typeface="Times New Roman" panose="02020603050405020304" pitchFamily="18" charset="0"/>
              </a:rPr>
              <a:t>Даннинга-Крюгера</a:t>
            </a:r>
            <a:r>
              <a:rPr lang="ru-RU" dirty="0">
                <a:cs typeface="Times New Roman" panose="02020603050405020304" pitchFamily="18" charset="0"/>
              </a:rPr>
              <a:t>) и не может реально соотносить свои результаты с реальными результатами деятельности других. Во-вторых, это утрата </a:t>
            </a:r>
            <a:r>
              <a:rPr lang="ru-RU" dirty="0" err="1">
                <a:cs typeface="Times New Roman" panose="02020603050405020304" pitchFamily="18" charset="0"/>
              </a:rPr>
              <a:t>эмпатии</a:t>
            </a:r>
            <a:r>
              <a:rPr lang="ru-RU" dirty="0">
                <a:cs typeface="Times New Roman" panose="02020603050405020304" pitchFamily="18" charset="0"/>
              </a:rPr>
              <a:t> – «эмоционального сострадания» (восприятия чужой боли физической и душевной как своей собственной); </a:t>
            </a:r>
            <a:r>
              <a:rPr lang="ru-RU" dirty="0" err="1">
                <a:cs typeface="Times New Roman" panose="02020603050405020304" pitchFamily="18" charset="0"/>
              </a:rPr>
              <a:t>эмпатия</a:t>
            </a:r>
            <a:r>
              <a:rPr lang="ru-RU" dirty="0">
                <a:cs typeface="Times New Roman" panose="02020603050405020304" pitchFamily="18" charset="0"/>
              </a:rPr>
              <a:t> - важнейшее свойство для формирования морально-нравственных качеств личности, без которых общество не может развиваться. Сюда же можно отнести и повышение порога тактильной и болевой чувствительности (вплоть до клинических феноменов нечувствительности к физической и душевной боли): «толстокожесть», «непробиваемость», «черствость». </a:t>
            </a:r>
          </a:p>
        </p:txBody>
      </p:sp>
    </p:spTree>
    <p:extLst>
      <p:ext uri="{BB962C8B-B14F-4D97-AF65-F5344CB8AC3E}">
        <p14:creationId xmlns:p14="http://schemas.microsoft.com/office/powerpoint/2010/main" val="2511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07679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cs typeface="Times New Roman" panose="02020603050405020304" pitchFamily="18" charset="0"/>
              </a:rPr>
              <a:t>Особенности поколения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704" y="1466850"/>
            <a:ext cx="11467475" cy="4888980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cs typeface="Times New Roman" panose="02020603050405020304" pitchFamily="18" charset="0"/>
              </a:rPr>
              <a:t>утрата пассионарности – отсутствие «избыточной» психофизиологической энергии – «тонуса», необходимого для нормальной социальной жизни, социальных свершений.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cs typeface="Times New Roman" panose="02020603050405020304" pitchFamily="18" charset="0"/>
              </a:rPr>
              <a:t>снижение либидо (либо инверсия и патологические влечения), вызванное незрелостью, а значит, функциональной недостаточностью стволовых отделов головного мозга (особенно, ретикулярной формации). Поколение Z «не проявляют непреодолимого интереса» к противоположному полу (заменяя суррогатным или виртуальным сексом, тем более что непосредственное общение затруднено или невозможно в силу не сложившихся коммуникативных качеств). Они не стремятся к семейной жизни, тем более «заводить детей». Отсюда движение </a:t>
            </a:r>
            <a:r>
              <a:rPr lang="ru-RU" dirty="0" err="1">
                <a:cs typeface="Times New Roman" panose="02020603050405020304" pitchFamily="18" charset="0"/>
              </a:rPr>
              <a:t>childfree</a:t>
            </a:r>
            <a:r>
              <a:rPr lang="ru-RU" dirty="0">
                <a:cs typeface="Times New Roman" panose="02020603050405020304" pitchFamily="18" charset="0"/>
              </a:rPr>
              <a:t> – пожить для себя, без обременения детьми.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cs typeface="Times New Roman" panose="02020603050405020304" pitchFamily="18" charset="0"/>
              </a:rPr>
              <a:t>упрощенное представление о реальности – поскольку отсутствует необходимая дифференциация «функциональных блоков мозга», то и картина мира строится из «крупных пикселей», а не предстает в «качественном» высоком разрешении. Поэтому такой ребенок, «внезапно» ставший взрослым, «не видит проблемы» и «сложностей» в любой области, не различает препятствий и возможных трудностей – целеполагание не работает, а огрубленный «образ цели» долго не удерживается вниманием и «искренне» забывается»: «а о чем это я? (или они)».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cs typeface="Times New Roman" panose="02020603050405020304" pitchFamily="18" charset="0"/>
              </a:rPr>
              <a:t>психологическая лабильность: из-за </a:t>
            </a:r>
            <a:r>
              <a:rPr lang="ru-RU" dirty="0" err="1">
                <a:cs typeface="Times New Roman" panose="02020603050405020304" pitchFamily="18" charset="0"/>
              </a:rPr>
              <a:t>недоформированности</a:t>
            </a:r>
            <a:r>
              <a:rPr lang="ru-RU" dirty="0">
                <a:cs typeface="Times New Roman" panose="02020603050405020304" pitchFamily="18" charset="0"/>
              </a:rPr>
              <a:t> «тормозных центров» лобных отделов - склонность к социальным девиациям, суициду, агрессии. Поскольку девиации скомпенсировать невозможно (перенести нагрузку на другие сопряженные отделы мозга), «они же дети» легко вовлекаются в деструктивные процессы - становятся орудием для социальной деструкции. </a:t>
            </a:r>
          </a:p>
        </p:txBody>
      </p:sp>
    </p:spTree>
    <p:extLst>
      <p:ext uri="{BB962C8B-B14F-4D97-AF65-F5344CB8AC3E}">
        <p14:creationId xmlns:p14="http://schemas.microsoft.com/office/powerpoint/2010/main" val="3289604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A570DFE-74B3-401B-B3BD-0BB52A80C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AADAB62-5DAD-4756-B130-EB1485603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225" y="157162"/>
            <a:ext cx="9353550" cy="654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485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" y="387471"/>
            <a:ext cx="11582400" cy="1609344"/>
          </a:xfrm>
        </p:spPr>
        <p:txBody>
          <a:bodyPr>
            <a:normAutofit/>
          </a:bodyPr>
          <a:lstStyle/>
          <a:p>
            <a:r>
              <a:rPr lang="ru-RU" sz="6000" dirty="0"/>
              <a:t>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07AEC34-07E6-49FA-9922-1D34918B0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899654"/>
            <a:ext cx="11582400" cy="4774692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 err="1"/>
              <a:t>Ультрадвижение</a:t>
            </a:r>
            <a:r>
              <a:rPr lang="ru-RU" sz="2400" b="1" dirty="0"/>
              <a:t> </a:t>
            </a:r>
            <a:r>
              <a:rPr lang="ru-RU" sz="2400" dirty="0"/>
              <a:t>– ультрас, А.У.Е., A.C.A.B., </a:t>
            </a:r>
            <a:r>
              <a:rPr lang="ru-RU" sz="2400" dirty="0" err="1"/>
              <a:t>околофутбола</a:t>
            </a:r>
            <a:r>
              <a:rPr lang="ru-RU" sz="2400" dirty="0"/>
              <a:t>, лесное движение, хулиганы – вовлечены более 6 миллионов человек (из них более 1 миллиона подростков); </a:t>
            </a:r>
            <a:endParaRPr lang="en-US" sz="2400" dirty="0"/>
          </a:p>
          <a:p>
            <a:r>
              <a:rPr lang="ru-RU" sz="2400" b="1" dirty="0"/>
              <a:t>Анархизм</a:t>
            </a:r>
            <a:r>
              <a:rPr lang="ru-RU" sz="2400" dirty="0"/>
              <a:t> – вовлечены более 697 тысяч пользователей; </a:t>
            </a:r>
            <a:endParaRPr lang="en-US" sz="2400" dirty="0"/>
          </a:p>
          <a:p>
            <a:r>
              <a:rPr lang="ru-RU" sz="2400" b="1" dirty="0"/>
              <a:t>Девиантное поведение</a:t>
            </a:r>
            <a:r>
              <a:rPr lang="ru-RU" sz="2400" dirty="0"/>
              <a:t>, в том числе шок-контент – вовлечены более 630 тысяч пользователей; </a:t>
            </a:r>
            <a:endParaRPr lang="en-US" sz="2400" dirty="0"/>
          </a:p>
          <a:p>
            <a:r>
              <a:rPr lang="ru-RU" sz="2400" b="1" dirty="0"/>
              <a:t>Убийства, серийные убийства, пытки </a:t>
            </a:r>
            <a:r>
              <a:rPr lang="ru-RU" sz="2400" dirty="0"/>
              <a:t>– группы о маньяках, серийных убийцах – вовлечены более 300 тысяч пользователей; </a:t>
            </a:r>
            <a:endParaRPr lang="en-US" sz="2400" dirty="0"/>
          </a:p>
          <a:p>
            <a:r>
              <a:rPr lang="ru-RU" sz="2400" b="1" dirty="0"/>
              <a:t>Сатанизм</a:t>
            </a:r>
            <a:r>
              <a:rPr lang="ru-RU" sz="2400" dirty="0"/>
              <a:t> – вовлечены более 150 тысяч пользователей; </a:t>
            </a:r>
            <a:endParaRPr lang="en-US" sz="2400" dirty="0"/>
          </a:p>
          <a:p>
            <a:r>
              <a:rPr lang="ru-RU" sz="2400" b="1" dirty="0"/>
              <a:t>Наркомания</a:t>
            </a:r>
            <a:r>
              <a:rPr lang="ru-RU" sz="2400" dirty="0"/>
              <a:t> – вовлечены более 80 тысяч пользователей; </a:t>
            </a:r>
            <a:endParaRPr lang="en-US" sz="2400" dirty="0"/>
          </a:p>
          <a:p>
            <a:r>
              <a:rPr lang="ru-RU" sz="2400" b="1" dirty="0"/>
              <a:t>Нацизм</a:t>
            </a:r>
            <a:r>
              <a:rPr lang="ru-RU" sz="2400" dirty="0"/>
              <a:t> – вовлечены более 48 тысяч пользователей; </a:t>
            </a:r>
            <a:endParaRPr lang="en-US" sz="2400" dirty="0"/>
          </a:p>
          <a:p>
            <a:r>
              <a:rPr lang="ru-RU" sz="2400" b="1" dirty="0" err="1"/>
              <a:t>Скулшутинг</a:t>
            </a:r>
            <a:r>
              <a:rPr lang="ru-RU" sz="2400" dirty="0"/>
              <a:t> – массовые расстрелы в школах – вовлечены более 18 тысяч пользователей.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CA61DF-6B90-4C26-908E-89276A795194}"/>
              </a:ext>
            </a:extLst>
          </p:cNvPr>
          <p:cNvSpPr txBox="1"/>
          <p:nvPr/>
        </p:nvSpPr>
        <p:spPr>
          <a:xfrm>
            <a:off x="1063752" y="838200"/>
            <a:ext cx="10058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По данным на февраль 2019 г. сформирован список опасных деструктивных движений социальных медиа:</a:t>
            </a:r>
          </a:p>
        </p:txBody>
      </p:sp>
    </p:spTree>
    <p:extLst>
      <p:ext uri="{BB962C8B-B14F-4D97-AF65-F5344CB8AC3E}">
        <p14:creationId xmlns:p14="http://schemas.microsoft.com/office/powerpoint/2010/main" val="3490449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87B135B-3790-4006-815B-66E281DC2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B2815DB-1C2D-4D82-B0FC-D9C57F803D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56872"/>
            <a:ext cx="12192000" cy="561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9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51910"/>
          </a:xfrm>
        </p:spPr>
        <p:txBody>
          <a:bodyPr/>
          <a:lstStyle/>
          <a:p>
            <a:pPr algn="ctr"/>
            <a:r>
              <a:rPr lang="ru-RU" sz="4800" dirty="0">
                <a:cs typeface="Times New Roman" panose="02020603050405020304" pitchFamily="18" charset="0"/>
              </a:rPr>
              <a:t>Понятие</a:t>
            </a:r>
            <a:r>
              <a:rPr lang="ru-RU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9125" y="1843314"/>
            <a:ext cx="11029950" cy="4025779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cs typeface="Times New Roman" panose="02020603050405020304" pitchFamily="18" charset="0"/>
              </a:rPr>
              <a:t>     Деструктивное поведение – это разрушительное поведение, отклоняющееся от медицинских и психологических норм, приводящее к нарушению качества жизни человека, снижению критичности к своему поведению, когнитивным искажениям восприятия и понимания происходящего, снижению самооценки и эмоциональным нарушениям, что, в итоге, приводит к состоянию социальной </a:t>
            </a:r>
            <a:r>
              <a:rPr lang="ru-RU" sz="3200" dirty="0" err="1">
                <a:cs typeface="Times New Roman" panose="02020603050405020304" pitchFamily="18" charset="0"/>
              </a:rPr>
              <a:t>дезадаптации</a:t>
            </a:r>
            <a:r>
              <a:rPr lang="ru-RU" sz="3200" dirty="0">
                <a:cs typeface="Times New Roman" panose="02020603050405020304" pitchFamily="18" charset="0"/>
              </a:rPr>
              <a:t> личности, вплоть до ее полной изоляции.</a:t>
            </a:r>
          </a:p>
        </p:txBody>
      </p:sp>
    </p:spTree>
    <p:extLst>
      <p:ext uri="{BB962C8B-B14F-4D97-AF65-F5344CB8AC3E}">
        <p14:creationId xmlns:p14="http://schemas.microsoft.com/office/powerpoint/2010/main" val="1372072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600" y="398898"/>
            <a:ext cx="10596880" cy="820302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cs typeface="Times New Roman" panose="02020603050405020304" pitchFamily="18" charset="0"/>
              </a:rPr>
              <a:t>Уровень вовлечения подростков в деструктивные группы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C03A177-91B3-4726-BA11-3D183B2DF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292D32E-3F9C-4F74-90C8-E27C3C319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0350" y="1347787"/>
            <a:ext cx="6591300" cy="4935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54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430" y="286603"/>
            <a:ext cx="10852878" cy="777699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cs typeface="Times New Roman" panose="02020603050405020304" pitchFamily="18" charset="0"/>
              </a:rPr>
              <a:t>Механизмы вовлечения в деструктивное поведение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734" y="1270000"/>
            <a:ext cx="11512445" cy="5145790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Люди часто ищут в сетевом общении психологическое благополучие. Чем выше ощущение одиночества у человека, тем выше уровень его сетевого общения. Человек ищет в сети возможность самораскрытия, психологической близости с людьми и социальной поддержки, ощущения включенности в группу. Именно эти свойства сетевого общения активно используются деструктивными группами.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«Классической» можно считать схему из двух этапов.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На первом этапе, начиная с общения в социальных сетях, потенциальные объекты для вовлечения в деструктивные группы подвергаются убеждающей коммуникации и навязыванию им определенной системы ценностей через контент. Общий контекст такого воздействия выстраивается на продвижении стереотипов, предрассудков и предубеждений, разделяющих людей на «своих» и «чужих». Под воздействием массированной пропаганды они становятся последователями продвигаемых деструктивным сообществом идей и начинают существовать в соответствии с нормами и моделями поведения, принятыми в данных деструктивных сообществах.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На следующем этапе происходит селекция: реципиенты, проявившие высокую восприимчивость к предлагаемым идеям и ценностям, вовлекаются в данные сообщества и становятся его членами. Они подвергаются уже насильственному убеждению, лидерами этих групп запускается механизм тотального контроля их сознания. Психотехники деструктивных сообществ в сочетании с современными информационно-коммуникационными технологиями трансформируют мировоззрение и установки молодых людей, изменяют структуру их личности, превращая в орудие для реализации различных деструктивных целей и задач.</a:t>
            </a:r>
          </a:p>
        </p:txBody>
      </p:sp>
    </p:spTree>
    <p:extLst>
      <p:ext uri="{BB962C8B-B14F-4D97-AF65-F5344CB8AC3E}">
        <p14:creationId xmlns:p14="http://schemas.microsoft.com/office/powerpoint/2010/main" val="2307017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563629"/>
          </a:xfrm>
        </p:spPr>
        <p:txBody>
          <a:bodyPr>
            <a:noAutofit/>
          </a:bodyPr>
          <a:lstStyle/>
          <a:p>
            <a:pPr algn="ctr"/>
            <a:r>
              <a:rPr lang="ru-RU" sz="4800" dirty="0"/>
              <a:t> </a:t>
            </a:r>
            <a:r>
              <a:rPr lang="ru-RU" sz="4800" dirty="0">
                <a:cs typeface="Times New Roman" panose="02020603050405020304" pitchFamily="18" charset="0"/>
              </a:rPr>
              <a:t>Воронка вовлечения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3C3A981-BE31-4C5B-BBEE-88338A46E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D11C21F-C6EA-4F6C-AC7C-1FEBE12D4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2067" y="1295400"/>
            <a:ext cx="9648825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18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584200"/>
            <a:ext cx="10058400" cy="622300"/>
          </a:xfrm>
        </p:spPr>
        <p:txBody>
          <a:bodyPr>
            <a:noAutofit/>
          </a:bodyPr>
          <a:lstStyle/>
          <a:p>
            <a:pPr algn="ctr"/>
            <a:r>
              <a:rPr lang="ru-RU" sz="4800" dirty="0"/>
              <a:t>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0662976-255F-4975-B6F7-55D965B35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/>
              <a:t>По данным, приводимым ресурсом letidor.ru, в России свыше 90% подростков от 13 лет и старше пользуются Интернетом бесконтрольно (для детей 9-10 лет соответственно около 70%) </a:t>
            </a:r>
            <a:endParaRPr lang="en-US" sz="2800" dirty="0"/>
          </a:p>
          <a:p>
            <a:endParaRPr lang="en-US" sz="2800" dirty="0"/>
          </a:p>
          <a:p>
            <a:r>
              <a:rPr lang="ru-RU" sz="2800" dirty="0"/>
              <a:t>Наиболее посещаемые детьми сайты: социальные сети (59%), Интернет-магазины (9,1%), Порносайты (8,8%), почта (5,7%), нелегальное ПО (3,4%). </a:t>
            </a:r>
            <a:endParaRPr lang="en-US" sz="2800" dirty="0"/>
          </a:p>
          <a:p>
            <a:endParaRPr lang="en-US" sz="2800" dirty="0"/>
          </a:p>
          <a:p>
            <a:r>
              <a:rPr lang="ru-RU" sz="2800" dirty="0"/>
              <a:t>Игры, агрессивные сайты (жестокость, насилие, оружие и т.п.), азартные игры, наркотики, сквернословие в совокупности образуют оставшиеся проценты</a:t>
            </a:r>
          </a:p>
        </p:txBody>
      </p:sp>
    </p:spTree>
    <p:extLst>
      <p:ext uri="{BB962C8B-B14F-4D97-AF65-F5344CB8AC3E}">
        <p14:creationId xmlns:p14="http://schemas.microsoft.com/office/powerpoint/2010/main" val="2449222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685" y="286603"/>
            <a:ext cx="11362545" cy="932597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Поведенческие признаки деструктивного поведения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685" y="959370"/>
            <a:ext cx="11197653" cy="4909724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cs typeface="Times New Roman" panose="02020603050405020304" pitchFamily="18" charset="0"/>
              </a:rPr>
              <a:t>Склонность к деструктивному поведению можно установить по основным поведенческим признакам.</a:t>
            </a:r>
            <a:endParaRPr lang="en-US" dirty="0">
              <a:cs typeface="Times New Roman" panose="02020603050405020304" pitchFamily="18" charset="0"/>
            </a:endParaRPr>
          </a:p>
          <a:p>
            <a:pPr algn="ctr"/>
            <a:r>
              <a:rPr lang="ru-RU" b="1" dirty="0"/>
              <a:t>Внешний вид</a:t>
            </a:r>
            <a:endParaRPr lang="en-US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/>
              <a:t>Одежда </a:t>
            </a:r>
            <a:r>
              <a:rPr lang="ru-RU" dirty="0"/>
              <a:t>с агрессивными надписями и изображениями, футболки с надписями: «Ненависть», «</a:t>
            </a:r>
            <a:r>
              <a:rPr lang="ru-RU" dirty="0" err="1"/>
              <a:t>Natural</a:t>
            </a:r>
            <a:r>
              <a:rPr lang="ru-RU" dirty="0"/>
              <a:t> </a:t>
            </a:r>
            <a:r>
              <a:rPr lang="ru-RU" dirty="0" err="1"/>
              <a:t>Selection</a:t>
            </a:r>
            <a:r>
              <a:rPr lang="ru-RU" dirty="0"/>
              <a:t>», «</a:t>
            </a:r>
            <a:r>
              <a:rPr lang="ru-RU" dirty="0" err="1"/>
              <a:t>Wrath</a:t>
            </a:r>
            <a:r>
              <a:rPr lang="ru-RU" dirty="0"/>
              <a:t>», «</a:t>
            </a:r>
            <a:r>
              <a:rPr lang="ru-RU" dirty="0" err="1"/>
              <a:t>shooting</a:t>
            </a:r>
            <a:r>
              <a:rPr lang="ru-RU" dirty="0"/>
              <a:t>», «A.C.A.B.», «</a:t>
            </a:r>
            <a:r>
              <a:rPr lang="ru-RU" dirty="0" err="1"/>
              <a:t>Ave</a:t>
            </a:r>
            <a:r>
              <a:rPr lang="ru-RU" dirty="0"/>
              <a:t> </a:t>
            </a:r>
            <a:r>
              <a:rPr lang="ru-RU" dirty="0" err="1"/>
              <a:t>Satan</a:t>
            </a:r>
            <a:r>
              <a:rPr lang="ru-RU" dirty="0"/>
              <a:t>», «Во имя Сатаны», «Нормальные люди бояться меня», «Нечего терять», «</a:t>
            </a:r>
            <a:r>
              <a:rPr lang="ru-RU" dirty="0" err="1"/>
              <a:t>Оффник</a:t>
            </a:r>
            <a:r>
              <a:rPr lang="ru-RU" dirty="0"/>
              <a:t>» и т.п.; футболки со следующими изображениями: воровская звезда, люди с оружием, кровь, перевернутый крест, перевернутая пентаграмма, нацистская символика, символика СССР и другие агрессивные изображения и надписи;</a:t>
            </a:r>
            <a:endParaRPr lang="ru-RU" dirty="0"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88DF32-C193-44FF-A3F1-6F5C28BB1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470" y="3775630"/>
            <a:ext cx="4903059" cy="2795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7569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8BF1D84-6C76-46BB-8DF2-A21701DAE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927100"/>
            <a:ext cx="11010900" cy="54462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/>
              <a:t>Наушники. </a:t>
            </a:r>
            <a:r>
              <a:rPr lang="ru-RU" dirty="0"/>
              <a:t>Подросток большую часть времени ходит в наушниках и избегает общения с окружающими. Такое поведение указывает на стремление подростка закрыться от реального мира, отделиться от окружающих, и желание погрузиться в свой внутренний мир, свои переживания и фантазии;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ru-RU" b="1" dirty="0"/>
              <a:t>Пирсинг. </a:t>
            </a:r>
            <a:r>
              <a:rPr lang="ru-RU" dirty="0"/>
              <a:t>У подростка много пирсинга в ушах и на лице. От 4 и более суммарных проколов у девочек, от 2 и более проколов у мальчиков – свидетельствует о склонности к </a:t>
            </a:r>
            <a:r>
              <a:rPr lang="ru-RU" dirty="0" err="1"/>
              <a:t>саморазрушительному</a:t>
            </a:r>
            <a:r>
              <a:rPr lang="ru-RU" dirty="0"/>
              <a:t> поведению;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ru-RU" b="1" dirty="0"/>
              <a:t>Телесные повреждения. </a:t>
            </a:r>
            <a:r>
              <a:rPr lang="ru-RU" dirty="0"/>
              <a:t>На теле подростка есть царапины и синяки. Если синяки, царапины и повреждения появляются на теле подростка чаще 2 раз в месяц – это может указывать на осознанное или не осознанное желание причинить себе вред самостоятельно или опосредованно. К данному пункту в том числе относятся случаи, когда подростки как бы случайно ударяются, падают или получают синяки по невнимательности.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115737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7C3741-BD07-4D6D-908E-9127C534C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660400"/>
            <a:ext cx="11391900" cy="57658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400" b="1" dirty="0"/>
              <a:t>Отклонения в поведении </a:t>
            </a:r>
            <a:endParaRPr lang="en-US" sz="2400" b="1" dirty="0"/>
          </a:p>
          <a:p>
            <a:pPr algn="just"/>
            <a:endParaRPr lang="en-US" sz="2400" dirty="0"/>
          </a:p>
          <a:p>
            <a:pPr marL="0" indent="0" algn="just">
              <a:buNone/>
            </a:pPr>
            <a:r>
              <a:rPr lang="ru-RU" sz="2400" b="1" dirty="0"/>
              <a:t>Уводит взгляд. </a:t>
            </a:r>
            <a:r>
              <a:rPr lang="ru-RU" sz="2400" dirty="0"/>
              <a:t>Подросток избегает зрительного контакта, предпочитает смотреть вниз (себе под ноги); </a:t>
            </a:r>
            <a:endParaRPr lang="en-US" sz="2400" dirty="0"/>
          </a:p>
          <a:p>
            <a:pPr marL="0" indent="0" algn="just">
              <a:buNone/>
            </a:pPr>
            <a:r>
              <a:rPr lang="ru-RU" sz="2400" b="1" dirty="0"/>
              <a:t>Проявляет нервозность. </a:t>
            </a:r>
            <a:r>
              <a:rPr lang="ru-RU" sz="2400" dirty="0"/>
              <a:t>Признаки нервозности (чешется, без необходимости и часто поправляет волосы и одежду, кусает губы, топает ногой, чешет нос, оглядывается по сторонам). Эти признаки должны быть выраженными и длиться продолжительное время (они не должны быть связаны с предстоящей контрольной, родительским собранием и т.п.); </a:t>
            </a:r>
            <a:endParaRPr lang="en-US" sz="2400" dirty="0"/>
          </a:p>
          <a:p>
            <a:pPr marL="0" indent="0" algn="just">
              <a:buNone/>
            </a:pPr>
            <a:r>
              <a:rPr lang="ru-RU" sz="2400" b="1" dirty="0"/>
              <a:t>Демонстрирует преувеличенную эмоциональную реакцию</a:t>
            </a:r>
            <a:r>
              <a:rPr lang="ru-RU" sz="2400" dirty="0"/>
              <a:t>, неадекватную ситуации, например, смеется без повода или смеется над смертью, плачет без повода, или плачет о позитивных сообщениях, агрессивно реагирует на незначительные замечания или шутки; </a:t>
            </a:r>
            <a:endParaRPr lang="en-US" sz="2400" dirty="0"/>
          </a:p>
          <a:p>
            <a:pPr marL="0" indent="0" algn="just">
              <a:buNone/>
            </a:pPr>
            <a:r>
              <a:rPr lang="ru-RU" sz="2400" b="1" dirty="0"/>
              <a:t>Проявляет навязчивое рисование</a:t>
            </a:r>
            <a:r>
              <a:rPr lang="ru-RU" sz="2400" dirty="0"/>
              <a:t>. Подросток рисует жуткие и пугающие картины, либо просто заштриховывает бумагу чернилами.</a:t>
            </a:r>
          </a:p>
        </p:txBody>
      </p:sp>
    </p:spTree>
    <p:extLst>
      <p:ext uri="{BB962C8B-B14F-4D97-AF65-F5344CB8AC3E}">
        <p14:creationId xmlns:p14="http://schemas.microsoft.com/office/powerpoint/2010/main" val="2686257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6D8836B-F343-4C1B-B2B6-0EBEFE223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68400"/>
            <a:ext cx="11353800" cy="5003800"/>
          </a:xfrm>
        </p:spPr>
        <p:txBody>
          <a:bodyPr numCol="2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800" b="1" dirty="0"/>
              <a:t>Прогулы. </a:t>
            </a:r>
            <a:r>
              <a:rPr lang="ru-RU" sz="1800" dirty="0"/>
              <a:t>Подросток неоднократно демонстративно отказывается от посещения занятий или от выполнения заданий учителей;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/>
              <a:t>Конфликт с учителями</a:t>
            </a:r>
            <a:r>
              <a:rPr lang="ru-RU" sz="1800" dirty="0"/>
              <a:t>. Подросток угрожает учителю, запугивает его, или проявляет агрессию в его сторону;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/>
              <a:t>Изоляция. </a:t>
            </a:r>
            <a:r>
              <a:rPr lang="ru-RU" sz="1800" dirty="0"/>
              <a:t>Подросток демонстративно держится вдали от остальных учеников (сидит «на отшибе», уходит из класса во время перемены, после уроков уходит из класса первым); не общается с остальными членами класса в социальных медиа.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/>
              <a:t>Игнорирование сверстниками. </a:t>
            </a:r>
            <a:r>
              <a:rPr lang="ru-RU" sz="1800" dirty="0"/>
              <a:t>Другие ученики стараются держаться подальше от подростка, обходят его стороной, шарахаются, когда он проходит рядом; либо наоборот, хихикают, когда называют его имя (если он не смеется сам), шутят над ним «не по доброму», избегают общения с ним в форме игнорирования;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/>
              <a:t>Журнал с именами. </a:t>
            </a:r>
            <a:r>
              <a:rPr lang="ru-RU" sz="1800" dirty="0"/>
              <a:t>Подросток ведёт тетрадь или записную книжку, в которую записывает имена других людей без указанной цели; угрожает, что запишет имя кого-то в свою тетрадь или записную книжку;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/>
              <a:t>Угрозы.</a:t>
            </a:r>
            <a:r>
              <a:rPr lang="ru-RU" sz="1800" dirty="0"/>
              <a:t> Подросток прямо или косвенно угрожает: («скоро вы у меня получите», «я все припомню», «недолго вам осталось», «смейся пока можешь» и т.п.);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/>
              <a:t>Участие в группе. </a:t>
            </a:r>
            <a:r>
              <a:rPr lang="ru-RU" sz="1800" dirty="0"/>
              <a:t>Группа подростков носит похожую одежду или одежду с одинаковой символикой; группа подростков проводит вместе перемены и уходят вместе со школы после уроков, а также прогуливают вместе школу (при этом хотя бы один из них должен иметь другие признаки участия в деструктивных течениях).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F83E6F-76BF-45EE-942C-1EE838E13529}"/>
              </a:ext>
            </a:extLst>
          </p:cNvPr>
          <p:cNvSpPr txBox="1"/>
          <p:nvPr/>
        </p:nvSpPr>
        <p:spPr>
          <a:xfrm>
            <a:off x="2089150" y="362668"/>
            <a:ext cx="80137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" marR="0" lvl="0" indent="-18288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§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Социальные отклонения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0304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502B2E-2D5A-48D5-819D-0061EB3A5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15900"/>
            <a:ext cx="10058400" cy="774700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ПРИЗНАКИ УЧАСТИЯ В УЛЬТРАДВИЖЕНИИ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61D651-3884-4003-BD06-47E618C1B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1308100"/>
            <a:ext cx="11468100" cy="5232400"/>
          </a:xfrm>
        </p:spPr>
        <p:txBody>
          <a:bodyPr>
            <a:normAutofit/>
          </a:bodyPr>
          <a:lstStyle/>
          <a:p>
            <a:r>
              <a:rPr lang="ru-RU" sz="2400" b="1" dirty="0" err="1"/>
              <a:t>Ультрадвижение</a:t>
            </a:r>
            <a:r>
              <a:rPr lang="ru-RU" sz="2400" dirty="0"/>
              <a:t> – новое деструктивное движение, включающее в себя существовавшие ранее движения, а также частично базирующееся на них: футбольные фанаты, уличные драки, а.у.е.3 , антифашисты и т.п. Будучи частью этих движений, </a:t>
            </a:r>
            <a:r>
              <a:rPr lang="ru-RU" sz="2400" dirty="0" err="1"/>
              <a:t>ультрадвижение</a:t>
            </a:r>
            <a:r>
              <a:rPr lang="ru-RU" sz="2400" dirty="0"/>
              <a:t> постоянно видоизменяется, склоняясь из стороны в сторону. </a:t>
            </a:r>
            <a:endParaRPr lang="en-US" sz="2400" dirty="0"/>
          </a:p>
          <a:p>
            <a:r>
              <a:rPr lang="ru-RU" sz="2400" dirty="0"/>
              <a:t>На сегодняшний день движение еще не завершило свое формирование, оно находится на этапе вербовки новых членов. Движение агрессивно по своему содержанию и деструктивно для ее членов. Важно отметить, что данное движение предусматривает выход коммуникации за пределы социальных медиа, и активные действия в реальной жизни (драки, криминальные действия, насилие и т.п.).</a:t>
            </a:r>
            <a:endParaRPr lang="en-US" sz="2400" dirty="0"/>
          </a:p>
          <a:p>
            <a:r>
              <a:rPr lang="ru-RU" sz="2400" b="1" dirty="0"/>
              <a:t>Основные опасности </a:t>
            </a:r>
            <a:r>
              <a:rPr lang="ru-RU" sz="2400" b="1" dirty="0" err="1"/>
              <a:t>ультрадвижения</a:t>
            </a:r>
            <a:r>
              <a:rPr lang="ru-RU" sz="2400" dirty="0"/>
              <a:t>: насилие, групповые драки, вандализм, массовые беспорядки, убийства, причинение вреда имуществу, угрозы и шантаж.</a:t>
            </a:r>
          </a:p>
        </p:txBody>
      </p:sp>
    </p:spTree>
    <p:extLst>
      <p:ext uri="{BB962C8B-B14F-4D97-AF65-F5344CB8AC3E}">
        <p14:creationId xmlns:p14="http://schemas.microsoft.com/office/powerpoint/2010/main" val="19215666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A5352C-195A-42E4-B3FF-C4207E4CC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520700"/>
            <a:ext cx="10058400" cy="5689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dirty="0"/>
              <a:t>Характерные взгляды и мнения</a:t>
            </a:r>
            <a:endParaRPr lang="en-US" sz="2400" b="1" dirty="0"/>
          </a:p>
          <a:p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Поддерживает идею физического насилия; 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Имеет у себя видеозаписи драк; 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Имеет кумиров – воровские авторитеты, воры в законе, известные бойцы без правил, борцы; 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Агрессивно увлекается футболом или состоит в движении футбольных фанатов; 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Высказывает негативное отношение к органам правопорядка; 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Использует в речи тюремный сленг; 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Знает и как бы соблюдает «воровской кодекс»; 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Имеет и высказывает направленность на будущее тюремное заключение. Ожидает его как позитивное явление.</a:t>
            </a:r>
          </a:p>
        </p:txBody>
      </p:sp>
    </p:spTree>
    <p:extLst>
      <p:ext uri="{BB962C8B-B14F-4D97-AF65-F5344CB8AC3E}">
        <p14:creationId xmlns:p14="http://schemas.microsoft.com/office/powerpoint/2010/main" val="206113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92254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cs typeface="Times New Roman" panose="02020603050405020304" pitchFamily="18" charset="0"/>
              </a:rPr>
              <a:t>Природа явления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780674"/>
            <a:ext cx="10058400" cy="4064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cs typeface="Times New Roman" panose="02020603050405020304" pitchFamily="18" charset="0"/>
              </a:rPr>
              <a:t>    Социально-историческая природа </a:t>
            </a:r>
            <a:r>
              <a:rPr lang="ru-RU" sz="3200" dirty="0" err="1">
                <a:cs typeface="Times New Roman" panose="02020603050405020304" pitchFamily="18" charset="0"/>
              </a:rPr>
              <a:t>деструктивности</a:t>
            </a:r>
            <a:r>
              <a:rPr lang="ru-RU" sz="3200" dirty="0">
                <a:cs typeface="Times New Roman" panose="02020603050405020304" pitchFamily="18" charset="0"/>
              </a:rPr>
              <a:t> поведения людей, сформировалась в процессе социализации личности в условиях исторически противоречивого социума.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DE6D86C-D134-4C55-9D65-10F90F801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4248150"/>
            <a:ext cx="472440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5072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EF9FF47-9826-47FF-A822-3BA5423E5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482600"/>
            <a:ext cx="10058400" cy="5689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/>
              <a:t>Социальные отклонения</a:t>
            </a:r>
            <a:endParaRPr lang="en-US" sz="2800" b="1" dirty="0"/>
          </a:p>
          <a:p>
            <a:pPr algn="ctr"/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Агрессивное поведение в отношении окружающих, конфликтность;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Нежелание признавать кого-либо в качестве авторитета;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Членство в группе молодых людей со схожими поведенческими признаками;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 Намеренное провоцирование своими словами и действиями людей на агрессию: оскорблениями, грубыми шутками, и другими неуважительными поступками и словами.</a:t>
            </a:r>
          </a:p>
        </p:txBody>
      </p:sp>
    </p:spTree>
    <p:extLst>
      <p:ext uri="{BB962C8B-B14F-4D97-AF65-F5344CB8AC3E}">
        <p14:creationId xmlns:p14="http://schemas.microsoft.com/office/powerpoint/2010/main" val="31571565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E803C6-8535-4F07-8962-432D40C38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673100"/>
            <a:ext cx="11379200" cy="54991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/>
              <a:t>Характерные действия и поведение</a:t>
            </a:r>
            <a:endParaRPr lang="en-US" sz="2800" b="1" dirty="0"/>
          </a:p>
          <a:p>
            <a:pPr algn="ctr"/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Собирается на улице для драк с группой молодых людей;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Выбирается в лес для драк с группой молодых людей;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Имеет склонность к криминальной деятельности или был в ней замечен: воровство, рэкет, сексуальные преступления, убийства, разбой, беспорядки, мошенничество, употребление и распространение наркотиков. 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Имеет прямые и косвенные связи с реальными заключёнными и местами лишения свободы, собирает и сдает деньги «на грев зоны». </a:t>
            </a:r>
          </a:p>
        </p:txBody>
      </p:sp>
    </p:spTree>
    <p:extLst>
      <p:ext uri="{BB962C8B-B14F-4D97-AF65-F5344CB8AC3E}">
        <p14:creationId xmlns:p14="http://schemas.microsoft.com/office/powerpoint/2010/main" val="354477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9F9E21-9BF2-415A-9C89-82BA47569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66116"/>
            <a:ext cx="10058400" cy="1039368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ЛИНГВИСТИЧЕСКИЕ ПРИЗНАКИ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2C0F3F-E616-40CC-86F4-54E7075E1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205484"/>
            <a:ext cx="10058400" cy="405892"/>
          </a:xfrm>
        </p:spPr>
        <p:txBody>
          <a:bodyPr/>
          <a:lstStyle/>
          <a:p>
            <a:r>
              <a:rPr lang="ru-RU" dirty="0"/>
              <a:t>Использование криминального сленга в речи:</a:t>
            </a:r>
            <a:endParaRPr lang="en-US" dirty="0"/>
          </a:p>
          <a:p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3A106F93-E7AB-4F3E-A08C-D85C6E32BCA0}"/>
              </a:ext>
            </a:extLst>
          </p:cNvPr>
          <p:cNvSpPr txBox="1">
            <a:spLocks/>
          </p:cNvSpPr>
          <p:nvPr/>
        </p:nvSpPr>
        <p:spPr>
          <a:xfrm>
            <a:off x="431800" y="1778508"/>
            <a:ext cx="11455400" cy="5079492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ru-RU" sz="1800" dirty="0" err="1"/>
              <a:t>aye</a:t>
            </a:r>
            <a:r>
              <a:rPr lang="ru-RU" sz="1800" dirty="0"/>
              <a:t>, А.У.Е, арестантское</a:t>
            </a:r>
            <a:r>
              <a:rPr lang="en-US" sz="1800" dirty="0"/>
              <a:t> </a:t>
            </a:r>
            <a:r>
              <a:rPr lang="ru-RU" sz="1800" dirty="0" err="1"/>
              <a:t>уркаганское</a:t>
            </a:r>
            <a:r>
              <a:rPr lang="ru-RU" sz="1800" dirty="0"/>
              <a:t> единство,</a:t>
            </a:r>
            <a:r>
              <a:rPr lang="en-US" sz="1800" dirty="0"/>
              <a:t> </a:t>
            </a:r>
            <a:r>
              <a:rPr lang="ru-RU" sz="1800" dirty="0"/>
              <a:t>арестантский уклад един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братва, </a:t>
            </a:r>
            <a:r>
              <a:rPr lang="ru-RU" sz="1800" dirty="0" err="1"/>
              <a:t>басота</a:t>
            </a:r>
            <a:r>
              <a:rPr lang="ru-RU" sz="1800" dirty="0"/>
              <a:t>, </a:t>
            </a:r>
            <a:r>
              <a:rPr lang="ru-RU" sz="1800" dirty="0" err="1"/>
              <a:t>босота</a:t>
            </a:r>
            <a:r>
              <a:rPr lang="en-US" sz="1800" dirty="0"/>
              <a:t> </a:t>
            </a:r>
            <a:r>
              <a:rPr lang="ru-RU" sz="1800" dirty="0" err="1"/>
              <a:t>басоте</a:t>
            </a:r>
            <a:r>
              <a:rPr lang="ru-RU" sz="1800" dirty="0"/>
              <a:t> ход, </a:t>
            </a:r>
            <a:r>
              <a:rPr lang="ru-RU" sz="1800" dirty="0" err="1"/>
              <a:t>басоте</a:t>
            </a:r>
            <a:r>
              <a:rPr lang="ru-RU" sz="1800" dirty="0"/>
              <a:t> ходу,</a:t>
            </a:r>
            <a:r>
              <a:rPr lang="en-US" sz="1800" dirty="0"/>
              <a:t> </a:t>
            </a:r>
            <a:r>
              <a:rPr lang="ru-RU" sz="1800" dirty="0"/>
              <a:t>людскому ходу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ворам отдышка, ворам</a:t>
            </a:r>
            <a:r>
              <a:rPr lang="en-US" sz="1800" dirty="0"/>
              <a:t> </a:t>
            </a:r>
            <a:r>
              <a:rPr lang="ru-RU" sz="1800" dirty="0"/>
              <a:t>свободу, жизнь ворам,</a:t>
            </a:r>
            <a:r>
              <a:rPr lang="en-US" sz="1800" dirty="0"/>
              <a:t> </a:t>
            </a:r>
            <a:r>
              <a:rPr lang="ru-RU" sz="1800" dirty="0"/>
              <a:t>ходу воровскому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легавый, мусора</a:t>
            </a:r>
          </a:p>
          <a:p>
            <a:pPr>
              <a:spcBef>
                <a:spcPts val="600"/>
              </a:spcBef>
            </a:pPr>
            <a:r>
              <a:rPr lang="ru-RU" sz="1800" dirty="0" err="1"/>
              <a:t>лхвс</a:t>
            </a:r>
            <a:endParaRPr lang="ru-RU" sz="1800" dirty="0"/>
          </a:p>
          <a:p>
            <a:pPr>
              <a:spcBef>
                <a:spcPts val="600"/>
              </a:spcBef>
            </a:pPr>
            <a:r>
              <a:rPr lang="ru-RU" sz="1800" dirty="0"/>
              <a:t>пацанский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робу не одеть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смерть легавым, смерть</a:t>
            </a:r>
            <a:r>
              <a:rPr lang="en-US" sz="1800" dirty="0"/>
              <a:t> </a:t>
            </a:r>
            <a:r>
              <a:rPr lang="ru-RU" sz="1800" dirty="0" err="1"/>
              <a:t>мусорам</a:t>
            </a:r>
            <a:r>
              <a:rPr lang="ru-RU" sz="1800" dirty="0"/>
              <a:t>, легавому</a:t>
            </a:r>
            <a:r>
              <a:rPr lang="en-US" sz="1800" dirty="0"/>
              <a:t> </a:t>
            </a:r>
            <a:r>
              <a:rPr lang="ru-RU" sz="1800" dirty="0"/>
              <a:t>крышка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добрый </a:t>
            </a:r>
            <a:r>
              <a:rPr lang="ru-RU" sz="1800" dirty="0" err="1"/>
              <a:t>вечерочек</a:t>
            </a:r>
            <a:endParaRPr lang="ru-RU" sz="1800" dirty="0"/>
          </a:p>
          <a:p>
            <a:pPr>
              <a:spcBef>
                <a:spcPts val="600"/>
              </a:spcBef>
            </a:pPr>
            <a:r>
              <a:rPr lang="ru-RU" sz="1800" dirty="0" err="1"/>
              <a:t>чифир</a:t>
            </a:r>
            <a:endParaRPr lang="ru-RU" sz="1800" dirty="0"/>
          </a:p>
          <a:p>
            <a:pPr>
              <a:spcBef>
                <a:spcPts val="600"/>
              </a:spcBef>
            </a:pPr>
            <a:r>
              <a:rPr lang="ru-RU" sz="1800" dirty="0"/>
              <a:t>мы не враги, мы русские</a:t>
            </a:r>
            <a:endParaRPr lang="en-US" sz="1800" dirty="0"/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/>
              <a:t>продай </a:t>
            </a:r>
            <a:r>
              <a:rPr lang="ru-RU" sz="1800" dirty="0" err="1"/>
              <a:t>айпад</a:t>
            </a:r>
            <a:r>
              <a:rPr lang="ru-RU" sz="1800" dirty="0"/>
              <a:t> – купи</a:t>
            </a:r>
            <a:r>
              <a:rPr lang="en-US" sz="1800" dirty="0"/>
              <a:t> </a:t>
            </a:r>
            <a:r>
              <a:rPr lang="ru-RU" sz="1800" dirty="0" err="1"/>
              <a:t>травмат</a:t>
            </a:r>
            <a:endParaRPr lang="ru-RU" sz="1800" dirty="0"/>
          </a:p>
          <a:p>
            <a:pPr>
              <a:spcBef>
                <a:spcPts val="600"/>
              </a:spcBef>
            </a:pPr>
            <a:r>
              <a:rPr lang="ru-RU" sz="1800" dirty="0"/>
              <a:t>улицы гремят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щелкают затворы,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слышно </a:t>
            </a:r>
            <a:r>
              <a:rPr lang="ru-RU" sz="1800" dirty="0" err="1"/>
              <a:t>шмалево</a:t>
            </a:r>
            <a:endParaRPr lang="ru-RU" sz="1800" dirty="0"/>
          </a:p>
          <a:p>
            <a:pPr>
              <a:spcBef>
                <a:spcPts val="600"/>
              </a:spcBef>
            </a:pPr>
            <a:r>
              <a:rPr lang="ru-RU" sz="1800" dirty="0"/>
              <a:t>элитный </a:t>
            </a:r>
            <a:r>
              <a:rPr lang="ru-RU" sz="1800" dirty="0" err="1"/>
              <a:t>движ</a:t>
            </a:r>
            <a:endParaRPr lang="en-US" sz="1800" dirty="0"/>
          </a:p>
          <a:p>
            <a:pPr>
              <a:spcBef>
                <a:spcPts val="600"/>
              </a:spcBef>
            </a:pPr>
            <a:r>
              <a:rPr lang="en-US" sz="1800" dirty="0" err="1"/>
              <a:t>acab</a:t>
            </a:r>
            <a:r>
              <a:rPr lang="en-US" sz="1800" dirty="0"/>
              <a:t>, </a:t>
            </a:r>
            <a:r>
              <a:rPr lang="ru-RU" sz="1800" dirty="0" err="1"/>
              <a:t>акаб</a:t>
            </a:r>
            <a:r>
              <a:rPr lang="ru-RU" sz="1800" dirty="0"/>
              <a:t>, эй си эй би, </a:t>
            </a:r>
            <a:r>
              <a:rPr lang="en-US" sz="1800" dirty="0"/>
              <a:t>all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cops are bastards</a:t>
            </a:r>
          </a:p>
          <a:p>
            <a:pPr>
              <a:spcBef>
                <a:spcPts val="600"/>
              </a:spcBef>
            </a:pPr>
            <a:r>
              <a:rPr lang="en-US" sz="1800" dirty="0" err="1"/>
              <a:t>russian</a:t>
            </a:r>
            <a:r>
              <a:rPr lang="en-US" sz="1800" dirty="0"/>
              <a:t> hooligans</a:t>
            </a:r>
          </a:p>
          <a:p>
            <a:pPr>
              <a:spcBef>
                <a:spcPts val="600"/>
              </a:spcBef>
            </a:pPr>
            <a:r>
              <a:rPr lang="en-US" sz="1800" dirty="0" err="1"/>
              <a:t>ultrapir</a:t>
            </a:r>
            <a:r>
              <a:rPr lang="en-US" sz="1800" dirty="0"/>
              <a:t>, ultras company</a:t>
            </a:r>
          </a:p>
          <a:p>
            <a:pPr>
              <a:spcBef>
                <a:spcPts val="600"/>
              </a:spcBef>
            </a:pPr>
            <a:r>
              <a:rPr lang="en-US" sz="1800" dirty="0" err="1"/>
              <a:t>zabiv</a:t>
            </a:r>
            <a:r>
              <a:rPr lang="en-US" sz="1800" dirty="0"/>
              <a:t>, </a:t>
            </a:r>
            <a:r>
              <a:rPr lang="ru-RU" sz="1800" dirty="0"/>
              <a:t>забив, </a:t>
            </a:r>
            <a:r>
              <a:rPr lang="ru-RU" sz="1800" dirty="0" err="1"/>
              <a:t>забивыоф</a:t>
            </a:r>
            <a:endParaRPr lang="ru-RU" sz="1800" dirty="0"/>
          </a:p>
          <a:p>
            <a:pPr>
              <a:spcBef>
                <a:spcPts val="600"/>
              </a:spcBef>
            </a:pPr>
            <a:r>
              <a:rPr lang="ru-RU" sz="1800" dirty="0"/>
              <a:t>доброе утро хулиганы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драться всегда один</a:t>
            </a:r>
            <a:r>
              <a:rPr lang="en-US" sz="1800" dirty="0"/>
              <a:t> </a:t>
            </a:r>
            <a:r>
              <a:rPr lang="ru-RU" sz="1800" dirty="0"/>
              <a:t>на один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думай головой —</a:t>
            </a:r>
            <a:r>
              <a:rPr lang="en-US" sz="1800" dirty="0"/>
              <a:t> </a:t>
            </a:r>
            <a:r>
              <a:rPr lang="ru-RU" sz="1800" dirty="0"/>
              <a:t>бей сильно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есть нож - режь сук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злая молодежь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крысы обходят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кто много шумит —</a:t>
            </a:r>
            <a:r>
              <a:rPr lang="en-US" sz="1800" dirty="0"/>
              <a:t> </a:t>
            </a:r>
            <a:r>
              <a:rPr lang="ru-RU" sz="1800" dirty="0"/>
              <a:t>того тихо гасят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лесные ребята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лесной </a:t>
            </a:r>
            <a:r>
              <a:rPr lang="ru-RU" sz="1800" dirty="0" err="1"/>
              <a:t>движ</a:t>
            </a:r>
            <a:endParaRPr lang="ru-RU" sz="1800" dirty="0"/>
          </a:p>
          <a:p>
            <a:pPr>
              <a:spcBef>
                <a:spcPts val="600"/>
              </a:spcBef>
            </a:pPr>
            <a:r>
              <a:rPr lang="ru-RU" sz="1800" dirty="0"/>
              <a:t>я лучше буду жить среди</a:t>
            </a:r>
            <a:r>
              <a:rPr lang="en-US" sz="1800" dirty="0"/>
              <a:t> </a:t>
            </a:r>
            <a:r>
              <a:rPr lang="ru-RU" sz="1800" dirty="0"/>
              <a:t>воров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я плохой сын хорошей</a:t>
            </a:r>
            <a:r>
              <a:rPr lang="en-US" sz="1800" dirty="0"/>
              <a:t> </a:t>
            </a:r>
            <a:r>
              <a:rPr lang="ru-RU" sz="1800" dirty="0"/>
              <a:t>матери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офф, </a:t>
            </a:r>
            <a:r>
              <a:rPr lang="ru-RU" sz="1800" dirty="0" err="1"/>
              <a:t>офник</a:t>
            </a:r>
            <a:r>
              <a:rPr lang="ru-RU" sz="1800" dirty="0"/>
              <a:t>, </a:t>
            </a:r>
            <a:r>
              <a:rPr lang="ru-RU" sz="1800" dirty="0" err="1"/>
              <a:t>оффник</a:t>
            </a:r>
            <a:endParaRPr lang="ru-RU" sz="1800" dirty="0"/>
          </a:p>
          <a:p>
            <a:pPr>
              <a:spcBef>
                <a:spcPts val="600"/>
              </a:spcBef>
            </a:pPr>
            <a:r>
              <a:rPr lang="ru-RU" sz="1800" dirty="0" err="1"/>
              <a:t>околофутбола</a:t>
            </a:r>
            <a:endParaRPr lang="ru-RU" sz="1800" dirty="0"/>
          </a:p>
          <a:p>
            <a:pPr>
              <a:spcBef>
                <a:spcPts val="600"/>
              </a:spcBef>
            </a:pPr>
            <a:r>
              <a:rPr lang="ru-RU" sz="1800" dirty="0"/>
              <a:t>общак</a:t>
            </a:r>
          </a:p>
          <a:p>
            <a:pPr>
              <a:spcBef>
                <a:spcPts val="600"/>
              </a:spcBef>
            </a:pPr>
            <a:r>
              <a:rPr lang="ru-RU" sz="1800" dirty="0"/>
              <a:t>смотрящий</a:t>
            </a:r>
          </a:p>
        </p:txBody>
      </p:sp>
    </p:spTree>
    <p:extLst>
      <p:ext uri="{BB962C8B-B14F-4D97-AF65-F5344CB8AC3E}">
        <p14:creationId xmlns:p14="http://schemas.microsoft.com/office/powerpoint/2010/main" val="32146099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90490-6A39-470C-82C0-1DF60CD67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52400"/>
            <a:ext cx="10058400" cy="936171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ПРИЗНАКИ УЧАСТИЯ</a:t>
            </a:r>
            <a:r>
              <a:rPr lang="en-US" sz="2800" dirty="0"/>
              <a:t> </a:t>
            </a:r>
            <a:r>
              <a:rPr lang="ru-RU" sz="2800" dirty="0"/>
              <a:t>В АНАРХИСТСКОМ ДВИЖЕНИИ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CC3AE3-D725-419C-A95C-5480E746B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943" y="1335314"/>
            <a:ext cx="11437257" cy="5370286"/>
          </a:xfrm>
        </p:spPr>
        <p:txBody>
          <a:bodyPr>
            <a:normAutofit/>
          </a:bodyPr>
          <a:lstStyle/>
          <a:p>
            <a:r>
              <a:rPr lang="ru-RU" sz="2400" b="1" dirty="0"/>
              <a:t>Анархистское движение </a:t>
            </a:r>
            <a:r>
              <a:rPr lang="ru-RU" sz="2400" dirty="0"/>
              <a:t>– деструктивное движение, основанное на противостоянии действующему правительству, манифестирующее своей целью свержение власти. Базируется на идеях анархизма, как системе взглядов на управление обществом. </a:t>
            </a:r>
            <a:endParaRPr lang="en-US" sz="2400" dirty="0"/>
          </a:p>
          <a:p>
            <a:r>
              <a:rPr lang="ru-RU" sz="2400" b="1" dirty="0"/>
              <a:t>Анархизм</a:t>
            </a:r>
            <a:r>
              <a:rPr lang="ru-RU" sz="2400" dirty="0"/>
              <a:t> — общее наименование ряда систем взглядов, основывающихся на человеческой свободе и отрицающих необходимость управления обществом с помощью государства. Анархисты выступают за самоуправление, то есть за систему независимых собраний граждан, самостоятельно управляющих своей жизнью и трудом на рабочем месте, в районе проживания и т. д. Анархистское общество представляет собой добровольную конфедерацию таких собраний. </a:t>
            </a:r>
            <a:endParaRPr lang="en-US" sz="2400" dirty="0"/>
          </a:p>
          <a:p>
            <a:r>
              <a:rPr lang="ru-RU" sz="2400" dirty="0"/>
              <a:t>Основные опасности анархистского движения: экстремизм, вандализм, массовые беспорядки, самоубийства, убийства, насилие, шантаж, поджоги и подрывы, вооруженные нападения.</a:t>
            </a:r>
          </a:p>
        </p:txBody>
      </p:sp>
    </p:spTree>
    <p:extLst>
      <p:ext uri="{BB962C8B-B14F-4D97-AF65-F5344CB8AC3E}">
        <p14:creationId xmlns:p14="http://schemas.microsoft.com/office/powerpoint/2010/main" val="28801443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A5CAE2-8256-4911-9920-6EC8706A0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08001"/>
            <a:ext cx="10058400" cy="566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/>
              <a:t>ПОВЕДЕНЧЕСКИЕ ПРИЗНАКИ </a:t>
            </a:r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ru-RU" sz="2400" dirty="0"/>
              <a:t>Внешний вид</a:t>
            </a:r>
            <a:endParaRPr lang="en-US" sz="2400" dirty="0"/>
          </a:p>
          <a:p>
            <a:pPr marL="0" indent="0">
              <a:buNone/>
            </a:pPr>
            <a:r>
              <a:rPr lang="ru-RU" sz="2400" dirty="0"/>
              <a:t>Использование символики группы в предметах одежды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40312EA-0FD2-48FB-BBE0-808BFB3B1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6103" y="2975192"/>
            <a:ext cx="8139793" cy="309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9910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0602FB0-B60E-4F6E-AED0-315619FBE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16429"/>
            <a:ext cx="10058400" cy="1709057"/>
          </a:xfrm>
        </p:spPr>
        <p:txBody>
          <a:bodyPr numCol="2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«автономное действие»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«блок анархистов»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«черная гвардия»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«черное знамя»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«черные орды»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«черные полковники»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«черный крест»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«юрская федерация»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9AE1E37-4756-4714-A863-C58F74558D13}"/>
              </a:ext>
            </a:extLst>
          </p:cNvPr>
          <p:cNvSpPr txBox="1">
            <a:spLocks/>
          </p:cNvSpPr>
          <p:nvPr/>
        </p:nvSpPr>
        <p:spPr>
          <a:xfrm>
            <a:off x="445734" y="2525486"/>
            <a:ext cx="10058400" cy="515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/>
              <a:t>Характерные интересы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DF4E1A44-D838-423C-B631-D6D845565268}"/>
              </a:ext>
            </a:extLst>
          </p:cNvPr>
          <p:cNvSpPr txBox="1">
            <a:spLocks/>
          </p:cNvSpPr>
          <p:nvPr/>
        </p:nvSpPr>
        <p:spPr>
          <a:xfrm>
            <a:off x="445734" y="330492"/>
            <a:ext cx="10058400" cy="485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/>
              <a:t>Участие в движениях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E7AEC929-D65E-464E-8248-76FD9257A564}"/>
              </a:ext>
            </a:extLst>
          </p:cNvPr>
          <p:cNvSpPr txBox="1">
            <a:spLocks/>
          </p:cNvSpPr>
          <p:nvPr/>
        </p:nvSpPr>
        <p:spPr>
          <a:xfrm>
            <a:off x="1066800" y="3178629"/>
            <a:ext cx="10058400" cy="3541485"/>
          </a:xfrm>
          <a:prstGeom prst="rect">
            <a:avLst/>
          </a:prstGeom>
        </p:spPr>
        <p:txBody>
          <a:bodyPr vert="horz" lIns="91440" tIns="45720" rIns="91440" bIns="45720" numCol="2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Читает литературу анархистского содержания;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Интересуется историей революций;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Выражает желание поучаствовать в революции;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Призывает окружающих свергнуть власть;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Выражает негативное отношение к органам правопорядка</a:t>
            </a:r>
            <a:r>
              <a:rPr lang="en-US" sz="1800" dirty="0"/>
              <a:t> </a:t>
            </a:r>
            <a:r>
              <a:rPr lang="ru-RU" sz="1800" dirty="0"/>
              <a:t>(особенно ФСБ);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Выражает негативное отношение к действующему</a:t>
            </a:r>
            <a:r>
              <a:rPr lang="en-US" sz="1800" dirty="0"/>
              <a:t> </a:t>
            </a:r>
            <a:r>
              <a:rPr lang="ru-RU" sz="1800" dirty="0"/>
              <a:t>правительству;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Интересуется созданием оружия;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Интересуется взрывчатыми веществами, взрывами,</a:t>
            </a:r>
            <a:r>
              <a:rPr lang="en-US" sz="1800" dirty="0"/>
              <a:t> </a:t>
            </a:r>
            <a:r>
              <a:rPr lang="ru-RU" sz="1800" dirty="0"/>
              <a:t>поджогами;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Не признает или отвергает существующие нормы</a:t>
            </a:r>
            <a:r>
              <a:rPr lang="en-US" sz="1800" dirty="0"/>
              <a:t> </a:t>
            </a:r>
            <a:r>
              <a:rPr lang="ru-RU" sz="1800" dirty="0"/>
              <a:t>поведения и правила;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Не признает авторитетов;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Имеет кумиров: революционеры прошлого и настоящего,</a:t>
            </a:r>
            <a:r>
              <a:rPr lang="en-US" sz="1800" dirty="0"/>
              <a:t> </a:t>
            </a:r>
            <a:r>
              <a:rPr lang="ru-RU" sz="1800" dirty="0"/>
              <a:t>Михаил </a:t>
            </a:r>
            <a:r>
              <a:rPr lang="ru-RU" sz="1800" dirty="0" err="1"/>
              <a:t>Жлобицкий</a:t>
            </a:r>
            <a:r>
              <a:rPr lang="ru-RU" sz="1800" dirty="0"/>
              <a:t>, герой из фильма «V значит Вендетта».</a:t>
            </a:r>
          </a:p>
        </p:txBody>
      </p:sp>
    </p:spTree>
    <p:extLst>
      <p:ext uri="{BB962C8B-B14F-4D97-AF65-F5344CB8AC3E}">
        <p14:creationId xmlns:p14="http://schemas.microsoft.com/office/powerpoint/2010/main" val="37693735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0DED376-26F8-4EE8-A93A-EAB619C9A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762" y="333828"/>
            <a:ext cx="10058400" cy="1030515"/>
          </a:xfrm>
        </p:spPr>
        <p:txBody>
          <a:bodyPr>
            <a:normAutofit/>
          </a:bodyPr>
          <a:lstStyle/>
          <a:p>
            <a:r>
              <a:rPr lang="ru-RU" sz="2800" dirty="0"/>
              <a:t>Лингвистические признаки</a:t>
            </a:r>
            <a:endParaRPr lang="en-US" sz="2800" dirty="0"/>
          </a:p>
          <a:p>
            <a:pPr marL="0" indent="0">
              <a:buNone/>
            </a:pPr>
            <a:r>
              <a:rPr lang="ru-RU" sz="2400" dirty="0"/>
              <a:t>Использование сленга и понятий анархизма</a:t>
            </a:r>
            <a:endParaRPr lang="ru-RU" sz="2800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E6622BD3-3F94-447B-A39B-FBF6DA74E231}"/>
              </a:ext>
            </a:extLst>
          </p:cNvPr>
          <p:cNvSpPr txBox="1">
            <a:spLocks/>
          </p:cNvSpPr>
          <p:nvPr/>
        </p:nvSpPr>
        <p:spPr>
          <a:xfrm>
            <a:off x="474761" y="1524001"/>
            <a:ext cx="11455981" cy="5210628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ru-RU" dirty="0" err="1"/>
              <a:t>action</a:t>
            </a:r>
            <a:r>
              <a:rPr lang="ru-RU" dirty="0"/>
              <a:t> </a:t>
            </a:r>
            <a:r>
              <a:rPr lang="ru-RU" dirty="0" err="1"/>
              <a:t>directe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crimethinc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international</a:t>
            </a:r>
            <a:r>
              <a:rPr lang="ru-RU" dirty="0"/>
              <a:t> </a:t>
            </a:r>
            <a:r>
              <a:rPr lang="ru-RU" dirty="0" err="1"/>
              <a:t>workers</a:t>
            </a:r>
            <a:r>
              <a:rPr lang="en-US" dirty="0"/>
              <a:t> </a:t>
            </a:r>
            <a:r>
              <a:rPr lang="ru-RU" dirty="0" err="1"/>
              <a:t>association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wobblies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/>
              <a:t>автономное действие</a:t>
            </a:r>
          </a:p>
          <a:p>
            <a:pPr>
              <a:spcBef>
                <a:spcPts val="600"/>
              </a:spcBef>
            </a:pPr>
            <a:r>
              <a:rPr lang="ru-RU" dirty="0" err="1"/>
              <a:t>ачк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/>
              <a:t>банда луки</a:t>
            </a:r>
          </a:p>
          <a:p>
            <a:pPr>
              <a:spcBef>
                <a:spcPts val="600"/>
              </a:spcBef>
            </a:pPr>
            <a:r>
              <a:rPr lang="ru-RU" dirty="0"/>
              <a:t>блок анархистов</a:t>
            </a:r>
          </a:p>
          <a:p>
            <a:pPr>
              <a:spcBef>
                <a:spcPts val="600"/>
              </a:spcBef>
            </a:pPr>
            <a:r>
              <a:rPr lang="ru-RU" dirty="0"/>
              <a:t>борьба с тоталитаризмом</a:t>
            </a:r>
          </a:p>
          <a:p>
            <a:pPr>
              <a:spcBef>
                <a:spcPts val="600"/>
              </a:spcBef>
            </a:pPr>
            <a:r>
              <a:rPr lang="ru-RU" dirty="0"/>
              <a:t>газета ситуация, журнал</a:t>
            </a:r>
            <a:r>
              <a:rPr lang="en-US" dirty="0"/>
              <a:t> </a:t>
            </a:r>
            <a:r>
              <a:rPr lang="ru-RU" dirty="0" err="1"/>
              <a:t>автоном</a:t>
            </a:r>
            <a:r>
              <a:rPr lang="ru-RU" dirty="0"/>
              <a:t>, журнал</a:t>
            </a:r>
            <a:r>
              <a:rPr lang="en-US" dirty="0"/>
              <a:t> </a:t>
            </a:r>
            <a:r>
              <a:rPr lang="ru-RU" dirty="0"/>
              <a:t>винтовка</a:t>
            </a:r>
          </a:p>
          <a:p>
            <a:pPr>
              <a:spcBef>
                <a:spcPts val="600"/>
              </a:spcBef>
            </a:pPr>
            <a:r>
              <a:rPr lang="ru-RU" dirty="0" err="1"/>
              <a:t>Либертарные</a:t>
            </a:r>
            <a:r>
              <a:rPr lang="en-US" dirty="0"/>
              <a:t> </a:t>
            </a:r>
            <a:r>
              <a:rPr lang="ru-RU" dirty="0"/>
              <a:t>коммунисты,</a:t>
            </a:r>
            <a:r>
              <a:rPr lang="en-US" dirty="0"/>
              <a:t> </a:t>
            </a:r>
            <a:r>
              <a:rPr lang="ru-RU" dirty="0" err="1"/>
              <a:t>либертарный</a:t>
            </a:r>
            <a:r>
              <a:rPr lang="ru-RU" dirty="0"/>
              <a:t> коммунизм</a:t>
            </a:r>
          </a:p>
          <a:p>
            <a:pPr>
              <a:spcBef>
                <a:spcPts val="600"/>
              </a:spcBef>
            </a:pPr>
            <a:r>
              <a:rPr lang="ru-RU" dirty="0"/>
              <a:t>анархия – мать порядка</a:t>
            </a:r>
          </a:p>
          <a:p>
            <a:pPr>
              <a:spcBef>
                <a:spcPts val="600"/>
              </a:spcBef>
            </a:pPr>
            <a:r>
              <a:rPr lang="ru-RU" dirty="0"/>
              <a:t>махновщина, </a:t>
            </a:r>
            <a:r>
              <a:rPr lang="ru-RU" dirty="0" err="1"/>
              <a:t>нестор</a:t>
            </a:r>
            <a:r>
              <a:rPr lang="en-US" dirty="0"/>
              <a:t> </a:t>
            </a:r>
            <a:r>
              <a:rPr lang="ru-RU" dirty="0" err="1"/>
              <a:t>иванович</a:t>
            </a:r>
            <a:r>
              <a:rPr lang="ru-RU" dirty="0"/>
              <a:t>, </a:t>
            </a:r>
            <a:r>
              <a:rPr lang="ru-RU" dirty="0" err="1"/>
              <a:t>нестор</a:t>
            </a:r>
            <a:r>
              <a:rPr lang="ru-RU" dirty="0"/>
              <a:t> </a:t>
            </a:r>
            <a:r>
              <a:rPr lang="ru-RU" dirty="0" err="1"/>
              <a:t>махно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михаил</a:t>
            </a:r>
            <a:r>
              <a:rPr lang="ru-RU" dirty="0"/>
              <a:t> </a:t>
            </a:r>
            <a:r>
              <a:rPr lang="ru-RU" dirty="0" err="1"/>
              <a:t>жлобицкий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мпст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/>
              <a:t>мютюэлизм</a:t>
            </a:r>
          </a:p>
          <a:p>
            <a:pPr>
              <a:spcBef>
                <a:spcPts val="600"/>
              </a:spcBef>
            </a:pPr>
            <a:r>
              <a:rPr lang="ru-RU" dirty="0"/>
              <a:t>мы против системы</a:t>
            </a:r>
          </a:p>
          <a:p>
            <a:pPr>
              <a:spcBef>
                <a:spcPts val="600"/>
              </a:spcBef>
            </a:pPr>
            <a:r>
              <a:rPr lang="ru-RU" dirty="0" err="1"/>
              <a:t>пьер</a:t>
            </a:r>
            <a:r>
              <a:rPr lang="ru-RU" dirty="0"/>
              <a:t> </a:t>
            </a:r>
            <a:r>
              <a:rPr lang="ru-RU" dirty="0" err="1"/>
              <a:t>прудон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/>
              <a:t>Революционное</a:t>
            </a:r>
            <a:r>
              <a:rPr lang="en-US" dirty="0"/>
              <a:t> </a:t>
            </a:r>
            <a:r>
              <a:rPr lang="ru-RU" dirty="0"/>
              <a:t>действие</a:t>
            </a:r>
          </a:p>
          <a:p>
            <a:pPr>
              <a:spcBef>
                <a:spcPts val="600"/>
              </a:spcBef>
            </a:pPr>
            <a:r>
              <a:rPr lang="ru-RU" dirty="0" err="1"/>
              <a:t>рикардо</a:t>
            </a:r>
            <a:r>
              <a:rPr lang="ru-RU" dirty="0"/>
              <a:t> </a:t>
            </a:r>
            <a:r>
              <a:rPr lang="ru-RU" dirty="0" err="1"/>
              <a:t>санс</a:t>
            </a:r>
            <a:r>
              <a:rPr lang="ru-RU" dirty="0"/>
              <a:t> </a:t>
            </a:r>
            <a:r>
              <a:rPr lang="ru-RU" dirty="0" err="1"/>
              <a:t>гарсия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рпау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сергей</a:t>
            </a:r>
            <a:r>
              <a:rPr lang="ru-RU" dirty="0"/>
              <a:t> </a:t>
            </a:r>
            <a:r>
              <a:rPr lang="ru-RU" dirty="0" err="1"/>
              <a:t>нечаев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уоббли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фсб</a:t>
            </a:r>
            <a:r>
              <a:rPr lang="ru-RU" dirty="0"/>
              <a:t> главный террорист,</a:t>
            </a:r>
            <a:r>
              <a:rPr lang="en-US" dirty="0"/>
              <a:t> </a:t>
            </a:r>
            <a:r>
              <a:rPr lang="ru-RU" dirty="0" err="1"/>
              <a:t>фсб</a:t>
            </a:r>
            <a:r>
              <a:rPr lang="ru-RU" dirty="0"/>
              <a:t> пытает ваших детей,</a:t>
            </a:r>
            <a:r>
              <a:rPr lang="en-US" dirty="0"/>
              <a:t> </a:t>
            </a:r>
            <a:r>
              <a:rPr lang="ru-RU" dirty="0" err="1"/>
              <a:t>фсб</a:t>
            </a:r>
            <a:r>
              <a:rPr lang="ru-RU" dirty="0"/>
              <a:t> пытает </a:t>
            </a:r>
            <a:r>
              <a:rPr lang="ru-RU" dirty="0" err="1"/>
              <a:t>россию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/>
              <a:t>черная гвардия</a:t>
            </a:r>
          </a:p>
          <a:p>
            <a:pPr>
              <a:spcBef>
                <a:spcPts val="600"/>
              </a:spcBef>
            </a:pPr>
            <a:r>
              <a:rPr lang="ru-RU" dirty="0"/>
              <a:t>черное знамя</a:t>
            </a:r>
          </a:p>
          <a:p>
            <a:pPr>
              <a:spcBef>
                <a:spcPts val="600"/>
              </a:spcBef>
            </a:pPr>
            <a:r>
              <a:rPr lang="ru-RU" dirty="0"/>
              <a:t>черные орды</a:t>
            </a:r>
          </a:p>
          <a:p>
            <a:pPr>
              <a:spcBef>
                <a:spcPts val="600"/>
              </a:spcBef>
            </a:pPr>
            <a:r>
              <a:rPr lang="ru-RU" dirty="0"/>
              <a:t>черные полковники</a:t>
            </a:r>
          </a:p>
          <a:p>
            <a:pPr>
              <a:spcBef>
                <a:spcPts val="600"/>
              </a:spcBef>
            </a:pPr>
            <a:r>
              <a:rPr lang="ru-RU" dirty="0"/>
              <a:t>черный крест</a:t>
            </a:r>
          </a:p>
          <a:p>
            <a:pPr>
              <a:spcBef>
                <a:spcPts val="600"/>
              </a:spcBef>
            </a:pPr>
            <a:r>
              <a:rPr lang="ru-RU" dirty="0"/>
              <a:t>юрская федерация</a:t>
            </a:r>
          </a:p>
          <a:p>
            <a:pPr>
              <a:spcBef>
                <a:spcPts val="600"/>
              </a:spcBef>
            </a:pPr>
            <a:r>
              <a:rPr lang="ru-RU" dirty="0" err="1"/>
              <a:t>автономизм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/>
              <a:t>анархизм, анархист,</a:t>
            </a:r>
          </a:p>
          <a:p>
            <a:pPr>
              <a:spcBef>
                <a:spcPts val="600"/>
              </a:spcBef>
            </a:pPr>
            <a:r>
              <a:rPr lang="ru-RU" dirty="0"/>
              <a:t>анархия</a:t>
            </a:r>
          </a:p>
          <a:p>
            <a:pPr>
              <a:spcBef>
                <a:spcPts val="600"/>
              </a:spcBef>
            </a:pPr>
            <a:r>
              <a:rPr lang="ru-RU" dirty="0" err="1"/>
              <a:t>иллегализм</a:t>
            </a:r>
            <a:endParaRPr lang="ru-RU" dirty="0"/>
          </a:p>
          <a:p>
            <a:pPr>
              <a:spcBef>
                <a:spcPts val="600"/>
              </a:spcBef>
            </a:pPr>
            <a:r>
              <a:rPr lang="ru-RU" dirty="0" err="1"/>
              <a:t>нечаевщина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44118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A412EF-5651-48C4-BB27-9A527C18E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66058"/>
            <a:ext cx="10058400" cy="1030514"/>
          </a:xfrm>
        </p:spPr>
        <p:txBody>
          <a:bodyPr>
            <a:normAutofit/>
          </a:bodyPr>
          <a:lstStyle/>
          <a:p>
            <a:r>
              <a:rPr lang="ru-RU" sz="2800" dirty="0"/>
              <a:t>Использование в речи лозунгов и политических </a:t>
            </a:r>
            <a:r>
              <a:rPr lang="ru-RU" sz="2800" dirty="0" err="1"/>
              <a:t>кричалок</a:t>
            </a:r>
            <a:endParaRPr lang="ru-RU" sz="2800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F72A896D-1E0C-4CFD-8674-8C32899A01B2}"/>
              </a:ext>
            </a:extLst>
          </p:cNvPr>
          <p:cNvSpPr txBox="1">
            <a:spLocks/>
          </p:cNvSpPr>
          <p:nvPr/>
        </p:nvSpPr>
        <p:spPr>
          <a:xfrm>
            <a:off x="1092781" y="1451429"/>
            <a:ext cx="10058400" cy="5196114"/>
          </a:xfrm>
          <a:prstGeom prst="rect">
            <a:avLst/>
          </a:prstGeom>
        </p:spPr>
        <p:txBody>
          <a:bodyPr vert="horz" lIns="91440" tIns="45720" rIns="91440" bIns="45720" numCol="2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</a:t>
            </a:r>
            <a:r>
              <a:rPr lang="ru-RU" dirty="0" err="1"/>
              <a:t>Свобда</a:t>
            </a:r>
            <a:r>
              <a:rPr lang="ru-RU" dirty="0"/>
              <a:t> или смерть»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«Мы отрицаем государство, потому что государство</a:t>
            </a:r>
            <a:r>
              <a:rPr lang="en-US" dirty="0"/>
              <a:t> </a:t>
            </a:r>
            <a:r>
              <a:rPr lang="ru-RU" dirty="0"/>
              <a:t>отрицает свободу»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«Анархия — мать порядка!»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«Собственность — это кража»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«Буржуев – на нары, рабочих – на Канары!»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«Борись за класс, а не за расу!»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«Власть рождает паразитов»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«Ешь богатых»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«Жизнь, порядок – анархия»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«Запрещено запрещать»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«Мир, созидание – анархия»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«Мир народам, война властям!»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«Начальник нуждается в тебе, ты не нуждаешься</a:t>
            </a:r>
            <a:r>
              <a:rPr lang="en-US" dirty="0"/>
              <a:t> </a:t>
            </a:r>
            <a:r>
              <a:rPr lang="ru-RU" dirty="0"/>
              <a:t>в начальнике»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«Наша родина-весь мир, наш закон-свобода!»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«Наше решение - самоуправление!»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«Не верь. Не бойся. Не проси»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«Не выбирай кого-то - решай сам»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«Убей в себе государство!»</a:t>
            </a:r>
          </a:p>
        </p:txBody>
      </p:sp>
    </p:spTree>
    <p:extLst>
      <p:ext uri="{BB962C8B-B14F-4D97-AF65-F5344CB8AC3E}">
        <p14:creationId xmlns:p14="http://schemas.microsoft.com/office/powerpoint/2010/main" val="21754486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331FAB-8F93-40B4-B810-7262B516B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03939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ПРИЗНАКИ УЧАСТИЯ В ГРУППАХ СКУЛШУТИНГА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ABFF3C-7473-457E-A8BD-BC44BE544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5" y="1248229"/>
            <a:ext cx="11205029" cy="4619171"/>
          </a:xfrm>
        </p:spPr>
        <p:txBody>
          <a:bodyPr>
            <a:noAutofit/>
          </a:bodyPr>
          <a:lstStyle/>
          <a:p>
            <a:r>
              <a:rPr lang="ru-RU" sz="2400" b="1" dirty="0" err="1"/>
              <a:t>Скулшутинг</a:t>
            </a:r>
            <a:r>
              <a:rPr lang="ru-RU" sz="2400" dirty="0"/>
              <a:t> — это вооруженное нападение учащегося или стороннего человека на школьников внутри учебного заведения. Зачастую </a:t>
            </a:r>
            <a:r>
              <a:rPr lang="ru-RU" sz="2400" dirty="0" err="1"/>
              <a:t>скулшутингом</a:t>
            </a:r>
            <a:r>
              <a:rPr lang="ru-RU" sz="2400" dirty="0"/>
              <a:t> называют массовый расстрел на территории учебного заведения, совершенный учащимся. Однако для </a:t>
            </a:r>
            <a:r>
              <a:rPr lang="ru-RU" sz="2400" dirty="0" err="1"/>
              <a:t>скулшутинга</a:t>
            </a:r>
            <a:r>
              <a:rPr lang="ru-RU" sz="2400" dirty="0"/>
              <a:t> характерно применение не только огнестрельного оружия, но также холодного оружия, взрывчатых веществ, арбалетов, бит и т.п. </a:t>
            </a:r>
            <a:endParaRPr lang="en-US" sz="2400" dirty="0"/>
          </a:p>
          <a:p>
            <a:r>
              <a:rPr lang="ru-RU" sz="2400" dirty="0" err="1"/>
              <a:t>Скулшутинг</a:t>
            </a:r>
            <a:r>
              <a:rPr lang="ru-RU" sz="2400" dirty="0"/>
              <a:t>, по результатам исследований Департамента образования США, является актом ухода из жизни (суицидальное поведение). Большинство нападавших с трудом справлялись с потерями или личными неудачами. Более того, многие думали или пытались покончить жизнь самоубийством (78%). Подростки, совершающие </a:t>
            </a:r>
            <a:r>
              <a:rPr lang="ru-RU" sz="2400" dirty="0" err="1"/>
              <a:t>скулшутинг</a:t>
            </a:r>
            <a:r>
              <a:rPr lang="ru-RU" sz="2400" dirty="0"/>
              <a:t>, таким образом пытаются справиться с трудностями, подведя итоги жизни, отомстив и оставив после себя след в истории. </a:t>
            </a:r>
            <a:endParaRPr lang="en-US" sz="2400" dirty="0"/>
          </a:p>
          <a:p>
            <a:r>
              <a:rPr lang="ru-RU" sz="2400" b="1" dirty="0"/>
              <a:t>Основные опасности </a:t>
            </a:r>
            <a:r>
              <a:rPr lang="ru-RU" sz="2400" b="1" dirty="0" err="1"/>
              <a:t>скулшутинга</a:t>
            </a:r>
            <a:r>
              <a:rPr lang="ru-RU" sz="2400" dirty="0"/>
              <a:t>: вооруженное нападение, убийство, массовые убийства, поджег и подрыв, самоубийство.</a:t>
            </a:r>
          </a:p>
        </p:txBody>
      </p:sp>
    </p:spTree>
    <p:extLst>
      <p:ext uri="{BB962C8B-B14F-4D97-AF65-F5344CB8AC3E}">
        <p14:creationId xmlns:p14="http://schemas.microsoft.com/office/powerpoint/2010/main" val="32078008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02E6BA-EE30-40A1-B70C-EACA2D6EA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449943"/>
            <a:ext cx="10058400" cy="55299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Поведенческие признаки </a:t>
            </a:r>
            <a:endParaRPr lang="en-US" sz="3200" dirty="0"/>
          </a:p>
          <a:p>
            <a:pPr algn="ctr"/>
            <a:r>
              <a:rPr lang="ru-RU" sz="2800" dirty="0"/>
              <a:t>Внешний вид</a:t>
            </a:r>
            <a:endParaRPr lang="en-US" sz="2800" dirty="0"/>
          </a:p>
          <a:p>
            <a:pPr algn="ctr"/>
            <a:endParaRPr lang="en-US" sz="2400" dirty="0"/>
          </a:p>
          <a:p>
            <a:r>
              <a:rPr lang="ru-RU" sz="2400" dirty="0"/>
              <a:t>Подражание </a:t>
            </a:r>
            <a:r>
              <a:rPr lang="ru-RU" sz="2400" dirty="0" err="1"/>
              <a:t>скулшутерам</a:t>
            </a:r>
            <a:r>
              <a:rPr lang="ru-RU" sz="2400" dirty="0"/>
              <a:t> во внешнем виде (одежда, прически, аксессуары), в речи (ключевые фразы и лингвистические особенности), в мимике и жестах, в поведении (режим дня, увлечения, симпатии/антипатии и т.п.)</a:t>
            </a:r>
            <a:endParaRPr lang="en-US" sz="2400" dirty="0"/>
          </a:p>
          <a:p>
            <a:r>
              <a:rPr lang="ru-RU" sz="2400" dirty="0"/>
              <a:t>Использование нацисткой, фашисткой и сатанинской символики.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43D8E5-D965-4161-8F48-CB2FA91CC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887" y="3981450"/>
            <a:ext cx="9420225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673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79340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cs typeface="Times New Roman" panose="02020603050405020304" pitchFamily="18" charset="0"/>
              </a:rPr>
              <a:t>Механизм формирования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749" y="1590674"/>
            <a:ext cx="10906125" cy="5000626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cs typeface="Times New Roman" panose="02020603050405020304" pitchFamily="18" charset="0"/>
              </a:rPr>
              <a:t>    Человек утрачивает индивидуальность и полностью усваивает тип личности, навязанный ему общепринятым шаблоном. В итоге стираются различия между «Я» и остальным миром, формируется невротическое «Я», в котором личность теряется» и превращается в «</a:t>
            </a:r>
            <a:r>
              <a:rPr lang="ru-RU" sz="2400" dirty="0" err="1">
                <a:cs typeface="Times New Roman" panose="02020603050405020304" pitchFamily="18" charset="0"/>
              </a:rPr>
              <a:t>псевдоличность</a:t>
            </a:r>
            <a:r>
              <a:rPr lang="ru-RU" sz="2400" dirty="0">
                <a:cs typeface="Times New Roman" panose="02020603050405020304" pitchFamily="18" charset="0"/>
              </a:rPr>
              <a:t>».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400" dirty="0"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cs typeface="Times New Roman" panose="02020603050405020304" pitchFamily="18" charset="0"/>
              </a:rPr>
              <a:t>    Человек может быть уверен в себе лишь в том случае, если живет в соответствии с ожиданиями других. Если мы живем не общепринятому сценарию, то рискуем не только вызвать неодобрение и возросшую изоляцию, но и потерять уверенность в своей сущности, что угрожает психическому здоровью. У подростка нет такого самоанализа, но есть высокая потребность в </a:t>
            </a:r>
            <a:r>
              <a:rPr lang="ru-RU" sz="2400" dirty="0" err="1">
                <a:cs typeface="Times New Roman" panose="02020603050405020304" pitchFamily="18" charset="0"/>
              </a:rPr>
              <a:t>принятости</a:t>
            </a:r>
            <a:r>
              <a:rPr lang="ru-RU" sz="2400" dirty="0">
                <a:cs typeface="Times New Roman" panose="02020603050405020304" pitchFamily="18" charset="0"/>
              </a:rPr>
              <a:t> обществом. Если он чувствует, что выпадает из оценок соответствия шаблонам общества, то может прийти к бегству от него. Такая самозащита может привести к деструктивным формам самореализации.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29779246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A3AF13-FC46-4192-8147-D3E1ADEC0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572" y="420915"/>
            <a:ext cx="11321143" cy="614317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000" dirty="0"/>
              <a:t>Характерные интересы</a:t>
            </a:r>
            <a:endParaRPr lang="en-US" sz="3000" dirty="0"/>
          </a:p>
          <a:p>
            <a:pPr algn="ctr"/>
            <a:endParaRPr lang="en-US" dirty="0"/>
          </a:p>
          <a:p>
            <a:r>
              <a:rPr lang="ru-RU" dirty="0"/>
              <a:t>Проявляет интерес к </a:t>
            </a:r>
            <a:r>
              <a:rPr lang="ru-RU" dirty="0" err="1"/>
              <a:t>скулшутингу</a:t>
            </a:r>
            <a:r>
              <a:rPr lang="ru-RU" dirty="0"/>
              <a:t>, </a:t>
            </a:r>
            <a:r>
              <a:rPr lang="ru-RU" dirty="0" err="1"/>
              <a:t>скулшутерам</a:t>
            </a:r>
            <a:r>
              <a:rPr lang="ru-RU" dirty="0"/>
              <a:t>, убийствам и убийцам; </a:t>
            </a:r>
            <a:endParaRPr lang="en-US" dirty="0"/>
          </a:p>
          <a:p>
            <a:r>
              <a:rPr lang="ru-RU" dirty="0"/>
              <a:t>Признается в любви или выражение эмпатии убийцам; </a:t>
            </a:r>
            <a:endParaRPr lang="en-US" dirty="0"/>
          </a:p>
          <a:p>
            <a:r>
              <a:rPr lang="ru-RU" dirty="0"/>
              <a:t>Имеет большое количество аудиозаписей, характерных для культуры </a:t>
            </a:r>
            <a:r>
              <a:rPr lang="ru-RU" dirty="0" err="1"/>
              <a:t>скулшутеров</a:t>
            </a:r>
            <a:r>
              <a:rPr lang="ru-RU" dirty="0"/>
              <a:t>: </a:t>
            </a:r>
            <a:r>
              <a:rPr lang="ru-RU" dirty="0" err="1"/>
              <a:t>Foster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People</a:t>
            </a:r>
            <a:r>
              <a:rPr lang="ru-RU" dirty="0"/>
              <a:t> - </a:t>
            </a:r>
            <a:r>
              <a:rPr lang="ru-RU" dirty="0" err="1"/>
              <a:t>Pumped</a:t>
            </a:r>
            <a:r>
              <a:rPr lang="ru-RU" dirty="0"/>
              <a:t> </a:t>
            </a:r>
            <a:r>
              <a:rPr lang="ru-RU" dirty="0" err="1"/>
              <a:t>up</a:t>
            </a:r>
            <a:r>
              <a:rPr lang="ru-RU" dirty="0"/>
              <a:t> </a:t>
            </a:r>
            <a:r>
              <a:rPr lang="ru-RU" dirty="0" err="1"/>
              <a:t>Kicks</a:t>
            </a:r>
            <a:r>
              <a:rPr lang="ru-RU" dirty="0"/>
              <a:t>, </a:t>
            </a:r>
            <a:r>
              <a:rPr lang="ru-RU" dirty="0" err="1"/>
              <a:t>Rammstein</a:t>
            </a:r>
            <a:r>
              <a:rPr lang="ru-RU" dirty="0"/>
              <a:t>, KMFDM и другие;</a:t>
            </a:r>
            <a:endParaRPr lang="en-US" dirty="0"/>
          </a:p>
          <a:p>
            <a:r>
              <a:rPr lang="ru-RU" dirty="0"/>
              <a:t>Имеет глубокие знания о </a:t>
            </a:r>
            <a:r>
              <a:rPr lang="ru-RU" dirty="0" err="1"/>
              <a:t>скулшутинге</a:t>
            </a:r>
            <a:r>
              <a:rPr lang="ru-RU" dirty="0"/>
              <a:t>, насилии, личности убийц: дневниковые записи, записи из медицинских карт, фото из семейного архива, подробное описание последовательности событий преступления; тип оружия, предпочтения в еде; </a:t>
            </a:r>
            <a:endParaRPr lang="en-US" dirty="0"/>
          </a:p>
          <a:p>
            <a:r>
              <a:rPr lang="ru-RU" dirty="0"/>
              <a:t>Активно реагирует на информацию, посвящённую </a:t>
            </a:r>
            <a:r>
              <a:rPr lang="ru-RU" dirty="0" err="1"/>
              <a:t>скулшутингу</a:t>
            </a:r>
            <a:r>
              <a:rPr lang="ru-RU" dirty="0"/>
              <a:t>, </a:t>
            </a:r>
            <a:r>
              <a:rPr lang="ru-RU" dirty="0" err="1"/>
              <a:t>скулшутерам</a:t>
            </a:r>
            <a:r>
              <a:rPr lang="ru-RU" dirty="0"/>
              <a:t>, убийствам и убийцам; </a:t>
            </a:r>
            <a:endParaRPr lang="en-US" dirty="0"/>
          </a:p>
          <a:p>
            <a:r>
              <a:rPr lang="ru-RU" dirty="0"/>
              <a:t>Интересуется материалами с шок-контентом: убийства, самоубийства, происшествия, терроризм, пытки, живодёрство; </a:t>
            </a:r>
            <a:endParaRPr lang="en-US" dirty="0"/>
          </a:p>
          <a:p>
            <a:r>
              <a:rPr lang="ru-RU" dirty="0"/>
              <a:t>Интересуется информацией, содержащей описание методов и способов убийства/ насилия/самоубийства/изготовления оружия и взрывчатки; </a:t>
            </a:r>
            <a:endParaRPr lang="en-US" dirty="0"/>
          </a:p>
          <a:p>
            <a:r>
              <a:rPr lang="ru-RU" dirty="0"/>
              <a:t>Оправдывает убийства и убийц, выражает мысли о красоте убийства; Выражает ненависть к конкретному человеку / группе людей / организации / социальному слою, угрожает или выражает желание нанести вред;</a:t>
            </a:r>
            <a:endParaRPr lang="en-US" dirty="0"/>
          </a:p>
          <a:p>
            <a:r>
              <a:rPr lang="ru-RU" dirty="0"/>
              <a:t> Присоединяет себя к списку </a:t>
            </a:r>
            <a:r>
              <a:rPr lang="ru-RU" dirty="0" err="1"/>
              <a:t>скулшутеров</a:t>
            </a:r>
            <a:r>
              <a:rPr lang="ru-RU" dirty="0"/>
              <a:t>, совершивших нападение ранее.</a:t>
            </a:r>
          </a:p>
        </p:txBody>
      </p:sp>
    </p:spTree>
    <p:extLst>
      <p:ext uri="{BB962C8B-B14F-4D97-AF65-F5344CB8AC3E}">
        <p14:creationId xmlns:p14="http://schemas.microsoft.com/office/powerpoint/2010/main" val="16140863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4DB0BD-A025-4F80-BC84-2DF776A1A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943" y="522513"/>
            <a:ext cx="11379200" cy="612502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600" dirty="0"/>
              <a:t>Характерное поведение и социальные отклонения</a:t>
            </a:r>
            <a:endParaRPr lang="en-US" sz="2600" dirty="0"/>
          </a:p>
          <a:p>
            <a:endParaRPr lang="en-US" dirty="0"/>
          </a:p>
          <a:p>
            <a:r>
              <a:rPr lang="ru-RU" dirty="0"/>
              <a:t>Создание псевдонима с личными данными убийц и </a:t>
            </a:r>
            <a:r>
              <a:rPr lang="ru-RU" dirty="0" err="1"/>
              <a:t>скулшутеров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/>
              <a:t>Наличие в окружении друзей увлекающихся </a:t>
            </a:r>
            <a:r>
              <a:rPr lang="ru-RU" dirty="0" err="1"/>
              <a:t>скулшутингом</a:t>
            </a:r>
            <a:r>
              <a:rPr lang="ru-RU" dirty="0"/>
              <a:t>, насилием, убийствами и убийцами; </a:t>
            </a:r>
            <a:endParaRPr lang="en-US" dirty="0"/>
          </a:p>
          <a:p>
            <a:r>
              <a:rPr lang="ru-RU" dirty="0"/>
              <a:t>Посвящение собственного творчества </a:t>
            </a:r>
            <a:r>
              <a:rPr lang="ru-RU" dirty="0" err="1"/>
              <a:t>скулшутингу</a:t>
            </a:r>
            <a:r>
              <a:rPr lang="ru-RU" dirty="0"/>
              <a:t>, </a:t>
            </a:r>
            <a:r>
              <a:rPr lang="ru-RU" dirty="0" err="1"/>
              <a:t>скулшутерам</a:t>
            </a:r>
            <a:r>
              <a:rPr lang="ru-RU" dirty="0"/>
              <a:t>, убийствам и убийцам; </a:t>
            </a:r>
            <a:endParaRPr lang="en-US" dirty="0"/>
          </a:p>
          <a:p>
            <a:r>
              <a:rPr lang="ru-RU" dirty="0"/>
              <a:t>Участие в ролевых играх, касающихся тем </a:t>
            </a:r>
            <a:r>
              <a:rPr lang="ru-RU" dirty="0" err="1"/>
              <a:t>скулшутинга</a:t>
            </a:r>
            <a:r>
              <a:rPr lang="ru-RU" dirty="0"/>
              <a:t>, насилия и личности убийц;</a:t>
            </a:r>
            <a:endParaRPr lang="en-US" dirty="0"/>
          </a:p>
          <a:p>
            <a:r>
              <a:rPr lang="ru-RU" dirty="0"/>
              <a:t> Использование сленга поклонников </a:t>
            </a:r>
            <a:r>
              <a:rPr lang="ru-RU" dirty="0" err="1"/>
              <a:t>скулшутеров</a:t>
            </a:r>
            <a:r>
              <a:rPr lang="ru-RU" dirty="0"/>
              <a:t> и убийц; </a:t>
            </a:r>
            <a:endParaRPr lang="en-US" dirty="0"/>
          </a:p>
          <a:p>
            <a:r>
              <a:rPr lang="ru-RU" dirty="0"/>
              <a:t>Интерес к оружию и, возможно, ношение оружия; </a:t>
            </a:r>
            <a:endParaRPr lang="en-US" dirty="0"/>
          </a:p>
          <a:p>
            <a:r>
              <a:rPr lang="ru-RU" dirty="0"/>
              <a:t>Использование предметов как оружия: линейка, ручка, тяжелые предметы; </a:t>
            </a:r>
            <a:endParaRPr lang="en-US" dirty="0"/>
          </a:p>
          <a:p>
            <a:r>
              <a:rPr lang="ru-RU" dirty="0"/>
              <a:t>Распространение материалов о </a:t>
            </a:r>
            <a:r>
              <a:rPr lang="ru-RU" dirty="0" err="1"/>
              <a:t>скулшутинге</a:t>
            </a:r>
            <a:r>
              <a:rPr lang="ru-RU" dirty="0"/>
              <a:t>, </a:t>
            </a:r>
            <a:r>
              <a:rPr lang="ru-RU" dirty="0" err="1"/>
              <a:t>скулшутерах</a:t>
            </a:r>
            <a:r>
              <a:rPr lang="ru-RU" dirty="0"/>
              <a:t>, убийцах; </a:t>
            </a:r>
            <a:endParaRPr lang="en-US" dirty="0"/>
          </a:p>
          <a:p>
            <a:r>
              <a:rPr lang="ru-RU" dirty="0"/>
              <a:t>Малое количество друзей, отсутствие желания завести дружбу; </a:t>
            </a:r>
            <a:endParaRPr lang="en-US" dirty="0"/>
          </a:p>
          <a:p>
            <a:r>
              <a:rPr lang="ru-RU" dirty="0"/>
              <a:t>Наличие признаков выраженной депрессии и суицидального поведения; </a:t>
            </a:r>
            <a:endParaRPr lang="en-US" dirty="0"/>
          </a:p>
          <a:p>
            <a:r>
              <a:rPr lang="ru-RU" dirty="0"/>
              <a:t>Наличие признаков склонности к насилию, наркомании, суицидального поведения, экстремизма и терроризма; </a:t>
            </a:r>
            <a:endParaRPr lang="en-US" dirty="0"/>
          </a:p>
          <a:p>
            <a:r>
              <a:rPr lang="ru-RU" dirty="0"/>
              <a:t>Выражение желания нападения на школу; </a:t>
            </a:r>
            <a:endParaRPr lang="en-US" dirty="0"/>
          </a:p>
          <a:p>
            <a:r>
              <a:rPr lang="ru-RU" dirty="0"/>
              <a:t>Угрозы убийства / расстрела / подрыва одноклассникам, учителям, другим людям;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0844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FA5F49-5E1B-4E14-9BF0-5A7A7E50D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457" y="449944"/>
            <a:ext cx="11306629" cy="1016000"/>
          </a:xfrm>
        </p:spPr>
        <p:txBody>
          <a:bodyPr/>
          <a:lstStyle/>
          <a:p>
            <a:pPr algn="ctr"/>
            <a:r>
              <a:rPr lang="ru-RU" sz="2800" dirty="0"/>
              <a:t>Лингвистические признаки </a:t>
            </a:r>
            <a:endParaRPr lang="en-US" sz="2800" dirty="0"/>
          </a:p>
          <a:p>
            <a:pPr marL="0" indent="0">
              <a:buNone/>
            </a:pPr>
            <a:r>
              <a:rPr lang="ru-RU" dirty="0"/>
              <a:t>Использование в речи слов и словосочетаний: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6DC5539E-43B1-4B83-9F2E-AF2ED772C876}"/>
              </a:ext>
            </a:extLst>
          </p:cNvPr>
          <p:cNvSpPr txBox="1">
            <a:spLocks/>
          </p:cNvSpPr>
          <p:nvPr/>
        </p:nvSpPr>
        <p:spPr>
          <a:xfrm>
            <a:off x="798286" y="1589315"/>
            <a:ext cx="10951028" cy="5058228"/>
          </a:xfrm>
          <a:prstGeom prst="rect">
            <a:avLst/>
          </a:prstGeom>
        </p:spPr>
        <p:txBody>
          <a:bodyPr vert="horz" lIns="91440" tIns="45720" rIns="91440" bIns="45720" numCol="3" rtlCol="0">
            <a:normAutofit fontScale="77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/>
              <a:t>бойня в школе,</a:t>
            </a:r>
            <a:r>
              <a:rPr lang="en-US" sz="2800" dirty="0"/>
              <a:t> </a:t>
            </a:r>
            <a:r>
              <a:rPr lang="ru-RU" sz="2800" dirty="0"/>
              <a:t>организуем бойню;</a:t>
            </a:r>
          </a:p>
          <a:p>
            <a:r>
              <a:rPr lang="ru-RU" sz="2800" dirty="0"/>
              <a:t>будем брать в заложники;</a:t>
            </a:r>
          </a:p>
          <a:p>
            <a:r>
              <a:rPr lang="ru-RU" sz="2800" dirty="0"/>
              <a:t>будет кровища;</a:t>
            </a:r>
          </a:p>
          <a:p>
            <a:r>
              <a:rPr lang="ru-RU" sz="2800" dirty="0"/>
              <a:t>буду как </a:t>
            </a:r>
            <a:r>
              <a:rPr lang="ru-RU" sz="2800" dirty="0" err="1"/>
              <a:t>пивнев</a:t>
            </a:r>
            <a:r>
              <a:rPr lang="ru-RU" sz="2800" dirty="0"/>
              <a:t>, буду</a:t>
            </a:r>
            <a:r>
              <a:rPr lang="en-US" sz="2800" dirty="0"/>
              <a:t> </a:t>
            </a:r>
            <a:r>
              <a:rPr lang="ru-RU" sz="2800" dirty="0"/>
              <a:t>как росляков;</a:t>
            </a:r>
          </a:p>
          <a:p>
            <a:r>
              <a:rPr lang="ru-RU" sz="2800" dirty="0"/>
              <a:t>буду стрелять</a:t>
            </a:r>
            <a:r>
              <a:rPr lang="en-US" sz="2800" dirty="0"/>
              <a:t> </a:t>
            </a:r>
            <a:r>
              <a:rPr lang="ru-RU" sz="2800" dirty="0"/>
              <a:t>в одногруппника, буду</a:t>
            </a:r>
            <a:r>
              <a:rPr lang="en-US" sz="2800" dirty="0"/>
              <a:t> </a:t>
            </a:r>
            <a:r>
              <a:rPr lang="ru-RU" sz="2800" dirty="0"/>
              <a:t>стрелять в</a:t>
            </a:r>
            <a:r>
              <a:rPr lang="en-US" sz="2800" dirty="0"/>
              <a:t> </a:t>
            </a:r>
            <a:r>
              <a:rPr lang="ru-RU" sz="2800" dirty="0"/>
              <a:t>одноклассника;</a:t>
            </a:r>
          </a:p>
          <a:p>
            <a:r>
              <a:rPr lang="ru-RU" sz="2800" dirty="0"/>
              <a:t>буду убивать учеников,</a:t>
            </a:r>
            <a:r>
              <a:rPr lang="en-US" sz="2800" dirty="0"/>
              <a:t> </a:t>
            </a:r>
            <a:r>
              <a:rPr lang="ru-RU" sz="2800" dirty="0"/>
              <a:t>буду убивать учителей;</a:t>
            </a:r>
          </a:p>
          <a:p>
            <a:r>
              <a:rPr lang="ru-RU" sz="2800" dirty="0"/>
              <a:t>буду убивать;</a:t>
            </a:r>
          </a:p>
          <a:p>
            <a:r>
              <a:rPr lang="ru-RU" sz="2800" dirty="0"/>
              <a:t>взорву всех, взорву</a:t>
            </a:r>
            <a:r>
              <a:rPr lang="en-US" sz="2800" dirty="0"/>
              <a:t> </a:t>
            </a:r>
            <a:r>
              <a:rPr lang="ru-RU" sz="2800" dirty="0"/>
              <a:t>школку, иду взорвать</a:t>
            </a:r>
            <a:r>
              <a:rPr lang="en-US" sz="2800" dirty="0"/>
              <a:t> </a:t>
            </a:r>
            <a:r>
              <a:rPr lang="ru-RU" sz="2800" dirty="0"/>
              <a:t>школу, пойду взрывать</a:t>
            </a:r>
            <a:r>
              <a:rPr lang="en-US" sz="2800" dirty="0"/>
              <a:t> </a:t>
            </a:r>
            <a:r>
              <a:rPr lang="ru-RU" sz="2800" dirty="0"/>
              <a:t>школу</a:t>
            </a:r>
          </a:p>
          <a:p>
            <a:r>
              <a:rPr lang="ru-RU" sz="2800" dirty="0"/>
              <a:t>вышибу мозги</a:t>
            </a:r>
            <a:r>
              <a:rPr lang="en-US" sz="2800" dirty="0"/>
              <a:t> </a:t>
            </a:r>
            <a:r>
              <a:rPr lang="ru-RU" sz="2800" dirty="0"/>
              <a:t>одногруппникам, вышибу</a:t>
            </a:r>
            <a:r>
              <a:rPr lang="en-US" sz="2800" dirty="0"/>
              <a:t> </a:t>
            </a:r>
            <a:r>
              <a:rPr lang="ru-RU" sz="2800" dirty="0"/>
              <a:t>мозги училке;</a:t>
            </a:r>
          </a:p>
          <a:p>
            <a:r>
              <a:rPr lang="ru-RU" sz="2800" dirty="0"/>
              <a:t>давай нападем, давай</a:t>
            </a:r>
            <a:r>
              <a:rPr lang="en-US" sz="2800" dirty="0"/>
              <a:t> </a:t>
            </a:r>
            <a:r>
              <a:rPr lang="ru-RU" sz="2800" dirty="0"/>
              <a:t>расстреляем</a:t>
            </a:r>
          </a:p>
          <a:p>
            <a:r>
              <a:rPr lang="ru-RU" sz="2800" dirty="0"/>
              <a:t>захвачу в школу оружие;</a:t>
            </a:r>
          </a:p>
          <a:p>
            <a:r>
              <a:rPr lang="ru-RU" sz="2800" dirty="0"/>
              <a:t>массовый расстрел</a:t>
            </a:r>
            <a:r>
              <a:rPr lang="en-US" sz="2800" dirty="0"/>
              <a:t> </a:t>
            </a:r>
            <a:r>
              <a:rPr lang="ru-RU" sz="2800" dirty="0"/>
              <a:t>в школе</a:t>
            </a:r>
          </a:p>
          <a:p>
            <a:r>
              <a:rPr lang="ru-RU" sz="2800" dirty="0"/>
              <a:t>не приходи завтра в</a:t>
            </a:r>
            <a:r>
              <a:rPr lang="en-US" sz="2800" dirty="0"/>
              <a:t> </a:t>
            </a:r>
            <a:r>
              <a:rPr lang="ru-RU" sz="2800" dirty="0"/>
              <a:t>школу;</a:t>
            </a:r>
          </a:p>
          <a:p>
            <a:r>
              <a:rPr lang="ru-RU" sz="2800" dirty="0"/>
              <a:t>обожаю </a:t>
            </a:r>
            <a:r>
              <a:rPr lang="ru-RU" sz="2800" dirty="0" err="1"/>
              <a:t>пивнева</a:t>
            </a:r>
            <a:r>
              <a:rPr lang="ru-RU" sz="2800" dirty="0"/>
              <a:t>,</a:t>
            </a:r>
            <a:r>
              <a:rPr lang="en-US" sz="2800" dirty="0"/>
              <a:t> </a:t>
            </a:r>
            <a:r>
              <a:rPr lang="ru-RU" sz="2800" dirty="0"/>
              <a:t>обожаю </a:t>
            </a:r>
            <a:r>
              <a:rPr lang="ru-RU" sz="2800" dirty="0" err="1"/>
              <a:t>рослякова</a:t>
            </a:r>
            <a:r>
              <a:rPr lang="ru-RU" sz="2800" dirty="0"/>
              <a:t>,</a:t>
            </a:r>
            <a:r>
              <a:rPr lang="en-US" sz="2800" dirty="0"/>
              <a:t> </a:t>
            </a:r>
            <a:r>
              <a:rPr lang="ru-RU" sz="2800" dirty="0" err="1"/>
              <a:t>пивнев</a:t>
            </a:r>
            <a:r>
              <a:rPr lang="ru-RU" sz="2800" dirty="0"/>
              <a:t> молодец,</a:t>
            </a:r>
            <a:r>
              <a:rPr lang="en-US" sz="2800" dirty="0"/>
              <a:t> </a:t>
            </a:r>
            <a:r>
              <a:rPr lang="ru-RU" sz="2800" dirty="0"/>
              <a:t>росляков молодец</a:t>
            </a:r>
          </a:p>
          <a:p>
            <a:r>
              <a:rPr lang="ru-RU" sz="2800" dirty="0"/>
              <a:t>обстрел школы</a:t>
            </a:r>
          </a:p>
          <a:p>
            <a:r>
              <a:rPr lang="ru-RU" sz="2800" dirty="0"/>
              <a:t>отомщу им за все;</a:t>
            </a:r>
          </a:p>
          <a:p>
            <a:r>
              <a:rPr lang="ru-RU" sz="2800" dirty="0"/>
              <a:t>разнесем столовку;</a:t>
            </a:r>
          </a:p>
          <a:p>
            <a:r>
              <a:rPr lang="ru-RU" sz="2800" dirty="0"/>
              <a:t>расстреляю школоту;</a:t>
            </a:r>
          </a:p>
          <a:p>
            <a:r>
              <a:rPr lang="ru-RU" sz="2800" dirty="0"/>
              <a:t>скоро вы все будете</a:t>
            </a:r>
            <a:r>
              <a:rPr lang="en-US" sz="2800" dirty="0"/>
              <a:t> </a:t>
            </a:r>
            <a:r>
              <a:rPr lang="ru-RU" sz="2800" dirty="0"/>
              <a:t>умирать;</a:t>
            </a:r>
          </a:p>
          <a:p>
            <a:r>
              <a:rPr lang="ru-RU" sz="2800" dirty="0"/>
              <a:t>у меня есть оружие;</a:t>
            </a:r>
          </a:p>
          <a:p>
            <a:r>
              <a:rPr lang="ru-RU" sz="2800" dirty="0"/>
              <a:t>ускорим естественные</a:t>
            </a:r>
            <a:r>
              <a:rPr lang="en-US" sz="2800" dirty="0"/>
              <a:t> </a:t>
            </a:r>
            <a:r>
              <a:rPr lang="ru-RU" sz="2800" dirty="0"/>
              <a:t>отбор;</a:t>
            </a:r>
          </a:p>
          <a:p>
            <a:r>
              <a:rPr lang="ru-RU" sz="2800" dirty="0"/>
              <a:t>хочу стать массовым</a:t>
            </a:r>
            <a:r>
              <a:rPr lang="en-US" sz="2800" dirty="0"/>
              <a:t> </a:t>
            </a:r>
            <a:r>
              <a:rPr lang="ru-RU" sz="2800" dirty="0"/>
              <a:t>убийцей, хочу стать</a:t>
            </a:r>
            <a:r>
              <a:rPr lang="en-US" sz="2800" dirty="0"/>
              <a:t> </a:t>
            </a:r>
            <a:r>
              <a:rPr lang="ru-RU" sz="2800" dirty="0"/>
              <a:t>серийным убийцей;</a:t>
            </a:r>
          </a:p>
          <a:p>
            <a:r>
              <a:rPr lang="ru-RU" sz="2800" dirty="0"/>
              <a:t>я убью вас всех;</a:t>
            </a:r>
          </a:p>
          <a:p>
            <a:r>
              <a:rPr lang="ru-RU" sz="2800" dirty="0" err="1"/>
              <a:t>schoolshooter</a:t>
            </a:r>
            <a:r>
              <a:rPr lang="ru-RU" sz="2800" dirty="0"/>
              <a:t>, </a:t>
            </a:r>
            <a:r>
              <a:rPr lang="ru-RU" sz="2800" dirty="0" err="1"/>
              <a:t>скулшутер</a:t>
            </a:r>
            <a:r>
              <a:rPr lang="ru-RU" sz="2800" dirty="0"/>
              <a:t>,</a:t>
            </a:r>
            <a:r>
              <a:rPr lang="en-US" sz="2800" dirty="0"/>
              <a:t> </a:t>
            </a:r>
            <a:r>
              <a:rPr lang="ru-RU" sz="2800" dirty="0" err="1"/>
              <a:t>скулшутинг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1087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D4A6764-3863-42D0-9997-B4C7EB370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435429"/>
            <a:ext cx="11379200" cy="5736771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Признаки участия в группах наркомании</a:t>
            </a:r>
            <a:endParaRPr lang="en-US" sz="2800" dirty="0"/>
          </a:p>
          <a:p>
            <a:pPr algn="just"/>
            <a:endParaRPr lang="en-US" sz="2800" dirty="0"/>
          </a:p>
          <a:p>
            <a:pPr algn="just"/>
            <a:r>
              <a:rPr lang="ru-RU" dirty="0"/>
              <a:t>Культура наркомании — культура распространения и потребления наркотиков, образа жизни наркоманов и дилеров наркотиков. В настоящее время Интернет является основным каналом распространения как информации о наркотических веществах, так и самих наркотических веществ. При этом социальные сети играют ключевую роль как в первом, так и во втором случае. Подростки легко принимают культуру наркомании в социальных сетях, так как данная культура является частью современной поп-культуры, продвигаемой в молодежной среде. Популярные артисты часто предстают в образе наркоманов, которые ведут успешный и веселый образ жизни, имеют материальные блага и значимые социальные связи (романтические отношения с моделями, дружбу с бизнесменами и спортсменами и т.п.). В распространении культуры наркомании практически никогда не встречается информация о последствиях употребления наркотиков, фото реальных наркоманов, статистика смертности. В социальных медиа создается образ наркомана, как успешного высокоморального и высокоразвитого человека, ведущего легкую и беззаботную жизнь, наполненную удовольствиями. Ключевой образ наркомании в социальных сетях – вечная молодость. </a:t>
            </a:r>
            <a:endParaRPr lang="en-US" dirty="0"/>
          </a:p>
          <a:p>
            <a:pPr algn="just"/>
            <a:r>
              <a:rPr lang="ru-RU" dirty="0"/>
              <a:t>Основные опасности культуры наркомании: распространение наркотиков, потребление наркотиков, кражи, проституция, самоубийство, алкоголизм.</a:t>
            </a:r>
          </a:p>
        </p:txBody>
      </p:sp>
    </p:spTree>
    <p:extLst>
      <p:ext uri="{BB962C8B-B14F-4D97-AF65-F5344CB8AC3E}">
        <p14:creationId xmlns:p14="http://schemas.microsoft.com/office/powerpoint/2010/main" val="27029572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BCE0864-FAC2-47D2-8B20-0CF2532AA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667657"/>
            <a:ext cx="10058400" cy="5504543"/>
          </a:xfrm>
        </p:spPr>
        <p:txBody>
          <a:bodyPr/>
          <a:lstStyle/>
          <a:p>
            <a:pPr algn="ctr"/>
            <a:r>
              <a:rPr lang="ru-RU" sz="3200" dirty="0"/>
              <a:t>Поведенческие признаки </a:t>
            </a:r>
            <a:endParaRPr lang="en-US" sz="3200" dirty="0"/>
          </a:p>
          <a:p>
            <a:pPr algn="ctr"/>
            <a:r>
              <a:rPr lang="ru-RU" sz="2800" dirty="0"/>
              <a:t>Семантика</a:t>
            </a:r>
            <a:endParaRPr lang="en-US" sz="2800" dirty="0"/>
          </a:p>
          <a:p>
            <a:endParaRPr lang="en-US" dirty="0"/>
          </a:p>
          <a:p>
            <a:r>
              <a:rPr lang="ru-RU" dirty="0"/>
              <a:t>Использование символики наркомании в одежде, вещах: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ru-RU" dirty="0"/>
              <a:t>Интерес к наркотикам и наркотическим средствам; </a:t>
            </a:r>
            <a:endParaRPr lang="en-US" dirty="0"/>
          </a:p>
          <a:p>
            <a:r>
              <a:rPr lang="ru-RU" dirty="0"/>
              <a:t>Знание названий нераспространенных наркотических средств, например, </a:t>
            </a:r>
            <a:r>
              <a:rPr lang="ru-RU" dirty="0" err="1"/>
              <a:t>альфапродин</a:t>
            </a:r>
            <a:r>
              <a:rPr lang="ru-RU" dirty="0"/>
              <a:t>, крокодил, </a:t>
            </a:r>
            <a:r>
              <a:rPr lang="ru-RU" dirty="0" err="1"/>
              <a:t>этизолам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/>
              <a:t>Использование сленга наркоманов, например, слов: гидра, закладка, </a:t>
            </a:r>
            <a:r>
              <a:rPr lang="ru-RU" dirty="0" err="1"/>
              <a:t>кладмен</a:t>
            </a:r>
            <a:r>
              <a:rPr lang="ru-RU" dirty="0"/>
              <a:t>, </a:t>
            </a:r>
            <a:r>
              <a:rPr lang="ru-RU" dirty="0" err="1"/>
              <a:t>гаштет</a:t>
            </a:r>
            <a:r>
              <a:rPr lang="ru-RU" dirty="0"/>
              <a:t>, баш, ханка, </a:t>
            </a:r>
            <a:r>
              <a:rPr lang="ru-RU" dirty="0" err="1"/>
              <a:t>забуторить</a:t>
            </a:r>
            <a:r>
              <a:rPr lang="ru-RU" dirty="0"/>
              <a:t>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4A2E38-9591-48AB-99CB-C5CF7DCC2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809" y="2772228"/>
            <a:ext cx="519112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6037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4DA86B-3B2E-4D54-99AF-6BB80432A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13" y="304800"/>
            <a:ext cx="11596915" cy="6553200"/>
          </a:xfrm>
        </p:spPr>
        <p:txBody>
          <a:bodyPr numCol="2">
            <a:normAutofit/>
          </a:bodyPr>
          <a:lstStyle/>
          <a:p>
            <a:pPr algn="ctr"/>
            <a:r>
              <a:rPr lang="ru-RU" sz="2400" dirty="0"/>
              <a:t>Неадекватность эмоциональных реакций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Неустойчивое эмоциональное состояние, в частности, периодическая депрессия;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Грубость, резкость, конфликтность, нервность; «Выпадение» из реальности, без возможности привлечения внимания внешними стимулами.</a:t>
            </a:r>
            <a:endParaRPr lang="en-US" sz="18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ru-RU" sz="2400" dirty="0"/>
              <a:t>Необычные проблемы со здоровьем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Отсутствие аппетита или повышенный аппетит;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Резкое снижение веса, не связанное с другими причинами;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Частые носовые кровотечения без наличия соответствующих заболеваний;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Тремор, потоотделение, одышка, не связанные с другими признаками;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Физиологические маркеры употребления наркотиков. Индивидуально для каждого наркотического средства: расширенные/суженные зрачки, сухость губ, бледность кожных покровов.</a:t>
            </a:r>
            <a:endParaRPr lang="en-US" sz="18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ru-RU" sz="2400" dirty="0"/>
              <a:t>Отклонения и необычное в поведении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Употребление таблеток без предписания врачей;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Частые немотивированные прогулы школы;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Вымогательство или частое одалживание денег у окружающих, зачастую без возврата;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Появление денежных средств из неизвестных источников;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Поиск спрятанных предметов в неожиданных местах, или «закладка» предметов в неожиданных местах;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Скрытное поведение;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/>
              <a:t>В окружении есть люди со схожими признаками поведения. </a:t>
            </a:r>
          </a:p>
        </p:txBody>
      </p:sp>
    </p:spTree>
    <p:extLst>
      <p:ext uri="{BB962C8B-B14F-4D97-AF65-F5344CB8AC3E}">
        <p14:creationId xmlns:p14="http://schemas.microsoft.com/office/powerpoint/2010/main" val="23497942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86DA88-AFD3-49F1-8089-C3456549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168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/>
              <a:t>РЕКОМЕНДАЦИИ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FBADC6-217C-45BB-A468-D779CFE1B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457" y="1393371"/>
            <a:ext cx="11219543" cy="477882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целях осуществления безопасного взаимодействия с подростками, проявляющими признаки вовлечения в деструктивное движение, рекомендуется:</a:t>
            </a:r>
            <a:endParaRPr lang="en-US" dirty="0"/>
          </a:p>
          <a:p>
            <a:r>
              <a:rPr lang="ru-RU" b="1" dirty="0"/>
              <a:t>Общие требования безопасности</a:t>
            </a:r>
            <a:r>
              <a:rPr lang="ru-RU" dirty="0"/>
              <a:t>. Усиление охраны и тщательная проверка на предмет наличия всех видов оружия, любых колющих и режущих предметов, взрывоопасных веществ, любых самодельных предметов и инструментов для их создания (изолента, веревка, гайки и гвозди, и т.п.); рекомендуется усиление техники безопасности с колюще-режущими предметами (канцелярские ножи, ножницы и т.п.); </a:t>
            </a:r>
            <a:endParaRPr lang="en-US" dirty="0"/>
          </a:p>
          <a:p>
            <a:r>
              <a:rPr lang="ru-RU" b="1" dirty="0"/>
              <a:t>Инструктаж учителям </a:t>
            </a:r>
            <a:r>
              <a:rPr lang="ru-RU" dirty="0"/>
              <a:t>на предмет выявления признаков риска в поведении учеников; Привлечение специалистов. Привлечь штатного психолога к анализу учеников учебного заведения на предмет наличия признаков риска в поведении; </a:t>
            </a:r>
            <a:endParaRPr lang="en-US" dirty="0"/>
          </a:p>
          <a:p>
            <a:r>
              <a:rPr lang="ru-RU" b="1" dirty="0"/>
              <a:t>Групповые занятия</a:t>
            </a:r>
            <a:r>
              <a:rPr lang="ru-RU" dirty="0"/>
              <a:t>. Организовать групповые тренинги с штатным психологом для подростков из группы риска (при наличии соответствующих компетенций у психолога); </a:t>
            </a:r>
            <a:endParaRPr lang="en-US" dirty="0"/>
          </a:p>
          <a:p>
            <a:r>
              <a:rPr lang="ru-RU" b="1" dirty="0"/>
              <a:t>Наблюдение.</a:t>
            </a:r>
            <a:r>
              <a:rPr lang="ru-RU" dirty="0"/>
              <a:t> При обнаружении признаков риска поведения у ученика установить за ним очевидное наблюдение на весь год; </a:t>
            </a:r>
            <a:endParaRPr lang="en-US" dirty="0"/>
          </a:p>
          <a:p>
            <a:r>
              <a:rPr lang="ru-RU" b="1" dirty="0"/>
              <a:t>Исключить профилактические беседы </a:t>
            </a:r>
            <a:r>
              <a:rPr lang="ru-RU" dirty="0"/>
              <a:t>администрации школы с учеником и его родителями по факту обнаружения признаков риска поведения у ученика (не допускать к ученику с выявленными признаками риска специалистов, не имеющих психологического образования и опыта/знаний в сфере взаимодействия с подростками с аналогичным риском поведения);</a:t>
            </a:r>
          </a:p>
        </p:txBody>
      </p:sp>
    </p:spTree>
    <p:extLst>
      <p:ext uri="{BB962C8B-B14F-4D97-AF65-F5344CB8AC3E}">
        <p14:creationId xmlns:p14="http://schemas.microsoft.com/office/powerpoint/2010/main" val="41975037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C3161F-D2B6-4357-A3B4-91050E6F2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0" y="551543"/>
            <a:ext cx="11393715" cy="6066971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Поддержка учеников. Исключить возможность борьбы и противостояния учеников с администрацией учебного заведения. Учебное заведение должно быть на стороне ученика;</a:t>
            </a:r>
            <a:endParaRPr lang="en-US" dirty="0"/>
          </a:p>
          <a:p>
            <a:r>
              <a:rPr lang="ru-RU" dirty="0"/>
              <a:t> Дополнительные возможности для психологической разгрузки и отдыха учеников на территории учебного заведения (комнаты отдыха и игровые комнаты); </a:t>
            </a:r>
            <a:endParaRPr lang="en-US" dirty="0"/>
          </a:p>
          <a:p>
            <a:r>
              <a:rPr lang="ru-RU" dirty="0"/>
              <a:t>Выработать процедуры борьбы с травлей. При обнаружении травли, не пытаться это решить публично со всем классом. Первым шагом нужно поговорить с жертвой и с теми, кто на них нападает. Вторым шагом оказать поддержку жертве, применить жесткие санкции против нападающих. Третьим шагом помочь жертве в адаптации к коллективу. Все этапы должны проводиться психологом, возможно участие завуча. </a:t>
            </a:r>
            <a:endParaRPr lang="en-US" dirty="0"/>
          </a:p>
          <a:p>
            <a:r>
              <a:rPr lang="ru-RU" dirty="0"/>
              <a:t>Санкции против травли учениками (как на территории школы, так и за ее пределами); </a:t>
            </a:r>
            <a:endParaRPr lang="en-US" dirty="0"/>
          </a:p>
          <a:p>
            <a:r>
              <a:rPr lang="ru-RU" dirty="0"/>
              <a:t>Выработать процедуры «присоединения». При обнаружении признаков участия в деструктивном движении не стоит пытаться сразу переубедить подростка. Первым шагом является присоединение. Без осуждения и угроз нужно узнать, почему подростку нравится это движение, что он ожидает получить от него. Вторым шагом необходимо установить существующие ресурсы, способные решить проблемы подростка и удовлетворить его потребности. Помощь подростку должна быть оказана с позиции сопровождающего (старшего товарища, наставника), а не с позиции обвиняющего и контролирующего. </a:t>
            </a:r>
            <a:endParaRPr lang="en-US" dirty="0"/>
          </a:p>
          <a:p>
            <a:r>
              <a:rPr lang="ru-RU" dirty="0"/>
              <a:t>Процедура быстрого реагирования. При обнаружении признаков высокой готовности к совершению деструктивного деяния, подростка необходимо изолировать от других детей, затем привлечь специалистов (психолог, психиатр, полицейский, нарколог и т.п.);</a:t>
            </a:r>
          </a:p>
        </p:txBody>
      </p:sp>
    </p:spTree>
    <p:extLst>
      <p:ext uri="{BB962C8B-B14F-4D97-AF65-F5344CB8AC3E}">
        <p14:creationId xmlns:p14="http://schemas.microsoft.com/office/powerpoint/2010/main" val="22257183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F471BE9-C841-46C1-BD8F-15909EDFD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406399"/>
            <a:ext cx="11161486" cy="6125029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Оценка уровня готовности</a:t>
            </a:r>
            <a:r>
              <a:rPr lang="ru-RU" dirty="0"/>
              <a:t> к совершению деструктивного действия. Всего существует три уровня готовности: первый – размышление о возможности; второе – формирование желания, третье – планирование, затем – совершение. Процедуры нейтрализации деструктивных намерений на разных этапах: 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На уровне размышлений о возможности совершения деструктивного деяния поведенческие признаки участия в течении единичны, подросток говорит о том, что возможно он когда-нибудь попробовал такое; или размышляет о возможности того, что подобный инцидент может произойти поблизости. 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На втором уровне поведенческие признаки становятся </a:t>
            </a:r>
            <a:r>
              <a:rPr lang="ru-RU" dirty="0" err="1"/>
              <a:t>выраженнее</a:t>
            </a:r>
            <a:r>
              <a:rPr lang="ru-RU" dirty="0"/>
              <a:t>, подросток говорит, что сам хочет сделать так; хочет попробовать; сделает, как только будет возможность. 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На третьем уровне присутствует многие из поведенческих признаков, подросток сообщает об инциденте, в будущем совершенном «когда я вас расстреляю», «вот когда я буду закладывать наркотики», или сообщает о подготовке к инциденту напрямую. </a:t>
            </a:r>
            <a:endParaRPr lang="en-US" dirty="0"/>
          </a:p>
          <a:p>
            <a:r>
              <a:rPr lang="ru-RU" b="1" dirty="0"/>
              <a:t>Процедуры нейтрализации деструктивных намерений на разных этапах: </a:t>
            </a:r>
            <a:endParaRPr lang="en-US" b="1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На этапе размышления о возможности необходимо разъяснять подростку негативные последствия такого поведения, аккуратно переключить внимание на другую сферу. 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На этапе формирования желания необходимо разъяснить негативные последствия такого поведения, а затем, используя имеющиеся ресурсы, приступить к решению проблем подростка, оказывать ему сопровождение. 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На этапе планирования необходимо сказать о негативных последствиях такого поведения, а затем, используя ресурсы, помочь в решении проблем подростка и поставить его на учет психолога для коррекционной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215061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90654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cs typeface="Times New Roman" panose="02020603050405020304" pitchFamily="18" charset="0"/>
              </a:rPr>
              <a:t>Мнения о природе деструктивности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514475"/>
            <a:ext cx="10058400" cy="420052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cs typeface="Times New Roman" panose="02020603050405020304" pitchFamily="18" charset="0"/>
              </a:rPr>
              <a:t>В рамках анализа деструктивности Э. Фромм выделял два различных вида агрессии: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400" dirty="0"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cs typeface="Times New Roman" panose="02020603050405020304" pitchFamily="18" charset="0"/>
              </a:rPr>
              <a:t>     оборонительная или доброкачественная агрессия, по его мнению «это филогенетически заложенный импульс к атаке или бегству в ситуации, когда возникает угроза жизни», такая агрессия служит самосохранению и выживанию вида;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400" dirty="0"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cs typeface="Times New Roman" panose="02020603050405020304" pitchFamily="18" charset="0"/>
              </a:rPr>
              <a:t>     злокачественная агрессия - «это </a:t>
            </a:r>
            <a:r>
              <a:rPr lang="ru-RU" sz="2400" dirty="0" err="1">
                <a:cs typeface="Times New Roman" panose="02020603050405020304" pitchFamily="18" charset="0"/>
              </a:rPr>
              <a:t>деструктивность</a:t>
            </a:r>
            <a:r>
              <a:rPr lang="ru-RU" sz="2400" dirty="0">
                <a:cs typeface="Times New Roman" panose="02020603050405020304" pitchFamily="18" charset="0"/>
              </a:rPr>
              <a:t> и жестокость, которые свойственны только человеку... они не имеют филогенетической программы, не служат биологическому приспособлению и не имеют никакой цели».</a:t>
            </a:r>
          </a:p>
        </p:txBody>
      </p:sp>
    </p:spTree>
    <p:extLst>
      <p:ext uri="{BB962C8B-B14F-4D97-AF65-F5344CB8AC3E}">
        <p14:creationId xmlns:p14="http://schemas.microsoft.com/office/powerpoint/2010/main" val="3848975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77502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latin typeface="+mn-lt"/>
                <a:cs typeface="Times New Roman" panose="02020603050405020304" pitchFamily="18" charset="0"/>
              </a:rPr>
              <a:t>Мнения о природе </a:t>
            </a:r>
            <a:r>
              <a:rPr lang="ru-RU" sz="3600" dirty="0" err="1">
                <a:latin typeface="+mn-lt"/>
                <a:cs typeface="Times New Roman" panose="02020603050405020304" pitchFamily="18" charset="0"/>
              </a:rPr>
              <a:t>деструктивности</a:t>
            </a:r>
            <a:endParaRPr lang="ru-RU" sz="36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6725" y="1549908"/>
            <a:ext cx="11334749" cy="479374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cs typeface="Times New Roman" panose="02020603050405020304" pitchFamily="18" charset="0"/>
              </a:rPr>
              <a:t>    Деструктивность и жестокость, по </a:t>
            </a:r>
            <a:r>
              <a:rPr lang="ru-RU" sz="2800" dirty="0" err="1">
                <a:cs typeface="Times New Roman" panose="02020603050405020304" pitchFamily="18" charset="0"/>
              </a:rPr>
              <a:t>Фромму</a:t>
            </a:r>
            <a:r>
              <a:rPr lang="ru-RU" sz="2800" dirty="0">
                <a:cs typeface="Times New Roman" panose="02020603050405020304" pitchFamily="18" charset="0"/>
              </a:rPr>
              <a:t>, скрываются не в инстинктах и влечениях человека, а в его характере. </a:t>
            </a:r>
            <a:r>
              <a:rPr lang="ru-RU" sz="2800" dirty="0" err="1">
                <a:cs typeface="Times New Roman" panose="02020603050405020304" pitchFamily="18" charset="0"/>
              </a:rPr>
              <a:t>Фромм</a:t>
            </a:r>
            <a:r>
              <a:rPr lang="ru-RU" sz="2800" dirty="0">
                <a:cs typeface="Times New Roman" panose="02020603050405020304" pitchFamily="18" charset="0"/>
              </a:rPr>
              <a:t> называет их влечениями характера или страстями. Он приходит к парадоксальному выводу - деструктивность не характерна ни для животных, ни для примитивных народов, она является следствием культурного и технического развития человечества.  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800" dirty="0"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cs typeface="Times New Roman" panose="02020603050405020304" pitchFamily="18" charset="0"/>
              </a:rPr>
              <a:t>    Он указывает, что </a:t>
            </a:r>
            <a:r>
              <a:rPr lang="ru-RU" sz="2800" dirty="0" err="1">
                <a:cs typeface="Times New Roman" panose="02020603050405020304" pitchFamily="18" charset="0"/>
              </a:rPr>
              <a:t>деструктивность</a:t>
            </a:r>
            <a:r>
              <a:rPr lang="ru-RU" sz="2800" dirty="0">
                <a:cs typeface="Times New Roman" panose="02020603050405020304" pitchFamily="18" charset="0"/>
              </a:rPr>
              <a:t> возникает как результат противоречия между социальными условиями и экзистенциальными потребностями людей. Страсть к разрушению и садизм являются одним из способов компенсации </a:t>
            </a:r>
            <a:r>
              <a:rPr lang="ru-RU" sz="2800" dirty="0" err="1">
                <a:cs typeface="Times New Roman" panose="02020603050405020304" pitchFamily="18" charset="0"/>
              </a:rPr>
              <a:t>фрустрированных</a:t>
            </a:r>
            <a:r>
              <a:rPr lang="ru-RU" sz="2800" dirty="0">
                <a:cs typeface="Times New Roman" panose="02020603050405020304" pitchFamily="18" charset="0"/>
              </a:rPr>
              <a:t> экзистенциальных потребностей.</a:t>
            </a:r>
          </a:p>
        </p:txBody>
      </p:sp>
    </p:spTree>
    <p:extLst>
      <p:ext uri="{BB962C8B-B14F-4D97-AF65-F5344CB8AC3E}">
        <p14:creationId xmlns:p14="http://schemas.microsoft.com/office/powerpoint/2010/main" val="3837217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12610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cs typeface="Times New Roman" panose="02020603050405020304" pitchFamily="18" charset="0"/>
              </a:rPr>
              <a:t>Мнения о природе </a:t>
            </a:r>
            <a:r>
              <a:rPr lang="ru-RU" sz="3600" dirty="0" err="1">
                <a:cs typeface="Times New Roman" panose="02020603050405020304" pitchFamily="18" charset="0"/>
              </a:rPr>
              <a:t>деструктивности</a:t>
            </a:r>
            <a:endParaRPr lang="ru-RU" sz="3600" dirty="0"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4073" y="1403604"/>
            <a:ext cx="11103102" cy="524484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cs typeface="Times New Roman" panose="02020603050405020304" pitchFamily="18" charset="0"/>
              </a:rPr>
              <a:t>Г. </a:t>
            </a:r>
            <a:r>
              <a:rPr lang="ru-RU" sz="2400" dirty="0" err="1">
                <a:cs typeface="Times New Roman" panose="02020603050405020304" pitchFamily="18" charset="0"/>
              </a:rPr>
              <a:t>Паренс</a:t>
            </a:r>
            <a:r>
              <a:rPr lang="ru-RU" sz="2400" dirty="0">
                <a:cs typeface="Times New Roman" panose="02020603050405020304" pitchFamily="18" charset="0"/>
              </a:rPr>
              <a:t> разделяет два вида агрессии: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400" dirty="0"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cs typeface="Times New Roman" panose="02020603050405020304" pitchFamily="18" charset="0"/>
              </a:rPr>
              <a:t>    1. Недеструктивная агрессия - настойчивое невраждебное </a:t>
            </a:r>
            <a:r>
              <a:rPr lang="ru-RU" sz="2400" dirty="0" err="1">
                <a:cs typeface="Times New Roman" panose="02020603050405020304" pitchFamily="18" charset="0"/>
              </a:rPr>
              <a:t>самозащитное</a:t>
            </a:r>
            <a:r>
              <a:rPr lang="ru-RU" sz="2400" dirty="0">
                <a:cs typeface="Times New Roman" panose="02020603050405020304" pitchFamily="18" charset="0"/>
              </a:rPr>
              <a:t> поведение, направленное на достижение цели. Это врожденный механизм, служащий для адаптации в среде, удовлетворения желаний, достижения целей развития познания и способности положиться на себя. Он начинает работать с момента рождения и побуждает человека к конкуренции в окружающем мире, защите своих прав.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400" dirty="0"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cs typeface="Times New Roman" panose="02020603050405020304" pitchFamily="18" charset="0"/>
              </a:rPr>
              <a:t>    2. Враждебная </a:t>
            </a:r>
            <a:r>
              <a:rPr lang="ru-RU" sz="2400" dirty="0" err="1">
                <a:cs typeface="Times New Roman" panose="02020603050405020304" pitchFamily="18" charset="0"/>
              </a:rPr>
              <a:t>деструктивность</a:t>
            </a:r>
            <a:r>
              <a:rPr lang="ru-RU" sz="2400" dirty="0">
                <a:cs typeface="Times New Roman" panose="02020603050405020304" pitchFamily="18" charset="0"/>
              </a:rPr>
              <a:t> - злобное поведение, неприятие, ненависть, ярость, мстительность. Это тоже разновидность самозащиты, которая активизируется в результате сильных неприятных переживаний (боль, стресс). Сюда же относится желание причинить боль и удовольствие, получаемое от этого (садизм).</a:t>
            </a:r>
          </a:p>
        </p:txBody>
      </p:sp>
    </p:spTree>
    <p:extLst>
      <p:ext uri="{BB962C8B-B14F-4D97-AF65-F5344CB8AC3E}">
        <p14:creationId xmlns:p14="http://schemas.microsoft.com/office/powerpoint/2010/main" val="238103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22472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cs typeface="Times New Roman" panose="02020603050405020304" pitchFamily="18" charset="0"/>
              </a:rPr>
              <a:t>Мнения о природе </a:t>
            </a:r>
            <a:r>
              <a:rPr lang="ru-RU" sz="3600" dirty="0" err="1">
                <a:cs typeface="Times New Roman" panose="02020603050405020304" pitchFamily="18" charset="0"/>
              </a:rPr>
              <a:t>деструктивности</a:t>
            </a:r>
            <a:endParaRPr lang="ru-RU" sz="3600" dirty="0"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5109" y="2059806"/>
            <a:ext cx="11062741" cy="4340993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cs typeface="Times New Roman" panose="02020603050405020304" pitchFamily="18" charset="0"/>
              </a:rPr>
              <a:t>     Ц.П. Короленко и Т.А. Донских деструктивное поведение классифицируют в зависимости от его целей. В одном случае это </a:t>
            </a:r>
            <a:r>
              <a:rPr lang="ru-RU" sz="2400" dirty="0" err="1">
                <a:cs typeface="Times New Roman" panose="02020603050405020304" pitchFamily="18" charset="0"/>
              </a:rPr>
              <a:t>внешнедеструктивные</a:t>
            </a:r>
            <a:r>
              <a:rPr lang="ru-RU" sz="2400" dirty="0">
                <a:cs typeface="Times New Roman" panose="02020603050405020304" pitchFamily="18" charset="0"/>
              </a:rPr>
              <a:t> цели, направленные на нарушение социальных норм, и, соответственно, </a:t>
            </a:r>
            <a:r>
              <a:rPr lang="ru-RU" sz="2400" dirty="0" err="1">
                <a:cs typeface="Times New Roman" panose="02020603050405020304" pitchFamily="18" charset="0"/>
              </a:rPr>
              <a:t>внешнедеструктивное</a:t>
            </a:r>
            <a:r>
              <a:rPr lang="ru-RU" sz="2400" dirty="0">
                <a:cs typeface="Times New Roman" panose="02020603050405020304" pitchFamily="18" charset="0"/>
              </a:rPr>
              <a:t> поведение (</a:t>
            </a:r>
            <a:r>
              <a:rPr lang="ru-RU" sz="2400" dirty="0" err="1">
                <a:cs typeface="Times New Roman" panose="02020603050405020304" pitchFamily="18" charset="0"/>
              </a:rPr>
              <a:t>аддиктивное</a:t>
            </a:r>
            <a:r>
              <a:rPr lang="ru-RU" sz="2400" dirty="0">
                <a:cs typeface="Times New Roman" panose="02020603050405020304" pitchFamily="18" charset="0"/>
              </a:rPr>
              <a:t> и антисоциальное поведение). Во втором - внутри-деструктивные цели, направленные на дезинтеграцию непосредственно личностной организации, ее регресс, и, соответственно, </a:t>
            </a:r>
            <a:r>
              <a:rPr lang="ru-RU" sz="2400" dirty="0" err="1">
                <a:cs typeface="Times New Roman" panose="02020603050405020304" pitchFamily="18" charset="0"/>
              </a:rPr>
              <a:t>внутридеструктив-ное</a:t>
            </a:r>
            <a:r>
              <a:rPr lang="ru-RU" sz="2400" dirty="0">
                <a:cs typeface="Times New Roman" panose="02020603050405020304" pitchFamily="18" charset="0"/>
              </a:rPr>
              <a:t> поведение (суицидальное, конформистское, нарциссическое, фанатическое и аутистическое поведение). Отклоняющееся поведение рассматривается как деструктивное по своей сути, т.е. причиняющее вред человеку и обществу, разрушающее их.</a:t>
            </a:r>
          </a:p>
        </p:txBody>
      </p:sp>
    </p:spTree>
    <p:extLst>
      <p:ext uri="{BB962C8B-B14F-4D97-AF65-F5344CB8AC3E}">
        <p14:creationId xmlns:p14="http://schemas.microsoft.com/office/powerpoint/2010/main" val="4156021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192506"/>
            <a:ext cx="10058400" cy="1183908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cs typeface="Times New Roman" panose="02020603050405020304" pitchFamily="18" charset="0"/>
              </a:rPr>
              <a:t>Общий вид типов деструктивного поведения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7786" y="1648450"/>
            <a:ext cx="11036427" cy="4728543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cs typeface="Times New Roman" panose="02020603050405020304" pitchFamily="18" charset="0"/>
              </a:rPr>
              <a:t>    Деструктивное поведение является специфическим видом </a:t>
            </a:r>
            <a:r>
              <a:rPr lang="ru-RU" sz="2400" dirty="0" err="1">
                <a:cs typeface="Times New Roman" panose="02020603050405020304" pitchFamily="18" charset="0"/>
              </a:rPr>
              <a:t>девиантного</a:t>
            </a:r>
            <a:r>
              <a:rPr lang="ru-RU" sz="2400" dirty="0">
                <a:cs typeface="Times New Roman" panose="02020603050405020304" pitchFamily="18" charset="0"/>
              </a:rPr>
              <a:t> поведения и имеет ряд схожих черт и феноменологических характеристик.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cs typeface="Times New Roman" panose="02020603050405020304" pitchFamily="18" charset="0"/>
              </a:rPr>
              <a:t>    В рамках общей теории можно осуществить классификацию типов деструктивного поведения на основе следующих критериев: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400" dirty="0"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cs typeface="Times New Roman" panose="02020603050405020304" pitchFamily="18" charset="0"/>
              </a:rPr>
              <a:t>тип нарушаемой социальной нормы;</a:t>
            </a: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cs typeface="Times New Roman" panose="02020603050405020304" pitchFamily="18" charset="0"/>
              </a:rPr>
              <a:t>направленность деструкции;</a:t>
            </a: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cs typeface="Times New Roman" panose="02020603050405020304" pitchFamily="18" charset="0"/>
              </a:rPr>
              <a:t>характер и степень деструкции и деструктивного поведения в целом (причиняемого или причиненного ущерба).</a:t>
            </a: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ru-RU" sz="2400" dirty="0"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cs typeface="Times New Roman" panose="02020603050405020304" pitchFamily="18" charset="0"/>
              </a:rPr>
              <a:t>    Деструктивное поведение - это поведение нарушающее, разрушающее или приводящее к распаду любой социальной связи. На личностном и групповом уровнях результатом деструктивного поведения является социальная </a:t>
            </a:r>
            <a:r>
              <a:rPr lang="ru-RU" sz="2400" dirty="0" err="1">
                <a:cs typeface="Times New Roman" panose="02020603050405020304" pitchFamily="18" charset="0"/>
              </a:rPr>
              <a:t>дизадаптация</a:t>
            </a:r>
            <a:r>
              <a:rPr lang="ru-RU" sz="2400" dirty="0">
                <a:cs typeface="Times New Roman" panose="02020603050405020304" pitchFamily="18" charset="0"/>
              </a:rPr>
              <a:t> (т.е. нарушенная, искаженная адаптация).  </a:t>
            </a:r>
          </a:p>
        </p:txBody>
      </p:sp>
    </p:spTree>
    <p:extLst>
      <p:ext uri="{BB962C8B-B14F-4D97-AF65-F5344CB8AC3E}">
        <p14:creationId xmlns:p14="http://schemas.microsoft.com/office/powerpoint/2010/main" val="614457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541</TotalTime>
  <Words>5352</Words>
  <Application>Microsoft Office PowerPoint</Application>
  <PresentationFormat>Широкоэкранный</PresentationFormat>
  <Paragraphs>405</Paragraphs>
  <Slides>48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6" baseType="lpstr">
      <vt:lpstr>Arial</vt:lpstr>
      <vt:lpstr>Calibri</vt:lpstr>
      <vt:lpstr>Cambria</vt:lpstr>
      <vt:lpstr>Rockwell</vt:lpstr>
      <vt:lpstr>Rockwell Condensed</vt:lpstr>
      <vt:lpstr>Times New Roman</vt:lpstr>
      <vt:lpstr>Wingdings</vt:lpstr>
      <vt:lpstr>Дерево</vt:lpstr>
      <vt:lpstr>Профилактика деструктивного поведения несовершеннолетних в Интернете</vt:lpstr>
      <vt:lpstr>Понятие </vt:lpstr>
      <vt:lpstr>Природа явления</vt:lpstr>
      <vt:lpstr>Механизм формирования</vt:lpstr>
      <vt:lpstr>Мнения о природе деструктивности</vt:lpstr>
      <vt:lpstr>Мнения о природе деструктивности</vt:lpstr>
      <vt:lpstr>Мнения о природе деструктивности</vt:lpstr>
      <vt:lpstr>Мнения о природе деструктивности</vt:lpstr>
      <vt:lpstr>Общий вид типов деструктивного поведения</vt:lpstr>
      <vt:lpstr>Группы деструктивного поведения</vt:lpstr>
      <vt:lpstr>Структура деструктивности</vt:lpstr>
      <vt:lpstr>  Деструктивные действия  </vt:lpstr>
      <vt:lpstr>Деструктивное поведение</vt:lpstr>
      <vt:lpstr>Деструктивное поведение</vt:lpstr>
      <vt:lpstr>Особенности поколения</vt:lpstr>
      <vt:lpstr>Особенности поколения</vt:lpstr>
      <vt:lpstr> </vt:lpstr>
      <vt:lpstr> </vt:lpstr>
      <vt:lpstr> </vt:lpstr>
      <vt:lpstr>Уровень вовлечения подростков в деструктивные группы</vt:lpstr>
      <vt:lpstr>Механизмы вовлечения в деструктивное поведение</vt:lpstr>
      <vt:lpstr> Воронка вовлечения</vt:lpstr>
      <vt:lpstr> Статистика</vt:lpstr>
      <vt:lpstr>Поведенческие признаки деструктивного поведения </vt:lpstr>
      <vt:lpstr> </vt:lpstr>
      <vt:lpstr>Презентация PowerPoint</vt:lpstr>
      <vt:lpstr>Презентация PowerPoint</vt:lpstr>
      <vt:lpstr>ПРИЗНАКИ УЧАСТИЯ В УЛЬТРАДВИЖЕНИИ</vt:lpstr>
      <vt:lpstr>Презентация PowerPoint</vt:lpstr>
      <vt:lpstr>Презентация PowerPoint</vt:lpstr>
      <vt:lpstr>Презентация PowerPoint</vt:lpstr>
      <vt:lpstr>ЛИНГВИСТИЧЕСКИЕ ПРИЗНАКИ</vt:lpstr>
      <vt:lpstr>ПРИЗНАКИ УЧАСТИЯ В АНАРХИСТСКОМ ДВИЖЕНИИ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ПРИЗНАКИ УЧАСТИЯ В ГРУППАХ СКУЛШУТИНГА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РЕКОМЕНДАЦИИ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98</cp:revision>
  <dcterms:created xsi:type="dcterms:W3CDTF">2022-02-23T16:37:14Z</dcterms:created>
  <dcterms:modified xsi:type="dcterms:W3CDTF">2022-02-26T12:35:49Z</dcterms:modified>
</cp:coreProperties>
</file>