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BE6D5-A351-4161-8C5A-1169AFDE0A65}" type="datetimeFigureOut">
              <a:rPr lang="ru-RU" smtClean="0"/>
              <a:t>24.05.2023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5DFAE-7913-403C-B32C-185825978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815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BE6D5-A351-4161-8C5A-1169AFDE0A65}" type="datetimeFigureOut">
              <a:rPr lang="ru-RU" smtClean="0"/>
              <a:t>24.05.2023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5DFAE-7913-403C-B32C-185825978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938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BE6D5-A351-4161-8C5A-1169AFDE0A65}" type="datetimeFigureOut">
              <a:rPr lang="ru-RU" smtClean="0"/>
              <a:t>24.05.2023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5DFAE-7913-403C-B32C-1858259785E0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22124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BE6D5-A351-4161-8C5A-1169AFDE0A65}" type="datetimeFigureOut">
              <a:rPr lang="ru-RU" smtClean="0"/>
              <a:t>24.05.2023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5DFAE-7913-403C-B32C-185825978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950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BE6D5-A351-4161-8C5A-1169AFDE0A65}" type="datetimeFigureOut">
              <a:rPr lang="ru-RU" smtClean="0"/>
              <a:t>24.05.2023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5DFAE-7913-403C-B32C-1858259785E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4435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BE6D5-A351-4161-8C5A-1169AFDE0A65}" type="datetimeFigureOut">
              <a:rPr lang="ru-RU" smtClean="0"/>
              <a:t>24.05.2023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5DFAE-7913-403C-B32C-185825978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672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BE6D5-A351-4161-8C5A-1169AFDE0A65}" type="datetimeFigureOut">
              <a:rPr lang="ru-RU" smtClean="0"/>
              <a:t>24.05.2023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5DFAE-7913-403C-B32C-185825978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819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BE6D5-A351-4161-8C5A-1169AFDE0A65}" type="datetimeFigureOut">
              <a:rPr lang="ru-RU" smtClean="0"/>
              <a:t>24.05.2023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5DFAE-7913-403C-B32C-185825978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519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BE6D5-A351-4161-8C5A-1169AFDE0A65}" type="datetimeFigureOut">
              <a:rPr lang="ru-RU" smtClean="0"/>
              <a:t>24.05.2023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5DFAE-7913-403C-B32C-185825978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649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BE6D5-A351-4161-8C5A-1169AFDE0A65}" type="datetimeFigureOut">
              <a:rPr lang="ru-RU" smtClean="0"/>
              <a:t>24.05.2023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5DFAE-7913-403C-B32C-185825978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321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BE6D5-A351-4161-8C5A-1169AFDE0A65}" type="datetimeFigureOut">
              <a:rPr lang="ru-RU" smtClean="0"/>
              <a:t>24.05.2023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5DFAE-7913-403C-B32C-185825978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555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BE6D5-A351-4161-8C5A-1169AFDE0A65}" type="datetimeFigureOut">
              <a:rPr lang="ru-RU" smtClean="0"/>
              <a:t>24.05.2023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5DFAE-7913-403C-B32C-185825978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38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BE6D5-A351-4161-8C5A-1169AFDE0A65}" type="datetimeFigureOut">
              <a:rPr lang="ru-RU" smtClean="0"/>
              <a:t>24.05.2023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5DFAE-7913-403C-B32C-185825978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964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BE6D5-A351-4161-8C5A-1169AFDE0A65}" type="datetimeFigureOut">
              <a:rPr lang="ru-RU" smtClean="0"/>
              <a:t>24.05.2023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5DFAE-7913-403C-B32C-185825978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91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BE6D5-A351-4161-8C5A-1169AFDE0A65}" type="datetimeFigureOut">
              <a:rPr lang="ru-RU" smtClean="0"/>
              <a:t>24.05.2023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5DFAE-7913-403C-B32C-185825978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523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BE6D5-A351-4161-8C5A-1169AFDE0A65}" type="datetimeFigureOut">
              <a:rPr lang="ru-RU" smtClean="0"/>
              <a:t>24.05.2023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5DFAE-7913-403C-B32C-185825978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560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BE6D5-A351-4161-8C5A-1169AFDE0A65}" type="datetimeFigureOut">
              <a:rPr lang="ru-RU" smtClean="0"/>
              <a:t>24.05.2023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285DFAE-7913-403C-B32C-185825978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123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6872" y="2551837"/>
            <a:ext cx="7614003" cy="2341947"/>
          </a:xfrm>
        </p:spPr>
        <p:txBody>
          <a:bodyPr/>
          <a:lstStyle/>
          <a:p>
            <a:r>
              <a:rPr lang="ru-RU" sz="6600" dirty="0"/>
              <a:t>Бережливые технологии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2945081"/>
            <a:ext cx="7766936" cy="2202651"/>
          </a:xfrm>
        </p:spPr>
        <p:txBody>
          <a:bodyPr/>
          <a:lstStyle/>
          <a:p>
            <a:endParaRPr lang="ru-RU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8131" y="486889"/>
            <a:ext cx="98327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Министерство образования и науки Челябинской области</a:t>
            </a:r>
          </a:p>
          <a:p>
            <a:pPr algn="ctr"/>
            <a:r>
              <a:rPr lang="ru-RU" dirty="0"/>
              <a:t>Государственное бюджетное профессиональное образовательное учреждение</a:t>
            </a:r>
          </a:p>
          <a:p>
            <a:pPr algn="ctr"/>
            <a:r>
              <a:rPr lang="ru-RU" dirty="0"/>
              <a:t>«Южно-Уральский агропромышленный колледж»</a:t>
            </a:r>
          </a:p>
          <a:p>
            <a:pPr algn="ctr"/>
            <a:r>
              <a:rPr lang="ru-RU" dirty="0"/>
              <a:t>филиал с.Долгодеревенское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0146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498765"/>
            <a:ext cx="8596668" cy="4028684"/>
          </a:xfrm>
        </p:spPr>
        <p:txBody>
          <a:bodyPr>
            <a:normAutofit/>
          </a:bodyPr>
          <a:lstStyle/>
          <a:p>
            <a:r>
              <a:rPr lang="ru-RU" sz="5400" dirty="0"/>
              <a:t>Спасибо за внимание!</a:t>
            </a:r>
            <a:br>
              <a:rPr lang="ru-RU" sz="5400" dirty="0"/>
            </a:br>
            <a:r>
              <a:rPr lang="ru-RU" sz="5400" dirty="0"/>
              <a:t>Творческих успехов!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6638305"/>
            <a:ext cx="8596668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0215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4212" y="609600"/>
            <a:ext cx="8596668" cy="5586141"/>
          </a:xfrm>
        </p:spPr>
        <p:txBody>
          <a:bodyPr>
            <a:normAutofit/>
          </a:bodyPr>
          <a:lstStyle/>
          <a:p>
            <a:r>
              <a:rPr lang="ru-RU" sz="4400" dirty="0"/>
              <a:t>Бережливые технологии - </a:t>
            </a:r>
          </a:p>
          <a:p>
            <a:r>
              <a:rPr lang="ru-RU" sz="4400" dirty="0"/>
              <a:t>это эффективное управление временем учителя,</a:t>
            </a:r>
          </a:p>
          <a:p>
            <a:r>
              <a:rPr lang="ru-RU" sz="4400" dirty="0"/>
              <a:t>дополнительное воспитательное средство.</a:t>
            </a:r>
          </a:p>
        </p:txBody>
      </p:sp>
    </p:spTree>
    <p:extLst>
      <p:ext uri="{BB962C8B-B14F-4D97-AF65-F5344CB8AC3E}">
        <p14:creationId xmlns:p14="http://schemas.microsoft.com/office/powerpoint/2010/main" val="1110890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25631"/>
            <a:ext cx="8596668" cy="5815731"/>
          </a:xfrm>
        </p:spPr>
        <p:txBody>
          <a:bodyPr>
            <a:normAutofit/>
          </a:bodyPr>
          <a:lstStyle/>
          <a:p>
            <a:r>
              <a:rPr lang="ru-RU" sz="3200" dirty="0"/>
              <a:t> В нашем колледже разработаны и внедрены два проекта:</a:t>
            </a:r>
          </a:p>
          <a:p>
            <a:r>
              <a:rPr lang="ru-RU" sz="3200" dirty="0"/>
              <a:t>Проект №1 Отчет ПЦК</a:t>
            </a:r>
          </a:p>
          <a:p>
            <a:r>
              <a:rPr lang="ru-RU" sz="3200" dirty="0"/>
              <a:t>Проект №2 Составление плана учебно-воспитательной работы</a:t>
            </a:r>
          </a:p>
          <a:p>
            <a:endParaRPr lang="ru-RU" sz="3200" dirty="0"/>
          </a:p>
          <a:p>
            <a:r>
              <a:rPr lang="ru-RU" sz="3200" dirty="0"/>
              <a:t>В настоящее время команда преподавателей работает над проектом: №3: Оптимизация процесса загрузки мастерских и лабораторий</a:t>
            </a:r>
          </a:p>
          <a:p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4415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5"/>
            <a:ext cx="8970818" cy="5811838"/>
          </a:xfrm>
        </p:spPr>
        <p:txBody>
          <a:bodyPr>
            <a:normAutofit fontScale="92500" lnSpcReduction="20000"/>
          </a:bodyPr>
          <a:lstStyle/>
          <a:p>
            <a:r>
              <a:rPr lang="ru-RU" sz="2800" dirty="0"/>
              <a:t>Основные преимущества, которые обеспечивает создание в образовательных организациях бережливой среды:</a:t>
            </a:r>
          </a:p>
          <a:p>
            <a:r>
              <a:rPr lang="ru-RU" sz="2800" dirty="0"/>
              <a:t>•	улучшение образовательного процесса и оптимизация работы;</a:t>
            </a:r>
          </a:p>
          <a:p>
            <a:r>
              <a:rPr lang="ru-RU" sz="2800" dirty="0"/>
              <a:t>•	повышение качества образования;</a:t>
            </a:r>
          </a:p>
          <a:p>
            <a:r>
              <a:rPr lang="ru-RU" sz="2800" dirty="0"/>
              <a:t>•	сокращение временных, финансовых и других потерь;</a:t>
            </a:r>
          </a:p>
          <a:p>
            <a:r>
              <a:rPr lang="ru-RU" sz="2800" dirty="0"/>
              <a:t>•	обеспечение стандартизации и визуализации;</a:t>
            </a:r>
          </a:p>
          <a:p>
            <a:r>
              <a:rPr lang="ru-RU" sz="2800" dirty="0"/>
              <a:t>•	повышение трудоспособности сотрудников;</a:t>
            </a:r>
          </a:p>
          <a:p>
            <a:r>
              <a:rPr lang="ru-RU" sz="2800" dirty="0"/>
              <a:t>•	сохранение человеческих ресурсов;</a:t>
            </a:r>
          </a:p>
          <a:p>
            <a:r>
              <a:rPr lang="ru-RU" sz="2800" dirty="0"/>
              <a:t>•	развитие образовательной организации;</a:t>
            </a:r>
          </a:p>
          <a:p>
            <a:r>
              <a:rPr lang="ru-RU" sz="2800" dirty="0"/>
              <a:t>•	воспитание бережливого мышления сотрудников и обучающихся.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8195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322" y="-371145"/>
            <a:ext cx="10515600" cy="132556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7506"/>
            <a:ext cx="9267701" cy="5939457"/>
          </a:xfrm>
        </p:spPr>
        <p:txBody>
          <a:bodyPr>
            <a:normAutofit lnSpcReduction="10000"/>
          </a:bodyPr>
          <a:lstStyle/>
          <a:p>
            <a:r>
              <a:rPr lang="ru-RU" sz="2800" dirty="0" err="1"/>
              <a:t>Андон</a:t>
            </a:r>
            <a:r>
              <a:rPr lang="ru-RU" sz="2800" dirty="0"/>
              <a:t> – визуальная система оповещения о возникающих проблемах.</a:t>
            </a:r>
          </a:p>
          <a:p>
            <a:r>
              <a:rPr lang="ru-RU" sz="2800" dirty="0" err="1"/>
              <a:t>Канбан</a:t>
            </a:r>
            <a:r>
              <a:rPr lang="ru-RU" sz="2800" dirty="0"/>
              <a:t>. Используемые инструменты: карточки </a:t>
            </a:r>
            <a:r>
              <a:rPr lang="ru-RU" sz="2800" dirty="0" err="1"/>
              <a:t>канбан</a:t>
            </a:r>
            <a:r>
              <a:rPr lang="ru-RU" sz="2800" dirty="0"/>
              <a:t>, электронный </a:t>
            </a:r>
            <a:r>
              <a:rPr lang="ru-RU" sz="2800" dirty="0" err="1"/>
              <a:t>канбан</a:t>
            </a:r>
            <a:r>
              <a:rPr lang="ru-RU" sz="2800" dirty="0"/>
              <a:t>. Японское слово </a:t>
            </a:r>
            <a:r>
              <a:rPr lang="ru-RU" sz="2800" dirty="0" err="1"/>
              <a:t>kanban</a:t>
            </a:r>
            <a:r>
              <a:rPr lang="ru-RU" sz="2800" dirty="0"/>
              <a:t> означает «видимый сигнал». Работа по обслуживанию или над техническими вопросами часто протекает незаметно. Доска </a:t>
            </a:r>
            <a:r>
              <a:rPr lang="ru-RU" sz="2800" dirty="0" err="1"/>
              <a:t>Kanban</a:t>
            </a:r>
            <a:r>
              <a:rPr lang="ru-RU" sz="2800" dirty="0"/>
              <a:t> проливает свет на вашу работу, чтобы вы могли продемонстрировать ее другим и ввести всех в курс дел.  </a:t>
            </a:r>
          </a:p>
          <a:p>
            <a:r>
              <a:rPr lang="ru-RU" sz="2800" dirty="0"/>
              <a:t>    Защита от непреднамеренных ошибок (</a:t>
            </a:r>
            <a:r>
              <a:rPr lang="ru-RU" sz="2800" dirty="0" err="1"/>
              <a:t>Poka-Yoke</a:t>
            </a:r>
            <a:r>
              <a:rPr lang="ru-RU" sz="2800" dirty="0"/>
              <a:t>). Используемые инструменты: </a:t>
            </a:r>
            <a:r>
              <a:rPr lang="ru-RU" sz="2800" dirty="0" err="1"/>
              <a:t>андон</a:t>
            </a:r>
            <a:r>
              <a:rPr lang="ru-RU" sz="2800" dirty="0"/>
              <a:t>, диаграмма </a:t>
            </a:r>
            <a:r>
              <a:rPr lang="ru-RU" sz="2800" dirty="0" err="1"/>
              <a:t>Исикавы</a:t>
            </a:r>
            <a:r>
              <a:rPr lang="ru-RU" sz="2800" dirty="0"/>
              <a:t>, пять "почему", мозговой штурм.</a:t>
            </a:r>
          </a:p>
        </p:txBody>
      </p:sp>
    </p:spTree>
    <p:extLst>
      <p:ext uri="{BB962C8B-B14F-4D97-AF65-F5344CB8AC3E}">
        <p14:creationId xmlns:p14="http://schemas.microsoft.com/office/powerpoint/2010/main" val="2476341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09601"/>
            <a:ext cx="8596668" cy="5431762"/>
          </a:xfrm>
        </p:spPr>
        <p:txBody>
          <a:bodyPr>
            <a:normAutofit fontScale="85000" lnSpcReduction="10000"/>
          </a:bodyPr>
          <a:lstStyle/>
          <a:p>
            <a:r>
              <a:rPr lang="ru-RU" sz="3200" dirty="0" err="1"/>
              <a:t>Poka-yoke</a:t>
            </a:r>
            <a:r>
              <a:rPr lang="ru-RU" sz="3200" dirty="0"/>
              <a:t> (Принцип нулевой ошибки, англ. </a:t>
            </a:r>
            <a:r>
              <a:rPr lang="ru-RU" sz="3200" dirty="0" err="1"/>
              <a:t>Zero</a:t>
            </a:r>
            <a:r>
              <a:rPr lang="ru-RU" sz="3200" dirty="0"/>
              <a:t> </a:t>
            </a:r>
            <a:r>
              <a:rPr lang="ru-RU" sz="3200" dirty="0" err="1"/>
              <a:t>defects</a:t>
            </a:r>
            <a:r>
              <a:rPr lang="ru-RU" sz="3200" dirty="0"/>
              <a:t>) – предотвращение ошибок, метод, благодаря которому работу можно сделать только одним правильным способом и дефект просто не может появиться. Принцип нулевой ошибки означает: допускается минимум ошибок или всего одна.</a:t>
            </a:r>
          </a:p>
          <a:p>
            <a:r>
              <a:rPr lang="ru-RU" sz="3200" dirty="0" err="1"/>
              <a:t>Poka-yoke</a:t>
            </a:r>
            <a:r>
              <a:rPr lang="ru-RU" sz="3200" dirty="0"/>
              <a:t> (звучит как пока </a:t>
            </a:r>
            <a:r>
              <a:rPr lang="ru-RU" sz="3200" dirty="0" err="1"/>
              <a:t>ёкэ</a:t>
            </a:r>
            <a:r>
              <a:rPr lang="ru-RU" sz="3200" dirty="0"/>
              <a:t>) — забавный на слух японский термин, который обозначает один из инструментов бережливого производства. Оказывается, мы сталкиваемся с ним каждый день. Только на русском он звучит как «принцип нулевой ошибки» или «защита от дурака».</a:t>
            </a:r>
          </a:p>
          <a:p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5740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25631"/>
            <a:ext cx="8596668" cy="6377050"/>
          </a:xfrm>
        </p:spPr>
        <p:txBody>
          <a:bodyPr>
            <a:normAutofit fontScale="92500"/>
          </a:bodyPr>
          <a:lstStyle/>
          <a:p>
            <a:r>
              <a:rPr lang="ru-RU" sz="2400" dirty="0"/>
              <a:t>Устройства защиты от дурака предохраняют не просто от ошибок, а от ошибок, вызванных человеческим фактором:</a:t>
            </a:r>
          </a:p>
          <a:p>
            <a:r>
              <a:rPr lang="ru-RU" sz="2400" dirty="0"/>
              <a:t>•	невнимательностью</a:t>
            </a:r>
          </a:p>
          <a:p>
            <a:r>
              <a:rPr lang="ru-RU" sz="2400" dirty="0"/>
              <a:t>•	забывчивостью</a:t>
            </a:r>
          </a:p>
          <a:p>
            <a:r>
              <a:rPr lang="ru-RU" sz="2400" dirty="0"/>
              <a:t>•	неосторожностью</a:t>
            </a:r>
          </a:p>
          <a:p>
            <a:r>
              <a:rPr lang="ru-RU" sz="2400" dirty="0"/>
              <a:t>•	незнанием</a:t>
            </a:r>
          </a:p>
          <a:p>
            <a:r>
              <a:rPr lang="ru-RU" sz="2400" dirty="0"/>
              <a:t>•	усталостью</a:t>
            </a:r>
          </a:p>
          <a:p>
            <a:r>
              <a:rPr lang="ru-RU" sz="2400" dirty="0"/>
              <a:t>•	и даже саботажем.</a:t>
            </a:r>
          </a:p>
          <a:p>
            <a:r>
              <a:rPr lang="ru-RU" sz="2400" dirty="0"/>
              <a:t>Люди ошибаются, а </a:t>
            </a:r>
            <a:r>
              <a:rPr lang="ru-RU" sz="2400" dirty="0" err="1"/>
              <a:t>poka-yoke</a:t>
            </a:r>
            <a:r>
              <a:rPr lang="ru-RU" sz="2400" dirty="0"/>
              <a:t> приспособления не дают им допустить ошибку.</a:t>
            </a:r>
          </a:p>
          <a:p>
            <a:r>
              <a:rPr lang="ru-RU" sz="2400" dirty="0"/>
              <a:t>Принцип действия </a:t>
            </a:r>
            <a:r>
              <a:rPr lang="ru-RU" sz="2400" dirty="0" err="1"/>
              <a:t>poka-yoke</a:t>
            </a:r>
            <a:r>
              <a:rPr lang="ru-RU" sz="2400" dirty="0"/>
              <a:t> характеризуются:</a:t>
            </a:r>
          </a:p>
          <a:p>
            <a:r>
              <a:rPr lang="ru-RU" sz="2400" dirty="0"/>
              <a:t>1.	стопроцентным охватом проверки</a:t>
            </a:r>
          </a:p>
          <a:p>
            <a:r>
              <a:rPr lang="ru-RU" sz="2400" dirty="0"/>
              <a:t>2.	быстрой обратной связью</a:t>
            </a:r>
          </a:p>
          <a:p>
            <a:r>
              <a:rPr lang="ru-RU" sz="2400" dirty="0"/>
              <a:t>3.	низкой стоимостью и простотой.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8176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27513"/>
            <a:ext cx="9131684" cy="5613850"/>
          </a:xfrm>
        </p:spPr>
        <p:txBody>
          <a:bodyPr>
            <a:noAutofit/>
          </a:bodyPr>
          <a:lstStyle/>
          <a:p>
            <a:r>
              <a:rPr lang="ru-RU" sz="2800" dirty="0"/>
              <a:t>Диаграмма </a:t>
            </a:r>
            <a:r>
              <a:rPr lang="ru-RU" sz="2800" dirty="0" err="1"/>
              <a:t>Исикавы</a:t>
            </a:r>
            <a:r>
              <a:rPr lang="ru-RU" sz="2800" dirty="0"/>
              <a:t> — графический способ исследования и определения наиболее существенных причинно-следственных взаимосвязей между факторами и последствиями в исследуемой ситуации или проблеме.</a:t>
            </a:r>
          </a:p>
          <a:p>
            <a:r>
              <a:rPr lang="ru-RU" sz="2800" dirty="0"/>
              <a:t>Такая диаграмма позволяет выявить ключевые взаимосвязи между различными факторами и более точно понять исследуемый процесс. Диаграмма способствует определению главных факторов, оказывающих наиболее значительное влияние на развитие рассматриваемой проблемы, а также предупреждению или устранению действия данных факторов.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17703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2504"/>
            <a:ext cx="9362704" cy="6034459"/>
          </a:xfrm>
        </p:spPr>
        <p:txBody>
          <a:bodyPr>
            <a:noAutofit/>
          </a:bodyPr>
          <a:lstStyle/>
          <a:p>
            <a:r>
              <a:rPr lang="ru-RU" sz="2800" dirty="0"/>
              <a:t>Необходимо вовлечение в бережливое производство обучающихся колледжа. Обучающиеся должны не только освоить бережливое производство, но и научится мыслить бережливо, применять знания в повседневной и будущей профессиональной деятельности.</a:t>
            </a:r>
          </a:p>
          <a:p>
            <a:r>
              <a:rPr lang="ru-RU" sz="2800" dirty="0"/>
              <a:t>На начальном этапе с обучающимися необходимы  кураторские часы на тему </a:t>
            </a:r>
            <a:r>
              <a:rPr lang="ru-RU" sz="2800" b="1" dirty="0"/>
              <a:t>«Инструменты бережливого производства»</a:t>
            </a:r>
            <a:r>
              <a:rPr lang="ru-RU" sz="2800" dirty="0"/>
              <a:t>. Затем первичные знания  закреплять на практике, в частности, во время дежурства по столовой, в ходе учебной практики. Следующим этап это </a:t>
            </a:r>
            <a:r>
              <a:rPr lang="ru-RU" sz="2800" b="1" dirty="0"/>
              <a:t>конкурсы на организацию лучшего рабочего места</a:t>
            </a:r>
            <a:r>
              <a:rPr lang="ru-RU" sz="2800" dirty="0"/>
              <a:t> на учебной практике по специальностям и профессиям СПО в ходе недель предметно-цикловых комиссий.</a:t>
            </a:r>
          </a:p>
        </p:txBody>
      </p:sp>
    </p:spTree>
    <p:extLst>
      <p:ext uri="{BB962C8B-B14F-4D97-AF65-F5344CB8AC3E}">
        <p14:creationId xmlns:p14="http://schemas.microsoft.com/office/powerpoint/2010/main" val="1355177005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</TotalTime>
  <Words>558</Words>
  <Application>Microsoft Office PowerPoint</Application>
  <PresentationFormat>Широкоэкранный</PresentationFormat>
  <Paragraphs>44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Грань</vt:lpstr>
      <vt:lpstr>Бережливые технологии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 Творческих успехов!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pc4-glav</dc:creator>
  <cp:lastModifiedBy>User01</cp:lastModifiedBy>
  <cp:revision>11</cp:revision>
  <dcterms:created xsi:type="dcterms:W3CDTF">2023-05-24T02:23:31Z</dcterms:created>
  <dcterms:modified xsi:type="dcterms:W3CDTF">2023-05-24T14:37:57Z</dcterms:modified>
</cp:coreProperties>
</file>