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306" r:id="rId3"/>
    <p:sldId id="302" r:id="rId4"/>
    <p:sldId id="304" r:id="rId5"/>
    <p:sldId id="303" r:id="rId6"/>
    <p:sldId id="305" r:id="rId7"/>
    <p:sldId id="275" r:id="rId8"/>
    <p:sldId id="309" r:id="rId9"/>
    <p:sldId id="815" r:id="rId10"/>
    <p:sldId id="816" r:id="rId11"/>
    <p:sldId id="821" r:id="rId12"/>
    <p:sldId id="310" r:id="rId13"/>
    <p:sldId id="307" r:id="rId14"/>
    <p:sldId id="31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Разработка формы плана мероприятий </c:v>
                </c:pt>
                <c:pt idx="1">
                  <c:v>Передача формы для заполнения заведующим</c:v>
                </c:pt>
                <c:pt idx="2">
                  <c:v>Внесении информации в форму и ожидание заполнения </c:v>
                </c:pt>
                <c:pt idx="3">
                  <c:v>Получение заполненных форм по электронной  почте, сбор </c:v>
                </c:pt>
                <c:pt idx="4">
                  <c:v>Согласование иформации и внесение изменений</c:v>
                </c:pt>
                <c:pt idx="5">
                  <c:v>Формирование общей таблицы, утверждение плана мероприятий на месяц</c:v>
                </c:pt>
                <c:pt idx="6">
                  <c:v>Размещение на сайте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9A-4586-B99A-8B0BF8DACD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9.4483549446886857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9A-4586-B99A-8B0BF8DACD00}"/>
                </c:ext>
              </c:extLst>
            </c:dLbl>
            <c:dLbl>
              <c:idx val="4"/>
              <c:layout>
                <c:manualLayout>
                  <c:x val="2.3620887361721712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9A-4586-B99A-8B0BF8DACD00}"/>
                </c:ext>
              </c:extLst>
            </c:dLbl>
            <c:dLbl>
              <c:idx val="5"/>
              <c:layout>
                <c:manualLayout>
                  <c:x val="1.1023080768803466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9A-4586-B99A-8B0BF8DAC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Разработка формы плана мероприятий </c:v>
                </c:pt>
                <c:pt idx="1">
                  <c:v>Передача формы для заполнения заведующим</c:v>
                </c:pt>
                <c:pt idx="2">
                  <c:v>Внесении информации в форму и ожидание заполнения </c:v>
                </c:pt>
                <c:pt idx="3">
                  <c:v>Получение заполненных форм по электронной  почте, сбор </c:v>
                </c:pt>
                <c:pt idx="4">
                  <c:v>Согласование иформации и внесение изменений</c:v>
                </c:pt>
                <c:pt idx="5">
                  <c:v>Формирование общей таблицы, утверждение плана мероприятий на месяц</c:v>
                </c:pt>
                <c:pt idx="6">
                  <c:v>Размещение на сайте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9A-4586-B99A-8B0BF8DAC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654080"/>
        <c:axId val="372653296"/>
      </c:lineChart>
      <c:catAx>
        <c:axId val="3726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53296"/>
        <c:crosses val="autoZero"/>
        <c:auto val="1"/>
        <c:lblAlgn val="ctr"/>
        <c:lblOffset val="100"/>
        <c:noMultiLvlLbl val="0"/>
      </c:catAx>
      <c:valAx>
        <c:axId val="37265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26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Размещение формы плана мероприятий на сайте и информирование заведующих мастерских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З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аполнение плана мероприятий заведующими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Корректировка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плана мероприятий заместителем директора по учебно-методической работе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Утверждение плана мероприятий директором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F9BB5531-E828-48CE-AEBD-0A23AB6727FD}" type="pres">
      <dgm:prSet presAssocID="{6BFEE5F0-45C5-4CFF-BA2D-8A60B5871492}" presName="FourNodes_1" presStyleLbl="node1" presStyleIdx="0" presStyleCnt="4">
        <dgm:presLayoutVars>
          <dgm:bulletEnabled val="1"/>
        </dgm:presLayoutVars>
      </dgm:prSet>
      <dgm:spPr/>
    </dgm:pt>
    <dgm:pt modelId="{602F1FB2-2E68-41EB-B601-5D1672C42EA4}" type="pres">
      <dgm:prSet presAssocID="{6BFEE5F0-45C5-4CFF-BA2D-8A60B5871492}" presName="FourNodes_2" presStyleLbl="node1" presStyleIdx="1" presStyleCnt="4">
        <dgm:presLayoutVars>
          <dgm:bulletEnabled val="1"/>
        </dgm:presLayoutVars>
      </dgm:prSet>
      <dgm:spPr/>
    </dgm:pt>
    <dgm:pt modelId="{2F0DA1F2-9F48-4A57-B8BD-18A404BAB058}" type="pres">
      <dgm:prSet presAssocID="{6BFEE5F0-45C5-4CFF-BA2D-8A60B5871492}" presName="FourNodes_3" presStyleLbl="node1" presStyleIdx="2" presStyleCnt="4">
        <dgm:presLayoutVars>
          <dgm:bulletEnabled val="1"/>
        </dgm:presLayoutVars>
      </dgm:prSet>
      <dgm:spPr/>
    </dgm:pt>
    <dgm:pt modelId="{3ABF3857-2164-4EFF-89FF-4FF6164349D2}" type="pres">
      <dgm:prSet presAssocID="{6BFEE5F0-45C5-4CFF-BA2D-8A60B5871492}" presName="FourNodes_4" presStyleLbl="node1" presStyleIdx="3" presStyleCnt="4">
        <dgm:presLayoutVars>
          <dgm:bulletEnabled val="1"/>
        </dgm:presLayoutVars>
      </dgm:prSet>
      <dgm:spPr/>
    </dgm:pt>
    <dgm:pt modelId="{AFAA3A6C-3A0F-4137-B217-AB94623AEBAF}" type="pres">
      <dgm:prSet presAssocID="{6BFEE5F0-45C5-4CFF-BA2D-8A60B5871492}" presName="FourConn_1-2" presStyleLbl="fgAccFollowNode1" presStyleIdx="0" presStyleCnt="3">
        <dgm:presLayoutVars>
          <dgm:bulletEnabled val="1"/>
        </dgm:presLayoutVars>
      </dgm:prSet>
      <dgm:spPr/>
    </dgm:pt>
    <dgm:pt modelId="{128DC6FB-4818-4E1A-8AC4-C99A1AA765E8}" type="pres">
      <dgm:prSet presAssocID="{6BFEE5F0-45C5-4CFF-BA2D-8A60B5871492}" presName="FourConn_2-3" presStyleLbl="fgAccFollowNode1" presStyleIdx="1" presStyleCnt="3">
        <dgm:presLayoutVars>
          <dgm:bulletEnabled val="1"/>
        </dgm:presLayoutVars>
      </dgm:prSet>
      <dgm:spPr/>
    </dgm:pt>
    <dgm:pt modelId="{AFBF6B6C-4F57-4A3F-A7FF-1B694B20F9B3}" type="pres">
      <dgm:prSet presAssocID="{6BFEE5F0-45C5-4CFF-BA2D-8A60B5871492}" presName="FourConn_3-4" presStyleLbl="fgAccFollowNode1" presStyleIdx="2" presStyleCnt="3">
        <dgm:presLayoutVars>
          <dgm:bulletEnabled val="1"/>
        </dgm:presLayoutVars>
      </dgm:prSet>
      <dgm:spPr/>
    </dgm:pt>
    <dgm:pt modelId="{DD2C201A-89D9-42FB-9A1F-C006E790E3AF}" type="pres">
      <dgm:prSet presAssocID="{6BFEE5F0-45C5-4CFF-BA2D-8A60B5871492}" presName="FourNodes_1_text" presStyleLbl="node1" presStyleIdx="3" presStyleCnt="4">
        <dgm:presLayoutVars>
          <dgm:bulletEnabled val="1"/>
        </dgm:presLayoutVars>
      </dgm:prSet>
      <dgm:spPr/>
    </dgm:pt>
    <dgm:pt modelId="{E67B1BB6-E08A-49CD-A0EE-82C7681841FF}" type="pres">
      <dgm:prSet presAssocID="{6BFEE5F0-45C5-4CFF-BA2D-8A60B5871492}" presName="FourNodes_2_text" presStyleLbl="node1" presStyleIdx="3" presStyleCnt="4">
        <dgm:presLayoutVars>
          <dgm:bulletEnabled val="1"/>
        </dgm:presLayoutVars>
      </dgm:prSet>
      <dgm:spPr/>
    </dgm:pt>
    <dgm:pt modelId="{6F40B331-3C93-45A3-952B-54B3DA1CB4A1}" type="pres">
      <dgm:prSet presAssocID="{6BFEE5F0-45C5-4CFF-BA2D-8A60B5871492}" presName="FourNodes_3_text" presStyleLbl="node1" presStyleIdx="3" presStyleCnt="4">
        <dgm:presLayoutVars>
          <dgm:bulletEnabled val="1"/>
        </dgm:presLayoutVars>
      </dgm:prSet>
      <dgm:spPr/>
    </dgm:pt>
    <dgm:pt modelId="{C8F00CE0-D57E-4128-90C3-DEB06D8E872F}" type="pres">
      <dgm:prSet presAssocID="{6BFEE5F0-45C5-4CFF-BA2D-8A60B587149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E3ECC05-2B7E-4617-92FA-0C9E56D39904}" type="presOf" srcId="{FC5BD7F4-96B4-47C9-998E-6FC57FDD5E06}" destId="{3ABF3857-2164-4EFF-89FF-4FF6164349D2}" srcOrd="0" destOrd="0" presId="urn:microsoft.com/office/officeart/2005/8/layout/vProcess5"/>
    <dgm:cxn modelId="{B604AF1D-B53B-4435-ACD3-8312B866E537}" type="presOf" srcId="{DABD7538-E1B7-4A14-9649-1C582DF5D4FE}" destId="{F9BB5531-E828-48CE-AEBD-0A23AB6727FD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34F2AF38-B6CE-43DE-BDA7-2CA7F217A6F7}" type="presOf" srcId="{F68A3DDF-6DB4-4987-B53D-BCDBCA10BAEB}" destId="{6F40B331-3C93-45A3-952B-54B3DA1CB4A1}" srcOrd="1" destOrd="0" presId="urn:microsoft.com/office/officeart/2005/8/layout/vProcess5"/>
    <dgm:cxn modelId="{924F7940-13D6-490C-BDE6-F7F0E453B718}" type="presOf" srcId="{2B8E528B-B59C-46A5-8EBC-B248E02C47B1}" destId="{E67B1BB6-E08A-49CD-A0EE-82C7681841FF}" srcOrd="1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5B6D5843-48EA-4E9C-A300-B162CED81713}" type="presOf" srcId="{F68A3DDF-6DB4-4987-B53D-BCDBCA10BAEB}" destId="{2F0DA1F2-9F48-4A57-B8BD-18A404BAB058}" srcOrd="0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34B5A58C-197F-4AC5-AF52-6D2BD099FCB9}" type="presOf" srcId="{98F1C1C8-A9C5-40A9-916F-5131661F376A}" destId="{AFAA3A6C-3A0F-4137-B217-AB94623AEBAF}" srcOrd="0" destOrd="0" presId="urn:microsoft.com/office/officeart/2005/8/layout/vProcess5"/>
    <dgm:cxn modelId="{92EE43C4-6A45-41FA-947F-6BC90A5F4387}" type="presOf" srcId="{DABD7538-E1B7-4A14-9649-1C582DF5D4FE}" destId="{DD2C201A-89D9-42FB-9A1F-C006E790E3AF}" srcOrd="1" destOrd="0" presId="urn:microsoft.com/office/officeart/2005/8/layout/vProcess5"/>
    <dgm:cxn modelId="{04CB8BC8-6B5B-4D0F-B7F5-DE894651A5D6}" type="presOf" srcId="{EB8C6CE8-C0DC-4EDC-9F28-F1A973E801DD}" destId="{128DC6FB-4818-4E1A-8AC4-C99A1AA765E8}" srcOrd="0" destOrd="0" presId="urn:microsoft.com/office/officeart/2005/8/layout/vProcess5"/>
    <dgm:cxn modelId="{B9284FDE-E7B6-409D-8FD8-D97C6B4FDF16}" type="presOf" srcId="{2B8E528B-B59C-46A5-8EBC-B248E02C47B1}" destId="{602F1FB2-2E68-41EB-B601-5D1672C42EA4}" srcOrd="0" destOrd="0" presId="urn:microsoft.com/office/officeart/2005/8/layout/vProcess5"/>
    <dgm:cxn modelId="{67E8C6E2-2D44-486E-A8C5-1EBB9D8BBD95}" type="presOf" srcId="{FC5BD7F4-96B4-47C9-998E-6FC57FDD5E06}" destId="{C8F00CE0-D57E-4128-90C3-DEB06D8E872F}" srcOrd="1" destOrd="0" presId="urn:microsoft.com/office/officeart/2005/8/layout/vProcess5"/>
    <dgm:cxn modelId="{40D65CF1-1D9A-4463-A07C-D3A99F104BB2}" type="presOf" srcId="{E7C70EB0-ACEC-4279-BCCC-DF6F633D54FD}" destId="{AFBF6B6C-4F57-4A3F-A7FF-1B694B20F9B3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A77A35E9-C1C6-4207-AD62-E4581BE6896A}" type="presParOf" srcId="{750584B0-8F72-4FC1-8F04-083026C179E3}" destId="{F9BB5531-E828-48CE-AEBD-0A23AB6727FD}" srcOrd="1" destOrd="0" presId="urn:microsoft.com/office/officeart/2005/8/layout/vProcess5"/>
    <dgm:cxn modelId="{A48A74D6-1893-40EB-9B89-EF13BEA0BB1B}" type="presParOf" srcId="{750584B0-8F72-4FC1-8F04-083026C179E3}" destId="{602F1FB2-2E68-41EB-B601-5D1672C42EA4}" srcOrd="2" destOrd="0" presId="urn:microsoft.com/office/officeart/2005/8/layout/vProcess5"/>
    <dgm:cxn modelId="{60116390-2366-4C04-B98A-D2C966488ABD}" type="presParOf" srcId="{750584B0-8F72-4FC1-8F04-083026C179E3}" destId="{2F0DA1F2-9F48-4A57-B8BD-18A404BAB058}" srcOrd="3" destOrd="0" presId="urn:microsoft.com/office/officeart/2005/8/layout/vProcess5"/>
    <dgm:cxn modelId="{175A97D3-24EE-438F-92E4-4966ACC85EC5}" type="presParOf" srcId="{750584B0-8F72-4FC1-8F04-083026C179E3}" destId="{3ABF3857-2164-4EFF-89FF-4FF6164349D2}" srcOrd="4" destOrd="0" presId="urn:microsoft.com/office/officeart/2005/8/layout/vProcess5"/>
    <dgm:cxn modelId="{3D99C260-B0F6-47C7-8F4B-9D3D14884677}" type="presParOf" srcId="{750584B0-8F72-4FC1-8F04-083026C179E3}" destId="{AFAA3A6C-3A0F-4137-B217-AB94623AEBAF}" srcOrd="5" destOrd="0" presId="urn:microsoft.com/office/officeart/2005/8/layout/vProcess5"/>
    <dgm:cxn modelId="{5C3B3584-9BD6-4634-9ADD-FBE7F33E6377}" type="presParOf" srcId="{750584B0-8F72-4FC1-8F04-083026C179E3}" destId="{128DC6FB-4818-4E1A-8AC4-C99A1AA765E8}" srcOrd="6" destOrd="0" presId="urn:microsoft.com/office/officeart/2005/8/layout/vProcess5"/>
    <dgm:cxn modelId="{6C6BD7C0-8E84-4B34-B6A1-4CDD6FBA9178}" type="presParOf" srcId="{750584B0-8F72-4FC1-8F04-083026C179E3}" destId="{AFBF6B6C-4F57-4A3F-A7FF-1B694B20F9B3}" srcOrd="7" destOrd="0" presId="urn:microsoft.com/office/officeart/2005/8/layout/vProcess5"/>
    <dgm:cxn modelId="{3A19AECC-682C-44C0-B538-1D4366EA7DD3}" type="presParOf" srcId="{750584B0-8F72-4FC1-8F04-083026C179E3}" destId="{DD2C201A-89D9-42FB-9A1F-C006E790E3AF}" srcOrd="8" destOrd="0" presId="urn:microsoft.com/office/officeart/2005/8/layout/vProcess5"/>
    <dgm:cxn modelId="{70FF758F-C263-486B-8F32-AE59755A1045}" type="presParOf" srcId="{750584B0-8F72-4FC1-8F04-083026C179E3}" destId="{E67B1BB6-E08A-49CD-A0EE-82C7681841FF}" srcOrd="9" destOrd="0" presId="urn:microsoft.com/office/officeart/2005/8/layout/vProcess5"/>
    <dgm:cxn modelId="{3C452500-3CB0-48E5-9805-365C7BA76955}" type="presParOf" srcId="{750584B0-8F72-4FC1-8F04-083026C179E3}" destId="{6F40B331-3C93-45A3-952B-54B3DA1CB4A1}" srcOrd="10" destOrd="0" presId="urn:microsoft.com/office/officeart/2005/8/layout/vProcess5"/>
    <dgm:cxn modelId="{E50BBEDF-FE37-4B25-AB27-37E75A81C61E}" type="presParOf" srcId="{750584B0-8F72-4FC1-8F04-083026C179E3}" destId="{C8F00CE0-D57E-4128-90C3-DEB06D8E87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B5531-E828-48CE-AEBD-0A23AB6727FD}">
      <dsp:nvSpPr>
        <dsp:cNvPr id="0" name=""/>
        <dsp:cNvSpPr/>
      </dsp:nvSpPr>
      <dsp:spPr>
        <a:xfrm>
          <a:off x="0" y="0"/>
          <a:ext cx="6032379" cy="902876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Размещение формы плана мероприятий на сайте и информирование заведующих мастерских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4" y="26444"/>
        <a:ext cx="4981812" cy="849988"/>
      </dsp:txXfrm>
    </dsp:sp>
    <dsp:sp modelId="{602F1FB2-2E68-41EB-B601-5D1672C42EA4}">
      <dsp:nvSpPr>
        <dsp:cNvPr id="0" name=""/>
        <dsp:cNvSpPr/>
      </dsp:nvSpPr>
      <dsp:spPr>
        <a:xfrm>
          <a:off x="505211" y="1067036"/>
          <a:ext cx="6032379" cy="902876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З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аполнение плана мероприятий заведующими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655" y="1093480"/>
        <a:ext cx="4887409" cy="849988"/>
      </dsp:txXfrm>
    </dsp:sp>
    <dsp:sp modelId="{2F0DA1F2-9F48-4A57-B8BD-18A404BAB058}">
      <dsp:nvSpPr>
        <dsp:cNvPr id="0" name=""/>
        <dsp:cNvSpPr/>
      </dsp:nvSpPr>
      <dsp:spPr>
        <a:xfrm>
          <a:off x="1002883" y="2134072"/>
          <a:ext cx="6032379" cy="902876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Корректировка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плана мероприятий заместителем директора по учебно-методической работе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327" y="2160516"/>
        <a:ext cx="4894950" cy="849988"/>
      </dsp:txXfrm>
    </dsp:sp>
    <dsp:sp modelId="{3ABF3857-2164-4EFF-89FF-4FF6164349D2}">
      <dsp:nvSpPr>
        <dsp:cNvPr id="0" name=""/>
        <dsp:cNvSpPr/>
      </dsp:nvSpPr>
      <dsp:spPr>
        <a:xfrm>
          <a:off x="1508094" y="3201108"/>
          <a:ext cx="6032379" cy="902876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Утверждение плана мероприятий директором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538" y="3227552"/>
        <a:ext cx="4887409" cy="849988"/>
      </dsp:txXfrm>
    </dsp:sp>
    <dsp:sp modelId="{AFAA3A6C-3A0F-4137-B217-AB94623AEBAF}">
      <dsp:nvSpPr>
        <dsp:cNvPr id="0" name=""/>
        <dsp:cNvSpPr/>
      </dsp:nvSpPr>
      <dsp:spPr>
        <a:xfrm>
          <a:off x="5445509" y="691521"/>
          <a:ext cx="586869" cy="58686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>
            <a:solidFill>
              <a:srgbClr val="002060"/>
            </a:solidFill>
          </a:endParaRPr>
        </a:p>
      </dsp:txBody>
      <dsp:txXfrm>
        <a:off x="5577555" y="691521"/>
        <a:ext cx="322777" cy="441619"/>
      </dsp:txXfrm>
    </dsp:sp>
    <dsp:sp modelId="{128DC6FB-4818-4E1A-8AC4-C99A1AA765E8}">
      <dsp:nvSpPr>
        <dsp:cNvPr id="0" name=""/>
        <dsp:cNvSpPr/>
      </dsp:nvSpPr>
      <dsp:spPr>
        <a:xfrm>
          <a:off x="5950721" y="1758557"/>
          <a:ext cx="586869" cy="58686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082767" y="1758557"/>
        <a:ext cx="322777" cy="441619"/>
      </dsp:txXfrm>
    </dsp:sp>
    <dsp:sp modelId="{AFBF6B6C-4F57-4A3F-A7FF-1B694B20F9B3}">
      <dsp:nvSpPr>
        <dsp:cNvPr id="0" name=""/>
        <dsp:cNvSpPr/>
      </dsp:nvSpPr>
      <dsp:spPr>
        <a:xfrm>
          <a:off x="6448392" y="2825593"/>
          <a:ext cx="586869" cy="58686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580438" y="2825593"/>
        <a:ext cx="322777" cy="441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защиты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-2023 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CE420-09F1-4DC5-8BC1-1BB5699703A3}"/>
              </a:ext>
            </a:extLst>
          </p:cNvPr>
          <p:cNvSpPr txBox="1"/>
          <p:nvPr/>
        </p:nvSpPr>
        <p:spPr>
          <a:xfrm>
            <a:off x="715046" y="1085942"/>
            <a:ext cx="78579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«Южно-Уральский агропромышленный колледж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FD826-8CA8-49B6-A073-CFE9576C4244}"/>
              </a:ext>
            </a:extLst>
          </p:cNvPr>
          <p:cNvSpPr txBox="1"/>
          <p:nvPr/>
        </p:nvSpPr>
        <p:spPr>
          <a:xfrm>
            <a:off x="715046" y="3314548"/>
            <a:ext cx="77409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планирования и равномерной загрузки  мастерских и лабораторий                     ГБПОУ «ЮУрАПК»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CB5E0-3EF3-4635-B624-7CBAEEC99EAE}"/>
              </a:ext>
            </a:extLst>
          </p:cNvPr>
          <p:cNvSpPr txBox="1"/>
          <p:nvPr/>
        </p:nvSpPr>
        <p:spPr>
          <a:xfrm>
            <a:off x="3963542" y="498085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ЮУрАПК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 О.В.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243B59B4-AA55-4AC0-A2A5-3B787584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8" y="1657105"/>
            <a:ext cx="2989294" cy="4223582"/>
          </a:xfrm>
          <a:ln>
            <a:solidFill>
              <a:schemeClr val="accent1"/>
            </a:solidFill>
          </a:ln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1B189E1-3591-4588-9387-7BA896C78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147499"/>
              </p:ext>
            </p:extLst>
          </p:nvPr>
        </p:nvGraphicFramePr>
        <p:xfrm>
          <a:off x="3833137" y="1657103"/>
          <a:ext cx="4915327" cy="422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31998" y="704970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BBDC9-C194-492E-8992-7A4635202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14" y="1100901"/>
            <a:ext cx="6881047" cy="50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47A16F-2DEF-4310-88A8-E41391E2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222" y="4016888"/>
            <a:ext cx="3372907" cy="23345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9CD908-A308-43A3-8BA8-C8B467FD39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395536" y="1099765"/>
            <a:ext cx="2449399" cy="37502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B6509A-6D98-4D6B-B710-4B5374D50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539" y="1976433"/>
            <a:ext cx="2449400" cy="30134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650EE6-7203-48C3-9D00-9FD7B790F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85" y="3962846"/>
            <a:ext cx="3608399" cy="26379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3B2661-5B3E-4E24-ADAC-91D5764A20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137" y="633958"/>
            <a:ext cx="4105859" cy="278589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B73D60-1693-45E9-A264-526CF9F69CFC}"/>
              </a:ext>
            </a:extLst>
          </p:cNvPr>
          <p:cNvSpPr/>
          <p:nvPr/>
        </p:nvSpPr>
        <p:spPr>
          <a:xfrm>
            <a:off x="3070213" y="724062"/>
            <a:ext cx="1104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ФОТО до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86235B5-1F83-4359-9A99-2816D293DD24}"/>
              </a:ext>
            </a:extLst>
          </p:cNvPr>
          <p:cNvSpPr/>
          <p:nvPr/>
        </p:nvSpPr>
        <p:spPr>
          <a:xfrm>
            <a:off x="6252152" y="3533703"/>
            <a:ext cx="1429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ФОТО после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EB946A1-049F-41D3-9ED2-F8BDE3B41FAD}"/>
              </a:ext>
            </a:extLst>
          </p:cNvPr>
          <p:cNvCxnSpPr>
            <a:cxnSpLocks/>
          </p:cNvCxnSpPr>
          <p:nvPr/>
        </p:nvCxnSpPr>
        <p:spPr>
          <a:xfrm flipV="1">
            <a:off x="1547664" y="1394803"/>
            <a:ext cx="2952328" cy="1098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01E669C-8DD9-497C-BEA6-131D814F0CFB}"/>
              </a:ext>
            </a:extLst>
          </p:cNvPr>
          <p:cNvCxnSpPr>
            <a:cxnSpLocks/>
          </p:cNvCxnSpPr>
          <p:nvPr/>
        </p:nvCxnSpPr>
        <p:spPr>
          <a:xfrm>
            <a:off x="1270326" y="2768769"/>
            <a:ext cx="1605294" cy="446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7C8CD43-52B7-4564-8402-B3EFE50B798E}"/>
              </a:ext>
            </a:extLst>
          </p:cNvPr>
          <p:cNvCxnSpPr>
            <a:cxnSpLocks/>
          </p:cNvCxnSpPr>
          <p:nvPr/>
        </p:nvCxnSpPr>
        <p:spPr>
          <a:xfrm flipH="1">
            <a:off x="870089" y="2768769"/>
            <a:ext cx="179212" cy="1956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0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04949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(алгоритм)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планирования и равномерной загрузки мастерских и лабораторий ГБПОУ «ЮУрАПК»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389401"/>
              </p:ext>
            </p:extLst>
          </p:nvPr>
        </p:nvGraphicFramePr>
        <p:xfrm>
          <a:off x="1084414" y="1988839"/>
          <a:ext cx="7540474" cy="410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4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5BE8C-0A61-4BA7-96B8-DC65548DA316}"/>
              </a:ext>
            </a:extLst>
          </p:cNvPr>
          <p:cNvSpPr/>
          <p:nvPr/>
        </p:nvSpPr>
        <p:spPr>
          <a:xfrm>
            <a:off x="683568" y="805811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AA9089-C73F-4EE6-A19D-D8D8731D6CD7}"/>
              </a:ext>
            </a:extLst>
          </p:cNvPr>
          <p:cNvSpPr/>
          <p:nvPr/>
        </p:nvSpPr>
        <p:spPr>
          <a:xfrm>
            <a:off x="2964339" y="1205921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https://spo-aat.ru/32297/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6D024-BA5D-4EAB-9DF5-C01CA6C14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16" y="1667418"/>
            <a:ext cx="7229597" cy="48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75A97-E640-4680-A3CC-2E268C361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4" y="744476"/>
            <a:ext cx="8094985" cy="57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14938" y="6183893"/>
            <a:ext cx="5329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23,5 часа (1410 мин)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F12FEA-8CB8-4C98-94E0-7F2337BA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7" y="1393222"/>
            <a:ext cx="8811821" cy="26118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97351" y="614557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6A3B062-A3E5-4E7A-8A81-12583FD9D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72249"/>
              </p:ext>
            </p:extLst>
          </p:nvPr>
        </p:nvGraphicFramePr>
        <p:xfrm>
          <a:off x="223685" y="1192466"/>
          <a:ext cx="8696629" cy="50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135">
                  <a:extLst>
                    <a:ext uri="{9D8B030D-6E8A-4147-A177-3AD203B41FA5}">
                      <a16:colId xmlns:a16="http://schemas.microsoft.com/office/drawing/2014/main" val="3097049720"/>
                    </a:ext>
                  </a:extLst>
                </a:gridCol>
                <a:gridCol w="3064907">
                  <a:extLst>
                    <a:ext uri="{9D8B030D-6E8A-4147-A177-3AD203B41FA5}">
                      <a16:colId xmlns:a16="http://schemas.microsoft.com/office/drawing/2014/main" val="3213739272"/>
                    </a:ext>
                  </a:extLst>
                </a:gridCol>
                <a:gridCol w="3041587">
                  <a:extLst>
                    <a:ext uri="{9D8B030D-6E8A-4147-A177-3AD203B41FA5}">
                      <a16:colId xmlns:a16="http://schemas.microsoft.com/office/drawing/2014/main" val="3907012275"/>
                    </a:ext>
                  </a:extLst>
                </a:gridCol>
              </a:tblGrid>
              <a:tr h="474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84614"/>
                  </a:ext>
                </a:extLst>
              </a:tr>
              <a:tr h="5089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3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Несвоевременная сдача планов работ на следующий месяц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мониторинга и сбора информации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приказа по обозначению сроков сдачи плана мастерских и лабораторий на следующий месяц. 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2873512707"/>
                  </a:ext>
                </a:extLst>
              </a:tr>
              <a:tr h="12439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Большие временные затраты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просматривать планирующую документацию</a:t>
                      </a:r>
                      <a:r>
                        <a:rPr lang="ru-RU" sz="13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каждого заведующего мастерской или лабораторией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копировать информацию, вносить её в сводную таблицу (проделать действие «копировать-вставить» большое количество раз)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заведующими мастерских и лабораторий одновременно </a:t>
                      </a:r>
                      <a:r>
                        <a:rPr lang="ru-RU" sz="13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доступа сведет указанные временные затраты к нулю.</a:t>
                      </a:r>
                    </a:p>
                    <a:p>
                      <a:pPr algn="just"/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398795262"/>
                  </a:ext>
                </a:extLst>
              </a:tr>
              <a:tr h="1684983">
                <a:tc>
                  <a:txBody>
                    <a:bodyPr/>
                    <a:lstStyle/>
                    <a:p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Необходимость постоянного контроля за сроками предоставления корректировок плана.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 не могут сравнить загруженность своей мастерской с другими,  не видят распределение времени работы преподавателей (подготовка к мероприятию) и групп (наличие накладок мероприятий).   </a:t>
                      </a:r>
                    </a:p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Яндекс.форма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позволяет сразу видеть расписание всех мероприятий в целом и нагрузку преподавателей. Заведующие самостоятельно могут скорректировать даты мероприятий и своевременно внести корректировки. Время ожидания замечаний и согласований с заместителем директора по УМР также сводится к минимуму.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81770"/>
                  </a:ext>
                </a:extLst>
              </a:tr>
              <a:tr h="508888">
                <a:tc>
                  <a:txBody>
                    <a:bodyPr/>
                    <a:lstStyle/>
                    <a:p>
                      <a:r>
                        <a:rPr lang="ru-RU" altLang="ru-RU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. Контроль за исполнением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контролировать сроки размещения плана на сайте колледжа.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Яндекс.форма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уже размещена на сайте. Просмотреть ее можно в любое время.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6577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113119" y="471134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331640" y="540296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683401" y="543821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2819267" y="482374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Скругленный прямоугольник 11">
            <a:extLst>
              <a:ext uri="{FF2B5EF4-FFF2-40B4-BE49-F238E27FC236}">
                <a16:creationId xmlns:a16="http://schemas.microsoft.com/office/drawing/2014/main" id="{5DE1F664-29FB-446B-BD51-EBA219B1EBEE}"/>
              </a:ext>
            </a:extLst>
          </p:cNvPr>
          <p:cNvSpPr/>
          <p:nvPr/>
        </p:nvSpPr>
        <p:spPr>
          <a:xfrm>
            <a:off x="4857750" y="3731856"/>
            <a:ext cx="3787897" cy="223355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Несвоевременная сдача планов работ на следующий месяц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временные затраты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постоянного контроля за сроками предоставления корректировок плана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 6 часов (360 мин)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796FF-0549-4449-B1DC-7E9BBE2A3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4" y="1413173"/>
            <a:ext cx="8639311" cy="37677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655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graphicFrame>
        <p:nvGraphicFramePr>
          <p:cNvPr id="14" name="Содержимое 6">
            <a:extLst>
              <a:ext uri="{FF2B5EF4-FFF2-40B4-BE49-F238E27FC236}">
                <a16:creationId xmlns:a16="http://schemas.microsoft.com/office/drawing/2014/main" id="{F6B8940A-A06B-48DE-96CD-86F3DA164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95106"/>
              </p:ext>
            </p:extLst>
          </p:nvPr>
        </p:nvGraphicFramePr>
        <p:xfrm>
          <a:off x="268412" y="1196015"/>
          <a:ext cx="8607175" cy="510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15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9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Несвоевременная сдача планов работ на следующий месяц</a:t>
                      </a:r>
                      <a:endParaRPr lang="ru-RU" alt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приказа по обозначению сроков сдачи плана мастерских и лабораторий на следующий месяц.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 по 13.06.2023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Обозначение точных сроков сдачи плана мастерских и лабораторий и своевременное исполнение этих сроков заведующими.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сайте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Ответственная за сайт, заведующая информационным центром Бухтоярова Валентина Васильевна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 по 14.06.2023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сайте</a:t>
                      </a: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810116896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Большие временные затраты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заведующими мастерских и лабораторий одновременно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Яндекс.формы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общего доступа. 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Заведующие мастерских Беспалова Светлана Олеговна, Морозова Татьяна Геннадьевна, Гуляев Константин Алексеевич,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Хуснутдинова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Эльмира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Марсельевна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Седова Елена Геннадьевна, Худяков Сергей Владимирович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14.06.2023 по 19.06.2023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заполнения плана с 12 часов до 4 часов.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Необходимость постоянного контроля за сроками предоставления корректировок плана.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 корректировка плана мероприятий заведующими до согласования с заместителем директора по учебно-методической работе.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19.06.2023 по 20.06.2023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корректировки плана с 5 часов до 1 часа.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исполнением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плана мероприятий.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учебно-методической работе Камалова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Раиля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20.06.2023г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корректировки плана с 3 часов до 1 часа.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и оценка достижения целевых показателей проекта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Заведующая информационным центром Бухтоярова Валентина Васильевна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19.04.2023 до 13.09.2023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временных затрат на составление плана работы мастерских и лабораторий в 4 раза, с 23,5 часов до 6 часов.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времени на составление плана работы мастерских на 76%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3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196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23,5 часа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0B7B87"/>
                </a:solidFill>
                <a:cs typeface="Arial" panose="020B0604020202020204" pitchFamily="34" charset="0"/>
              </a:rPr>
              <a:t>6 часов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17,5 часов–единицы измерения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79 %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разработки и внедрения </a:t>
            </a:r>
            <a:r>
              <a:rPr lang="ru-RU" sz="1600" b="1" dirty="0" err="1">
                <a:solidFill>
                  <a:srgbClr val="2992A7"/>
                </a:solidFill>
                <a:latin typeface="Arial" panose="020B0604020202020204" pitchFamily="34" charset="0"/>
              </a:rPr>
              <a:t>Яндекс.формы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 плана работы мастерских, сокращения временных затрат на внесение плана, сбор информации, корректировку и согласование с преподавателями. </a:t>
            </a: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C6D184-8D3D-48D3-AD97-E95B57F7F436}"/>
              </a:ext>
            </a:extLst>
          </p:cNvPr>
          <p:cNvSpPr txBox="1"/>
          <p:nvPr/>
        </p:nvSpPr>
        <p:spPr>
          <a:xfrm>
            <a:off x="759991" y="1482747"/>
            <a:ext cx="7624018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Яндекс. формы, размещение ее на сайте, выдача пароля и разработка инструкции по заполнению формы привели к 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окращению времени на рассылку форм, разъяснения по заполнению и согласованию мероприятий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 6 часов до 1 часа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Яндекс. формы возможно с любого устройства, в любое время суток и одновременно всем заведующим. Это привело к сокращению времени для заполнения информации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часов до 2 часов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контроля за процессом своевременного заполнения форм, сборе информации, объединении мероприятий с разных носителей в один файл отпала. Сокращение времени – с 2 часов до 0 часов.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корректировка мероприятий между мастерскими в одном месте  упростили утверждение плана мероприятий, что привело к повышению эффективности работы мастерских до 72% (количество мероприятий выросло в среднем по мастерским с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месяц до 97 мероприятий) </a:t>
            </a:r>
          </a:p>
        </p:txBody>
      </p:sp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914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Стандарт реализации процесса (алгоритм)  «Оптимизация процесса планирования и равномерной загрузки мастерских и лабораторий ГБПОУ «ЮУрАПК»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ЮЖНО-УРАЛЬСКИЙ АГРОПРОМЫШЛЕННЫЙ КОЛЛЕДЖ ГБПОУ</cp:lastModifiedBy>
  <cp:revision>144</cp:revision>
  <cp:lastPrinted>2019-04-25T09:14:46Z</cp:lastPrinted>
  <dcterms:created xsi:type="dcterms:W3CDTF">2018-08-20T14:01:12Z</dcterms:created>
  <dcterms:modified xsi:type="dcterms:W3CDTF">2023-09-12T10:33:58Z</dcterms:modified>
</cp:coreProperties>
</file>