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306" r:id="rId3"/>
    <p:sldId id="821" r:id="rId4"/>
    <p:sldId id="822" r:id="rId5"/>
    <p:sldId id="823" r:id="rId6"/>
    <p:sldId id="302" r:id="rId7"/>
    <p:sldId id="304" r:id="rId8"/>
    <p:sldId id="303" r:id="rId9"/>
    <p:sldId id="305" r:id="rId10"/>
    <p:sldId id="27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8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9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9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551" custLinFactNeighborY="0">
        <dgm:presLayoutVars>
          <dgm:chMax val="1"/>
          <dgm:bulletEnabled val="1"/>
        </dgm:presLayoutVars>
      </dgm:prSet>
      <dgm:spPr/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088956" y="0"/>
          <a:ext cx="1088956" cy="1579046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</a:rPr>
            <a:t>Федеральный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088956" y="0"/>
        <a:ext cx="1088956" cy="1579046"/>
      </dsp:txXfrm>
    </dsp:sp>
    <dsp:sp modelId="{7099C5AD-A666-455F-9144-31509FAE35FB}">
      <dsp:nvSpPr>
        <dsp:cNvPr id="0" name=""/>
        <dsp:cNvSpPr/>
      </dsp:nvSpPr>
      <dsp:spPr>
        <a:xfrm>
          <a:off x="540579" y="1594347"/>
          <a:ext cx="2177912" cy="1579046"/>
        </a:xfrm>
        <a:prstGeom prst="trapezoid">
          <a:avLst>
            <a:gd name="adj" fmla="val 34481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Региональный уровень</a:t>
          </a:r>
        </a:p>
      </dsp:txBody>
      <dsp:txXfrm>
        <a:off x="921714" y="1594347"/>
        <a:ext cx="1415642" cy="1579046"/>
      </dsp:txXfrm>
    </dsp:sp>
    <dsp:sp modelId="{3405B94A-B110-4EB0-B99D-680A85764021}">
      <dsp:nvSpPr>
        <dsp:cNvPr id="0" name=""/>
        <dsp:cNvSpPr/>
      </dsp:nvSpPr>
      <dsp:spPr>
        <a:xfrm>
          <a:off x="0" y="3158093"/>
          <a:ext cx="3266868" cy="1579046"/>
        </a:xfrm>
        <a:prstGeom prst="trapezoid">
          <a:avLst>
            <a:gd name="adj" fmla="val 34481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Уровень ОО</a:t>
          </a:r>
        </a:p>
      </dsp:txBody>
      <dsp:txXfrm>
        <a:off x="571701" y="3158093"/>
        <a:ext cx="2123464" cy="157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1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689182" y="938995"/>
            <a:ext cx="78579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«Южно-Уральский агропромышленный колледж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ЮУрАПК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 О.В.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планирования и равномерной загрузки 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 и лабораторий ГБПОУ «ЮУрАПК»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-2023 г.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97860"/>
              </p:ext>
            </p:extLst>
          </p:nvPr>
        </p:nvGraphicFramePr>
        <p:xfrm>
          <a:off x="268412" y="1039505"/>
          <a:ext cx="8607175" cy="510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15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9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Несвоевременная сдача планов работ на следующий месяц</a:t>
                      </a:r>
                      <a:endParaRPr lang="ru-RU" alt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приказа по обозначению сроков сдачи плана мастерских и лабораторий на следующий месяц.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учебно-методической работе Камалова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Раиля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 по 13.06.2023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Обозначение точных сроков сдачи плана мастерских и лабораторий и своевременное исполнение этих сроков заведующими.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сайте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Ответственная за сайт, заведующая информационным центром Бухтоярова Валентина Васильевна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 по 14.06.2023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сайте</a:t>
                      </a: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810116896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Большие временные затраты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заведующими мастерских и лабораторий одновременно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общего доступа. 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Заведующие мастерских Беспалова Светлана Олеговна, Морозова Татьяна Геннадьевна, Гуляев Константин Алексеевич,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Хуснутдинова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Эльмира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Марсельевна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Седова Елена Геннадьевна, Худяков Сергей Владимирович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14.06.2023 по 19.06.2023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заполнения плана с 12 часов до 4 часов.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Необходимость постоянного контроля за сроками предоставления корректировок плана.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 корректировка плана мероприятий заведующими до согласования с заместителем директора по учебно-методической работе.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учебно-методической работе Камалова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Раиля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19.06.2023 по 20.06.2023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корректировки плана с 5 часов до 1 часа.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исполнением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плана мероприятий.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учебно-методической работе Камалова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Раиля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20.06.2023г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корректировки плана с 3 часов до 1 часа.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и оценка достижения целевых показателей проекта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Заведующая информационным центром Бухтоярова Валентина Васильевна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19.04.2023 до 13.09.2023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временных затрат на составление плана работы мастерских и лабораторий в 4 раза, с 23,5 часов до 6 часов.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времени на составление плана работы мастерских на 76%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38653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574539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96D8E3-DA05-4061-BBD9-2EA686A58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4" y="797548"/>
            <a:ext cx="8094985" cy="57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4272" y="1282790"/>
            <a:ext cx="4392488" cy="9374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Бухтоярова Валентина Васильевна,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информационным центром</a:t>
            </a:r>
          </a:p>
          <a:p>
            <a:endParaRPr lang="ru-RU" sz="2800" dirty="0"/>
          </a:p>
        </p:txBody>
      </p:sp>
      <p:sp>
        <p:nvSpPr>
          <p:cNvPr id="17" name="Объект 1">
            <a:extLst>
              <a:ext uri="{FF2B5EF4-FFF2-40B4-BE49-F238E27FC236}">
                <a16:creationId xmlns:a16="http://schemas.microsoft.com/office/drawing/2014/main" id="{D53D5764-3851-40E6-82FC-030736B1C465}"/>
              </a:ext>
            </a:extLst>
          </p:cNvPr>
          <p:cNvSpPr txBox="1">
            <a:spLocks/>
          </p:cNvSpPr>
          <p:nvPr/>
        </p:nvSpPr>
        <p:spPr>
          <a:xfrm>
            <a:off x="1514093" y="3469342"/>
            <a:ext cx="3193791" cy="747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Сайфутдинова Азалия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Уйыловна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заведующая методической частью</a:t>
            </a:r>
          </a:p>
        </p:txBody>
      </p:sp>
      <p:sp>
        <p:nvSpPr>
          <p:cNvPr id="18" name="Объект 1">
            <a:extLst>
              <a:ext uri="{FF2B5EF4-FFF2-40B4-BE49-F238E27FC236}">
                <a16:creationId xmlns:a16="http://schemas.microsoft.com/office/drawing/2014/main" id="{72A1F30B-39A6-4A2E-B33A-5D9B33997058}"/>
              </a:ext>
            </a:extLst>
          </p:cNvPr>
          <p:cNvSpPr txBox="1">
            <a:spLocks/>
          </p:cNvSpPr>
          <p:nvPr/>
        </p:nvSpPr>
        <p:spPr>
          <a:xfrm>
            <a:off x="6153345" y="3403170"/>
            <a:ext cx="3465288" cy="80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Сабирьянова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Рашитовна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филиалом </a:t>
            </a:r>
          </a:p>
        </p:txBody>
      </p:sp>
      <p:sp>
        <p:nvSpPr>
          <p:cNvPr id="19" name="Объект 1">
            <a:extLst>
              <a:ext uri="{FF2B5EF4-FFF2-40B4-BE49-F238E27FC236}">
                <a16:creationId xmlns:a16="http://schemas.microsoft.com/office/drawing/2014/main" id="{2EB0810B-082F-45BA-BA1B-16BB9B107EC0}"/>
              </a:ext>
            </a:extLst>
          </p:cNvPr>
          <p:cNvSpPr txBox="1">
            <a:spLocks/>
          </p:cNvSpPr>
          <p:nvPr/>
        </p:nvSpPr>
        <p:spPr>
          <a:xfrm>
            <a:off x="1606678" y="5018539"/>
            <a:ext cx="2239971" cy="80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Сельницина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Александровна,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</p:txBody>
      </p:sp>
      <p:sp>
        <p:nvSpPr>
          <p:cNvPr id="20" name="Объект 1">
            <a:extLst>
              <a:ext uri="{FF2B5EF4-FFF2-40B4-BE49-F238E27FC236}">
                <a16:creationId xmlns:a16="http://schemas.microsoft.com/office/drawing/2014/main" id="{816A7D7F-316C-43D5-9038-55BB900053CE}"/>
              </a:ext>
            </a:extLst>
          </p:cNvPr>
          <p:cNvSpPr txBox="1">
            <a:spLocks/>
          </p:cNvSpPr>
          <p:nvPr/>
        </p:nvSpPr>
        <p:spPr>
          <a:xfrm>
            <a:off x="5976759" y="5007878"/>
            <a:ext cx="3039782" cy="80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Ирина Аркадьевна,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1942A6-0CD7-4773-8D22-22EBC7D9083E}"/>
              </a:ext>
            </a:extLst>
          </p:cNvPr>
          <p:cNvSpPr/>
          <p:nvPr/>
        </p:nvSpPr>
        <p:spPr>
          <a:xfrm>
            <a:off x="544354" y="2715116"/>
            <a:ext cx="206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endParaRPr lang="ru-RU" sz="2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85BA40-A69F-45A3-88CE-888DF2A86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0" t="11288" r="30432" b="64140"/>
          <a:stretch/>
        </p:blipFill>
        <p:spPr>
          <a:xfrm>
            <a:off x="214130" y="4742503"/>
            <a:ext cx="1314044" cy="14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70F8303-7148-40DC-812F-97A73319A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20418" r="23407" b="31695"/>
          <a:stretch/>
        </p:blipFill>
        <p:spPr>
          <a:xfrm>
            <a:off x="4644005" y="4705165"/>
            <a:ext cx="1249258" cy="144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4CCB79-1411-4BD2-AC21-183E7FDE74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t="27600" r="31140" b="57063"/>
          <a:stretch/>
        </p:blipFill>
        <p:spPr>
          <a:xfrm>
            <a:off x="197910" y="3092484"/>
            <a:ext cx="1291867" cy="14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30BB9A-CDCE-46A7-BED7-B2C32DF622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3" t="30866" r="40681" b="45819"/>
          <a:stretch/>
        </p:blipFill>
        <p:spPr>
          <a:xfrm>
            <a:off x="4599702" y="2957575"/>
            <a:ext cx="1337863" cy="14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B86FD65-0AF0-4038-9DA1-AD453FD4A5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8" t="18472" r="30318" b="61954"/>
          <a:stretch/>
        </p:blipFill>
        <p:spPr>
          <a:xfrm>
            <a:off x="5399206" y="1209985"/>
            <a:ext cx="115399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E77006-B5FC-47C3-B711-AEE41736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96" y="744476"/>
            <a:ext cx="3808957" cy="5381687"/>
          </a:xfrm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E793C4-FA85-4270-8591-3B37BCB5D5BA}"/>
              </a:ext>
            </a:extLst>
          </p:cNvPr>
          <p:cNvSpPr/>
          <p:nvPr/>
        </p:nvSpPr>
        <p:spPr>
          <a:xfrm>
            <a:off x="3461478" y="517638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стенда по проекту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2B60D-C012-4AE0-8C2B-DB979F2B2CA1}"/>
              </a:ext>
            </a:extLst>
          </p:cNvPr>
          <p:cNvSpPr txBox="1"/>
          <p:nvPr/>
        </p:nvSpPr>
        <p:spPr>
          <a:xfrm>
            <a:off x="485663" y="874732"/>
            <a:ext cx="782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планирования и равномерной загрузки 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 и лабораторий ГБПОУ «ЮУрАПК»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295541-E683-4539-8982-FFBB0A0AB386}"/>
              </a:ext>
            </a:extLst>
          </p:cNvPr>
          <p:cNvSpPr/>
          <p:nvPr/>
        </p:nvSpPr>
        <p:spPr>
          <a:xfrm>
            <a:off x="379348" y="844898"/>
            <a:ext cx="8360889" cy="769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902A1C-8B18-4E98-A443-7A2AD962AE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1" r="-1" b="857"/>
          <a:stretch/>
        </p:blipFill>
        <p:spPr>
          <a:xfrm>
            <a:off x="379348" y="1942375"/>
            <a:ext cx="2186556" cy="1516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1542F3-B3D5-4888-8A08-472CF7074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751" y="2378833"/>
            <a:ext cx="2186557" cy="514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E78F1A-FEBB-41B7-AE79-3F288BF47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428" y="2402290"/>
            <a:ext cx="2237116" cy="1195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504959-97B7-4006-94AD-D122AD060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7544" y="2402290"/>
            <a:ext cx="1983954" cy="1321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Объект 5">
            <a:extLst>
              <a:ext uri="{FF2B5EF4-FFF2-40B4-BE49-F238E27FC236}">
                <a16:creationId xmlns:a16="http://schemas.microsoft.com/office/drawing/2014/main" id="{857CD8A0-1977-417D-AE90-EF0B88A33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7" y="3749240"/>
            <a:ext cx="1811929" cy="2560080"/>
          </a:xfrm>
          <a:ln>
            <a:solidFill>
              <a:schemeClr val="accent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E4F3BF-3D1C-4411-B8DF-4BD45EE96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8998" y="4182892"/>
            <a:ext cx="2053083" cy="1158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A81452-9CE9-4127-A859-895DE272DE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9952" y="4113119"/>
            <a:ext cx="2663204" cy="1161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CE3DC-AAF5-4789-89BE-F1DE98C98D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23" y="3735755"/>
            <a:ext cx="1782392" cy="25202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6218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C8F304-41F5-453C-A449-A6D4CBE0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8" y="1265716"/>
            <a:ext cx="8765568" cy="4683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5" name="TextBox 48">
            <a:extLst>
              <a:ext uri="{FF2B5EF4-FFF2-40B4-BE49-F238E27FC236}">
                <a16:creationId xmlns:a16="http://schemas.microsoft.com/office/drawing/2014/main" id="{6A49BADF-D21C-4F37-83D3-AEEA4B17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211166"/>
            <a:ext cx="562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23,5 часа (1410 мин).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62223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B7C42E1-7540-4319-94AC-6836386DD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0186"/>
              </p:ext>
            </p:extLst>
          </p:nvPr>
        </p:nvGraphicFramePr>
        <p:xfrm>
          <a:off x="223685" y="1192466"/>
          <a:ext cx="8696629" cy="50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135">
                  <a:extLst>
                    <a:ext uri="{9D8B030D-6E8A-4147-A177-3AD203B41FA5}">
                      <a16:colId xmlns:a16="http://schemas.microsoft.com/office/drawing/2014/main" val="3097049720"/>
                    </a:ext>
                  </a:extLst>
                </a:gridCol>
                <a:gridCol w="3064907">
                  <a:extLst>
                    <a:ext uri="{9D8B030D-6E8A-4147-A177-3AD203B41FA5}">
                      <a16:colId xmlns:a16="http://schemas.microsoft.com/office/drawing/2014/main" val="3213739272"/>
                    </a:ext>
                  </a:extLst>
                </a:gridCol>
                <a:gridCol w="3041587">
                  <a:extLst>
                    <a:ext uri="{9D8B030D-6E8A-4147-A177-3AD203B41FA5}">
                      <a16:colId xmlns:a16="http://schemas.microsoft.com/office/drawing/2014/main" val="3907012275"/>
                    </a:ext>
                  </a:extLst>
                </a:gridCol>
              </a:tblGrid>
              <a:tr h="474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Пробема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84614"/>
                  </a:ext>
                </a:extLst>
              </a:tr>
              <a:tr h="5089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3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Несвоевременная сдача планов работ на следующий месяц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мониторинга и сбора информации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приказа по обозначению сроков сдачи плана мастерских и лабораторий на следующий месяц. 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2873512707"/>
                  </a:ext>
                </a:extLst>
              </a:tr>
              <a:tr h="12439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Большие временные затраты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просматривать планирующую документацию</a:t>
                      </a:r>
                      <a:r>
                        <a:rPr lang="ru-RU" sz="13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каждого заведующего мастерской или лабораторией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копировать информацию, вносить её в сводную таблицу (проделать действие «копировать-вставить» большое количество раз)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заведующими мастерских и лабораторий одновременно </a:t>
                      </a:r>
                      <a:r>
                        <a:rPr lang="ru-RU" sz="13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доступа сведет указанные временные затраты к нулю.</a:t>
                      </a:r>
                    </a:p>
                    <a:p>
                      <a:pPr algn="just"/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398795262"/>
                  </a:ext>
                </a:extLst>
              </a:tr>
              <a:tr h="1684983">
                <a:tc>
                  <a:txBody>
                    <a:bodyPr/>
                    <a:lstStyle/>
                    <a:p>
                      <a:r>
                        <a:rPr lang="ru-RU" altLang="ru-RU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Необходимость постоянного контроля за сроками предоставления корректировок плана.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 не могут сравнить загруженность своей мастерской с другими,  не видят распределение времени работы преподавателей (подготовка к мероприятию) и групп (наличие накладок мероприятий).   </a:t>
                      </a:r>
                    </a:p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Яндекс.форма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позволяет сразу видеть расписание всех мероприятий в целом и нагрузку преподавателей. Заведующие самостоятельно могут скорректировать даты мероприятий и своевременно внести корректировки. Время ожидания замечаний и согласований с заместителем директора по УМР также сводится к минимуму.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81770"/>
                  </a:ext>
                </a:extLst>
              </a:tr>
              <a:tr h="508888">
                <a:tc>
                  <a:txBody>
                    <a:bodyPr/>
                    <a:lstStyle/>
                    <a:p>
                      <a:r>
                        <a:rPr lang="ru-RU" altLang="ru-RU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. Контроль за исполнением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контролировать сроки размещения плана на сайте колледжа.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Яндекс.форма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уже размещена на сайте. Просмотреть ее можно в любое время.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6577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B359981E-0E25-4C6C-9123-53A4E2925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346734"/>
              </p:ext>
            </p:extLst>
          </p:nvPr>
        </p:nvGraphicFramePr>
        <p:xfrm>
          <a:off x="801553" y="1395245"/>
          <a:ext cx="3266868" cy="473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id="{C07B5FC6-6E01-4177-BEFD-E9C7D7A9CFE9}"/>
              </a:ext>
            </a:extLst>
          </p:cNvPr>
          <p:cNvSpPr/>
          <p:nvPr/>
        </p:nvSpPr>
        <p:spPr>
          <a:xfrm>
            <a:off x="4139952" y="1916832"/>
            <a:ext cx="3769515" cy="787713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:a16="http://schemas.microsoft.com/office/drawing/2014/main" id="{8D8EA0A2-1F53-4F75-A591-D76926D69948}"/>
              </a:ext>
            </a:extLst>
          </p:cNvPr>
          <p:cNvSpPr/>
          <p:nvPr/>
        </p:nvSpPr>
        <p:spPr>
          <a:xfrm>
            <a:off x="4175392" y="3007517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25" name="Скругленный прямоугольник 11">
            <a:extLst>
              <a:ext uri="{FF2B5EF4-FFF2-40B4-BE49-F238E27FC236}">
                <a16:creationId xmlns:a16="http://schemas.microsoft.com/office/drawing/2014/main" id="{AB58CBE6-16FB-4B13-80D0-03524DF2D1AA}"/>
              </a:ext>
            </a:extLst>
          </p:cNvPr>
          <p:cNvSpPr/>
          <p:nvPr/>
        </p:nvSpPr>
        <p:spPr>
          <a:xfrm>
            <a:off x="4175392" y="3898827"/>
            <a:ext cx="3787897" cy="223355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Несвоевременная сдача планов работ на следующий месяц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временные затраты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постоянного контроля за сроками предоставления корректировок плана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</a:t>
            </a:r>
          </a:p>
        </p:txBody>
      </p:sp>
      <p:sp>
        <p:nvSpPr>
          <p:cNvPr id="26" name="Пятно 1 60">
            <a:extLst>
              <a:ext uri="{FF2B5EF4-FFF2-40B4-BE49-F238E27FC236}">
                <a16:creationId xmlns:a16="http://schemas.microsoft.com/office/drawing/2014/main" id="{C7931780-91A6-4795-A6B5-004C4B010CA7}"/>
              </a:ext>
            </a:extLst>
          </p:cNvPr>
          <p:cNvSpPr/>
          <p:nvPr/>
        </p:nvSpPr>
        <p:spPr>
          <a:xfrm>
            <a:off x="1424150" y="468099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Пятно 1 60">
            <a:extLst>
              <a:ext uri="{FF2B5EF4-FFF2-40B4-BE49-F238E27FC236}">
                <a16:creationId xmlns:a16="http://schemas.microsoft.com/office/drawing/2014/main" id="{E6115CB2-4D42-45C1-A154-57C780B97F20}"/>
              </a:ext>
            </a:extLst>
          </p:cNvPr>
          <p:cNvSpPr/>
          <p:nvPr/>
        </p:nvSpPr>
        <p:spPr>
          <a:xfrm>
            <a:off x="1219340" y="539786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" name="Пятно 1 60">
            <a:extLst>
              <a:ext uri="{FF2B5EF4-FFF2-40B4-BE49-F238E27FC236}">
                <a16:creationId xmlns:a16="http://schemas.microsoft.com/office/drawing/2014/main" id="{C6383405-A91E-44CA-B711-5343AE3A9B46}"/>
              </a:ext>
            </a:extLst>
          </p:cNvPr>
          <p:cNvSpPr/>
          <p:nvPr/>
        </p:nvSpPr>
        <p:spPr>
          <a:xfrm>
            <a:off x="2644153" y="463374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9" name="Пятно 1 60">
            <a:extLst>
              <a:ext uri="{FF2B5EF4-FFF2-40B4-BE49-F238E27FC236}">
                <a16:creationId xmlns:a16="http://schemas.microsoft.com/office/drawing/2014/main" id="{ADC4833B-2D5E-4F91-AC5E-9B6B0402D9E5}"/>
              </a:ext>
            </a:extLst>
          </p:cNvPr>
          <p:cNvSpPr/>
          <p:nvPr/>
        </p:nvSpPr>
        <p:spPr>
          <a:xfrm>
            <a:off x="2740598" y="541577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323528" y="5847609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6 час (360 минут)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6C51AF-F9CF-4341-AE6C-D6A87116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4" y="1273897"/>
            <a:ext cx="8620398" cy="4142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680</Words>
  <Application>Microsoft Office PowerPoint</Application>
  <PresentationFormat>Экран (4:3)</PresentationFormat>
  <Paragraphs>123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ЮЖНО-УРАЛЬСКИЙ АГРОПРОМЫШЛЕННЫЙ КОЛЛЕДЖ ГБПОУ</cp:lastModifiedBy>
  <cp:revision>154</cp:revision>
  <cp:lastPrinted>2019-04-25T09:14:46Z</cp:lastPrinted>
  <dcterms:created xsi:type="dcterms:W3CDTF">2018-08-20T14:01:12Z</dcterms:created>
  <dcterms:modified xsi:type="dcterms:W3CDTF">2023-09-06T11:32:50Z</dcterms:modified>
</cp:coreProperties>
</file>