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BC9196D-1A3D-4EFB-A7FA-4FEA9512EA8E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AC67C38-FD83-4B43-8BC0-C2D01C23B1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ntiplagiatu.net/antiplagiat-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hirpo.ru/oblastnyie-konkursy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Заседание руководителей НИР СНО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Протокол от 21.02.24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587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Антиплагиат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https://antiplagiatu.net/antiplagiat-ru</a:t>
            </a:r>
            <a:r>
              <a:rPr lang="ru-RU" dirty="0" smtClean="0"/>
              <a:t> -</a:t>
            </a:r>
          </a:p>
          <a:p>
            <a:r>
              <a:rPr lang="ru-RU" dirty="0" err="1" smtClean="0"/>
              <a:t>Антиплагиат</a:t>
            </a:r>
            <a:r>
              <a:rPr lang="ru-RU" dirty="0" smtClean="0"/>
              <a:t>. </a:t>
            </a:r>
            <a:r>
              <a:rPr lang="ru-RU" dirty="0" err="1" smtClean="0"/>
              <a:t>Ру</a:t>
            </a:r>
            <a:r>
              <a:rPr lang="ru-RU" dirty="0" smtClean="0"/>
              <a:t> – официальный сайт. </a:t>
            </a:r>
          </a:p>
          <a:p>
            <a:r>
              <a:rPr lang="ru-RU" dirty="0" smtClean="0"/>
              <a:t>В системе необходима регистрация для получения отчета о проверке.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142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7" t="6392" r="16856" b="5370"/>
          <a:stretch/>
        </p:blipFill>
        <p:spPr bwMode="auto">
          <a:xfrm>
            <a:off x="395536" y="34675"/>
            <a:ext cx="6696744" cy="67806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106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оценивания работ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8144" y="1556792"/>
            <a:ext cx="3168352" cy="4741987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На сайте </a:t>
            </a:r>
            <a:r>
              <a:rPr lang="en-US" sz="2000" dirty="0" smtClean="0">
                <a:hlinkClick r:id="rId2"/>
              </a:rPr>
              <a:t>https://chirpo.ru/oblastnyie-konkursyi</a:t>
            </a:r>
            <a:endParaRPr lang="ru-RU" sz="2000" dirty="0" smtClean="0"/>
          </a:p>
          <a:p>
            <a:r>
              <a:rPr lang="ru-RU" sz="2000" dirty="0" smtClean="0"/>
              <a:t>Челябинского института профессионального образования размещена информация о проведении областного конкурса научно-исследовательских работ студентов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2" t="8727" r="6873" b="3030"/>
          <a:stretch/>
        </p:blipFill>
        <p:spPr bwMode="auto">
          <a:xfrm>
            <a:off x="179512" y="1628800"/>
            <a:ext cx="5456171" cy="4418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816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5" t="11382" r="6831" b="3936"/>
          <a:stretch/>
        </p:blipFill>
        <p:spPr bwMode="auto">
          <a:xfrm>
            <a:off x="179512" y="-1"/>
            <a:ext cx="8568952" cy="672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920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Требования к оформлению работ в 2024 году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458616" cy="4525963"/>
          </a:xfrm>
        </p:spPr>
        <p:txBody>
          <a:bodyPr>
            <a:normAutofit fontScale="40000" lnSpcReduction="20000"/>
          </a:bodyPr>
          <a:lstStyle/>
          <a:p>
            <a:r>
              <a:rPr lang="ru-RU" sz="4500" dirty="0" smtClean="0"/>
              <a:t>1. Оформление работы</a:t>
            </a:r>
          </a:p>
          <a:p>
            <a:r>
              <a:rPr lang="ru-RU" sz="4500" dirty="0" smtClean="0"/>
              <a:t>− Шрифт – </a:t>
            </a:r>
            <a:r>
              <a:rPr lang="ru-RU" sz="4500" dirty="0" err="1" smtClean="0"/>
              <a:t>Times</a:t>
            </a:r>
            <a:r>
              <a:rPr lang="ru-RU" sz="4500" dirty="0" smtClean="0"/>
              <a:t> </a:t>
            </a:r>
            <a:r>
              <a:rPr lang="ru-RU" sz="4500" dirty="0" err="1" smtClean="0"/>
              <a:t>New</a:t>
            </a:r>
            <a:r>
              <a:rPr lang="ru-RU" sz="4500" dirty="0" smtClean="0"/>
              <a:t> </a:t>
            </a:r>
            <a:r>
              <a:rPr lang="ru-RU" sz="4500" dirty="0" err="1" smtClean="0"/>
              <a:t>Roman</a:t>
            </a:r>
            <a:r>
              <a:rPr lang="ru-RU" sz="4500" dirty="0" smtClean="0"/>
              <a:t> размером 14 кегль;</a:t>
            </a:r>
          </a:p>
          <a:p>
            <a:r>
              <a:rPr lang="ru-RU" sz="4500" dirty="0" smtClean="0"/>
              <a:t>− Интервал – полуторный;</a:t>
            </a:r>
          </a:p>
          <a:p>
            <a:r>
              <a:rPr lang="ru-RU" sz="4500" dirty="0" smtClean="0"/>
              <a:t>− Поля – сверху и снизу: 2 см, слева: 3 см, справа: 1,5 см;</a:t>
            </a:r>
          </a:p>
          <a:p>
            <a:r>
              <a:rPr lang="ru-RU" sz="4500" dirty="0" smtClean="0"/>
              <a:t>− Нумерация страниц должна быть обязательно (сверху по центру). На титульном листе — номер</a:t>
            </a:r>
          </a:p>
          <a:p>
            <a:r>
              <a:rPr lang="ru-RU" sz="4500" dirty="0" smtClean="0"/>
              <a:t>не ставится.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2109" y="1600200"/>
            <a:ext cx="5410371" cy="4925144"/>
          </a:xfrm>
        </p:spPr>
        <p:txBody>
          <a:bodyPr>
            <a:normAutofit fontScale="40000" lnSpcReduction="20000"/>
          </a:bodyPr>
          <a:lstStyle/>
          <a:p>
            <a:r>
              <a:rPr lang="ru-RU" dirty="0" smtClean="0"/>
              <a:t>2. Требования к структуре научно-исследовательской работы:</a:t>
            </a:r>
          </a:p>
          <a:p>
            <a:r>
              <a:rPr lang="ru-RU" dirty="0" smtClean="0"/>
              <a:t>− Титульный лист;</a:t>
            </a:r>
          </a:p>
          <a:p>
            <a:r>
              <a:rPr lang="ru-RU" dirty="0" smtClean="0"/>
              <a:t>− Аннотация</a:t>
            </a:r>
          </a:p>
          <a:p>
            <a:r>
              <a:rPr lang="ru-RU" dirty="0" smtClean="0"/>
              <a:t>− Оглавление;</a:t>
            </a:r>
          </a:p>
          <a:p>
            <a:r>
              <a:rPr lang="ru-RU" dirty="0" smtClean="0"/>
              <a:t>− Введение;</a:t>
            </a:r>
          </a:p>
          <a:p>
            <a:r>
              <a:rPr lang="ru-RU" dirty="0" smtClean="0"/>
              <a:t>− Основное содержание работы (рекомендованный объём – 30 страниц);</a:t>
            </a:r>
          </a:p>
          <a:p>
            <a:r>
              <a:rPr lang="ru-RU" dirty="0" smtClean="0"/>
              <a:t>− Заключение.</a:t>
            </a:r>
          </a:p>
          <a:p>
            <a:r>
              <a:rPr lang="ru-RU" dirty="0" smtClean="0"/>
              <a:t>− Библиографический список;</a:t>
            </a:r>
          </a:p>
          <a:p>
            <a:r>
              <a:rPr lang="ru-RU" dirty="0" smtClean="0"/>
              <a:t>− Приложения.</a:t>
            </a:r>
          </a:p>
          <a:p>
            <a:r>
              <a:rPr lang="ru-RU" dirty="0" smtClean="0"/>
              <a:t>3. Оглавление</a:t>
            </a:r>
          </a:p>
          <a:p>
            <a:r>
              <a:rPr lang="ru-RU" dirty="0" smtClean="0"/>
              <a:t>Пример:</a:t>
            </a:r>
          </a:p>
          <a:p>
            <a:r>
              <a:rPr lang="ru-RU" dirty="0" smtClean="0"/>
              <a:t> Оглавление</a:t>
            </a:r>
          </a:p>
          <a:p>
            <a:r>
              <a:rPr lang="ru-RU" dirty="0" smtClean="0"/>
              <a:t>Введение……………………………………………………………………………3</a:t>
            </a:r>
          </a:p>
          <a:p>
            <a:r>
              <a:rPr lang="ru-RU" dirty="0" smtClean="0"/>
              <a:t>Глава 1.......................................................................................................................5</a:t>
            </a:r>
          </a:p>
          <a:p>
            <a:r>
              <a:rPr lang="ru-RU" dirty="0" smtClean="0"/>
              <a:t>1.1...............................................................................................................................6</a:t>
            </a:r>
          </a:p>
          <a:p>
            <a:r>
              <a:rPr lang="ru-RU" dirty="0" smtClean="0"/>
              <a:t>Глава 2........................................................................................................................9</a:t>
            </a:r>
          </a:p>
          <a:p>
            <a:r>
              <a:rPr lang="ru-RU" dirty="0" smtClean="0"/>
              <a:t>2.1..............................................................................................................................12</a:t>
            </a:r>
          </a:p>
          <a:p>
            <a:r>
              <a:rPr lang="ru-RU" dirty="0" smtClean="0"/>
              <a:t>Заключение………………………………………………………………………...20</a:t>
            </a:r>
          </a:p>
          <a:p>
            <a:r>
              <a:rPr lang="ru-RU" dirty="0" smtClean="0"/>
              <a:t>Библиографический список………………………………………………………22</a:t>
            </a:r>
          </a:p>
          <a:p>
            <a:r>
              <a:rPr lang="ru-RU" dirty="0" smtClean="0"/>
              <a:t>Приложения………………………………………………………………………. 24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707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Аннотация!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Аннотация выступает кратким описанием исследовательской работы объемом не более 15</a:t>
            </a:r>
          </a:p>
          <a:p>
            <a:r>
              <a:rPr lang="ru-RU" dirty="0" smtClean="0"/>
              <a:t>строк. Аннотация выполняется на отдельной странице.</a:t>
            </a:r>
          </a:p>
          <a:p>
            <a:r>
              <a:rPr lang="ru-RU" dirty="0" smtClean="0"/>
              <a:t>В аннотацию к исследовательской работе включают наиболее важные сведения об исследовании:</a:t>
            </a:r>
          </a:p>
          <a:p>
            <a:r>
              <a:rPr lang="ru-RU" dirty="0" smtClean="0"/>
              <a:t> - цель работы;</a:t>
            </a:r>
          </a:p>
          <a:p>
            <a:r>
              <a:rPr lang="ru-RU" dirty="0" smtClean="0"/>
              <a:t> - уровень разработанности проблемы, которой посвящено исследование;</a:t>
            </a:r>
          </a:p>
          <a:p>
            <a:r>
              <a:rPr lang="ru-RU" dirty="0" smtClean="0"/>
              <a:t> - использованные методы исследования;</a:t>
            </a:r>
          </a:p>
          <a:p>
            <a:r>
              <a:rPr lang="ru-RU" dirty="0" smtClean="0"/>
              <a:t> - полученные результаты;</a:t>
            </a:r>
          </a:p>
          <a:p>
            <a:r>
              <a:rPr lang="ru-RU" dirty="0" smtClean="0"/>
              <a:t> - выводы и предложения.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413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Объем введения 2-3 страницы!</a:t>
            </a:r>
          </a:p>
          <a:p>
            <a:r>
              <a:rPr lang="ru-RU" dirty="0" smtClean="0"/>
              <a:t>Во введении обосновывается актуальность выбранной темы, формулируются цель и задачи, указывается объект и предмет исследования, избранный метод (или методы) исследования.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85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Оформление глав!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Каждую главу необходимо начинать с новой страницы, на </a:t>
            </a:r>
            <a:r>
              <a:rPr lang="ru-RU" dirty="0" err="1" smtClean="0"/>
              <a:t>подглавы</a:t>
            </a:r>
            <a:r>
              <a:rPr lang="ru-RU" dirty="0" smtClean="0"/>
              <a:t> данное правило не</a:t>
            </a:r>
          </a:p>
          <a:p>
            <a:r>
              <a:rPr lang="ru-RU" dirty="0" smtClean="0"/>
              <a:t>распространяется. Главы должны иметь порядковые номера, обозначенные арабскими цифрами.</a:t>
            </a:r>
          </a:p>
          <a:p>
            <a:r>
              <a:rPr lang="ru-RU" dirty="0" err="1" smtClean="0"/>
              <a:t>Подглавы</a:t>
            </a:r>
            <a:r>
              <a:rPr lang="ru-RU" dirty="0" smtClean="0"/>
              <a:t> должны иметь нумерацию, состоящую из номера главы и </a:t>
            </a:r>
            <a:r>
              <a:rPr lang="ru-RU" dirty="0" err="1" smtClean="0"/>
              <a:t>подглавы</a:t>
            </a:r>
            <a:r>
              <a:rPr lang="ru-RU" dirty="0" smtClean="0"/>
              <a:t>, разделённые</a:t>
            </a:r>
          </a:p>
          <a:p>
            <a:r>
              <a:rPr lang="ru-RU" dirty="0" smtClean="0"/>
              <a:t>точкой.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693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Дословное воспроизведение какого-либо текста в виде цитаты, а</a:t>
            </a:r>
          </a:p>
          <a:p>
            <a:pPr marL="0" indent="0">
              <a:buNone/>
            </a:pPr>
            <a:r>
              <a:rPr lang="ru-RU" dirty="0" smtClean="0"/>
              <a:t>также заимствование из источника или научной литературы, без оформления цитаты, обязательно должны сопровождаться ссылкой на источник информации и оформлением библиографической сноски, которая заключается в квадратные скобки, где указывается порядковый номер источника и через запятую страницу с маленькой буквы.</a:t>
            </a:r>
          </a:p>
          <a:p>
            <a:pPr marL="0" indent="0">
              <a:buNone/>
            </a:pPr>
            <a:r>
              <a:rPr lang="ru-RU" dirty="0" smtClean="0"/>
              <a:t> Пример: [4, с. 67]. (ГОСТ Р 7.0.5-2008 «Библиографическая ссылка. Общие требования и правила составления»). При использовании Интернет-ресурсов необходимо делать библиографическую ссылку на адрес. </a:t>
            </a:r>
            <a:r>
              <a:rPr lang="ru-RU" b="1" dirty="0" smtClean="0"/>
              <a:t>К участию в Конкурсе не принимаются работы, содержащие процент заимствований более 50 % </a:t>
            </a:r>
            <a:r>
              <a:rPr lang="ru-RU" dirty="0" smtClean="0"/>
              <a:t>(т.е. цитируемый текст без ссылок автора), а также не соответствующие требованиям, предъявляемым к исследовательской творческой работе.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Источник:</a:t>
            </a:r>
            <a:r>
              <a:rPr lang="en-US" dirty="0" smtClean="0"/>
              <a:t>https://chirpo.ru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0262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76672"/>
            <a:ext cx="377983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Титульный</a:t>
            </a:r>
            <a:br>
              <a:rPr lang="ru-RU" dirty="0" smtClean="0"/>
            </a:br>
            <a:r>
              <a:rPr lang="ru-RU" dirty="0" smtClean="0"/>
              <a:t> лист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1" t="12489" r="7826" b="4118"/>
          <a:stretch/>
        </p:blipFill>
        <p:spPr bwMode="auto">
          <a:xfrm>
            <a:off x="3160417" y="137508"/>
            <a:ext cx="5954987" cy="63878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449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33</TotalTime>
  <Words>459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Заседание руководителей НИР СНО </vt:lpstr>
      <vt:lpstr>Критерии оценивания работ</vt:lpstr>
      <vt:lpstr>Презентация PowerPoint</vt:lpstr>
      <vt:lpstr>Требования к оформлению работ в 2024 году</vt:lpstr>
      <vt:lpstr>Аннотация!</vt:lpstr>
      <vt:lpstr>Введение</vt:lpstr>
      <vt:lpstr>Оформление глав!</vt:lpstr>
      <vt:lpstr>ОБРАТИТЕ ВНИМАНИЕ!</vt:lpstr>
      <vt:lpstr>Титульный  лист</vt:lpstr>
      <vt:lpstr>Антиплагиат!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руководителей НИР СНО</dc:title>
  <dc:creator>BespalovaPA</dc:creator>
  <cp:lastModifiedBy>BespalovaPA</cp:lastModifiedBy>
  <cp:revision>4</cp:revision>
  <dcterms:created xsi:type="dcterms:W3CDTF">2024-02-21T09:12:53Z</dcterms:created>
  <dcterms:modified xsi:type="dcterms:W3CDTF">2024-02-21T09:46:14Z</dcterms:modified>
</cp:coreProperties>
</file>