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7" r:id="rId2"/>
    <p:sldId id="270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0EE4EBE-A19D-4E65-8C9C-4807EB0DBA7F}" type="datetimeFigureOut">
              <a:rPr lang="ru-RU" smtClean="0"/>
              <a:pPr/>
              <a:t>01.09.2021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F5B85F5C-CA2C-4A63-B0E3-B173A65453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E4EBE-A19D-4E65-8C9C-4807EB0DBA7F}" type="datetimeFigureOut">
              <a:rPr lang="ru-RU" smtClean="0"/>
              <a:pPr/>
              <a:t>01.09.2021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85F5C-CA2C-4A63-B0E3-B173A6545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E4EBE-A19D-4E65-8C9C-4807EB0DBA7F}" type="datetimeFigureOut">
              <a:rPr lang="ru-RU" smtClean="0"/>
              <a:pPr/>
              <a:t>01.09.2021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85F5C-CA2C-4A63-B0E3-B173A6545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E4EBE-A19D-4E65-8C9C-4807EB0DBA7F}" type="datetimeFigureOut">
              <a:rPr lang="ru-RU" smtClean="0"/>
              <a:pPr/>
              <a:t>01.09.2021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85F5C-CA2C-4A63-B0E3-B173A65453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0EE4EBE-A19D-4E65-8C9C-4807EB0DBA7F}" type="datetimeFigureOut">
              <a:rPr lang="ru-RU" smtClean="0"/>
              <a:pPr/>
              <a:t>01.09.2021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85F5C-CA2C-4A63-B0E3-B173A65453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E4EBE-A19D-4E65-8C9C-4807EB0DBA7F}" type="datetimeFigureOut">
              <a:rPr lang="ru-RU" smtClean="0"/>
              <a:pPr/>
              <a:t>01.09.2021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85F5C-CA2C-4A63-B0E3-B173A65453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E4EBE-A19D-4E65-8C9C-4807EB0DBA7F}" type="datetimeFigureOut">
              <a:rPr lang="ru-RU" smtClean="0"/>
              <a:pPr/>
              <a:t>01.09.2021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85F5C-CA2C-4A63-B0E3-B173A65453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EE4EBE-A19D-4E65-8C9C-4807EB0DBA7F}" type="datetimeFigureOut">
              <a:rPr lang="ru-RU" smtClean="0"/>
              <a:pPr/>
              <a:t>01.09.2021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85F5C-CA2C-4A63-B0E3-B173A65453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E4EBE-A19D-4E65-8C9C-4807EB0DBA7F}" type="datetimeFigureOut">
              <a:rPr lang="ru-RU" smtClean="0"/>
              <a:pPr/>
              <a:t>01.09.2021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85F5C-CA2C-4A63-B0E3-B173A6545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0EE4EBE-A19D-4E65-8C9C-4807EB0DBA7F}" type="datetimeFigureOut">
              <a:rPr lang="ru-RU" smtClean="0"/>
              <a:pPr/>
              <a:t>01.09.2021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85F5C-CA2C-4A63-B0E3-B173A65453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0EE4EBE-A19D-4E65-8C9C-4807EB0DBA7F}" type="datetimeFigureOut">
              <a:rPr lang="ru-RU" smtClean="0"/>
              <a:pPr/>
              <a:t>01.09.2021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85F5C-CA2C-4A63-B0E3-B173A65453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40EE4EBE-A19D-4E65-8C9C-4807EB0DBA7F}" type="datetimeFigureOut">
              <a:rPr lang="ru-RU" smtClean="0"/>
              <a:pPr/>
              <a:t>01.09.2021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F5B85F5C-CA2C-4A63-B0E3-B173A6545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0" y="3284984"/>
            <a:ext cx="3419872" cy="16047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700" dirty="0" smtClean="0"/>
              <a:t>Приглашаем вас на увлекательную прогулку в лес!</a:t>
            </a:r>
            <a:endParaRPr lang="ru-RU" sz="2700" dirty="0"/>
          </a:p>
        </p:txBody>
      </p:sp>
      <p:pic>
        <p:nvPicPr>
          <p:cNvPr id="4100" name="Picture 4" descr="http://www.travelagentcentral.com/files/travelagent/nodes/2011/31132/rainforesthoh_stockxchn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497" y="357166"/>
            <a:ext cx="4733848" cy="54500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5"/>
          <p:cNvSpPr txBox="1">
            <a:spLocks/>
          </p:cNvSpPr>
          <p:nvPr/>
        </p:nvSpPr>
        <p:spPr>
          <a:xfrm>
            <a:off x="0" y="36095"/>
            <a:ext cx="3419872" cy="15074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85000" lnSpcReduction="20000"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2400" b="0" kern="1200" cap="none" spc="0" baseline="0">
                <a:solidFill>
                  <a:schemeClr val="bg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«Леса  </a:t>
            </a:r>
            <a:b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нашей </a:t>
            </a:r>
          </a:p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родины»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63252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3419872" cy="620688"/>
          </a:xfrm>
        </p:spPr>
        <p:txBody>
          <a:bodyPr/>
          <a:lstStyle/>
          <a:p>
            <a:pPr algn="ctr"/>
            <a:r>
              <a:rPr lang="ru-RU" dirty="0" smtClean="0"/>
              <a:t>Хищники</a:t>
            </a:r>
            <a:endParaRPr lang="ru-RU" dirty="0"/>
          </a:p>
        </p:txBody>
      </p:sp>
      <p:pic>
        <p:nvPicPr>
          <p:cNvPr id="9218" name="Picture 2" descr="http://z-walls.ru/mo/31/volk_trava_derevo_hischnik_1680x105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154184"/>
            <a:ext cx="3165876" cy="19786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static.skynetblogs.be/media/58463/426571_240335672724897_100002453973115_496567_704121546_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7484" y="2240868"/>
            <a:ext cx="3163988" cy="20882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look.com.ua/download.php?file=201210/1920x1080/look.com.ua-61915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836712"/>
            <a:ext cx="3050665" cy="2448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fb.ru/misc/i/gallery/14901/565759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2" y="4005064"/>
            <a:ext cx="3050665" cy="20265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://xallyava.ru/images/Fauna_Hischniki/Kunitsa/6bcccb729a2cbc77cde8dfdd3538d025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4437112"/>
            <a:ext cx="3088952" cy="23167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5574" y="3252282"/>
            <a:ext cx="1754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Бурый медведь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796856" y="5517232"/>
            <a:ext cx="943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Куница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148064" y="3067616"/>
            <a:ext cx="69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Лиса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873781" y="958854"/>
            <a:ext cx="722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Волк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292019" y="6031577"/>
            <a:ext cx="681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Рысь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898542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3419872" cy="620688"/>
          </a:xfrm>
        </p:spPr>
        <p:txBody>
          <a:bodyPr/>
          <a:lstStyle/>
          <a:p>
            <a:pPr algn="ctr"/>
            <a:r>
              <a:rPr lang="ru-RU" dirty="0" smtClean="0"/>
              <a:t>Растительноядные</a:t>
            </a:r>
            <a:endParaRPr lang="ru-RU" dirty="0"/>
          </a:p>
        </p:txBody>
      </p:sp>
      <p:pic>
        <p:nvPicPr>
          <p:cNvPr id="10242" name="Picture 2" descr="http://static.betazeta.com/www.veoverde.com/wp-content/uploads/2013/12/alce-960x62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1"/>
            <a:ext cx="3024336" cy="2270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playing-field.ru/img/2015/051814/5410440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184322" y="908720"/>
            <a:ext cx="3033954" cy="25324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www.sloboda-m8.ru/images/catalog/88/5176a531319648.4728034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579" y="4005065"/>
            <a:ext cx="3074697" cy="23042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foto.ua/uploads/photos/389/389280_2.jpe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9860" y="2324125"/>
            <a:ext cx="3351236" cy="22341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://www.volynnews.com/files/news/2013/01-03/37279-1u.jpe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7696" y="4607599"/>
            <a:ext cx="3294543" cy="2250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41259" y="357301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Заяц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355384" y="6418305"/>
            <a:ext cx="720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Ёж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516216" y="87736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Лось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948836" y="3088231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Белка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732240" y="558924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Кабан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765211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36712"/>
            <a:ext cx="3419872" cy="2882624"/>
          </a:xfrm>
        </p:spPr>
        <p:txBody>
          <a:bodyPr>
            <a:noAutofit/>
          </a:bodyPr>
          <a:lstStyle/>
          <a:p>
            <a:r>
              <a:rPr lang="ru-RU" sz="2000" dirty="0"/>
              <a:t>В </a:t>
            </a:r>
            <a:r>
              <a:rPr lang="ru-RU" sz="2000" dirty="0" smtClean="0"/>
              <a:t>лесах, </a:t>
            </a:r>
            <a:r>
              <a:rPr lang="ru-RU" sz="2000" dirty="0"/>
              <a:t>особенно весной и летом, обитает много птиц. Они оживляют и украшают леса, приносят огромную пользу, истребляя много вредных насекомых.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Всё </a:t>
            </a:r>
            <a:r>
              <a:rPr lang="ru-RU" sz="2000" dirty="0"/>
              <a:t>птичье население делят на </a:t>
            </a:r>
            <a:r>
              <a:rPr lang="ru-RU" sz="2000" dirty="0" smtClean="0"/>
              <a:t>перелётных </a:t>
            </a:r>
            <a:r>
              <a:rPr lang="ru-RU" sz="2000" dirty="0"/>
              <a:t>и </a:t>
            </a:r>
            <a:r>
              <a:rPr lang="ru-RU" sz="2000" dirty="0" err="1" smtClean="0"/>
              <a:t>осёдлых</a:t>
            </a:r>
            <a:r>
              <a:rPr lang="ru-RU" sz="2000" dirty="0"/>
              <a:t>, зимующих птиц.</a:t>
            </a:r>
          </a:p>
        </p:txBody>
      </p:sp>
      <p:pic>
        <p:nvPicPr>
          <p:cNvPr id="11266" name="Picture 2" descr="http://fotoohota.spb.ru/site/wp-content/uploads/2012/12/%D0%A1%D0%B5%D0%BC%D0%B5%D0%B9%D1%81%D1%82%D0%B2%D0%BE-%D1%81%D0%B5%D1%80%D0%BE%D0%B9-%D0%BC%D1%83%D1%85%D0%BE%D0%BB%D0%BE%D0%B2%D0%BA%D0%B8_%D0%BD%D0%BE%D0%B2%D1%8B%D0%B9-%D1%80%D0%B0%D0%B7%D0%BC%D0%B5%D1%8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1988840"/>
            <a:ext cx="5200059" cy="34667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956725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48"/>
            <a:ext cx="3419872" cy="516632"/>
          </a:xfrm>
        </p:spPr>
        <p:txBody>
          <a:bodyPr/>
          <a:lstStyle/>
          <a:p>
            <a:pPr algn="ctr"/>
            <a:r>
              <a:rPr lang="ru-RU" dirty="0" smtClean="0"/>
              <a:t>Перелетные птицы</a:t>
            </a:r>
            <a:endParaRPr lang="ru-RU" dirty="0"/>
          </a:p>
        </p:txBody>
      </p:sp>
      <p:pic>
        <p:nvPicPr>
          <p:cNvPr id="5" name="Рисунок 4" descr="http://gnilomedova.59313s016.edusite.ru/images/p9_obiknovennij20skvoretc202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696150"/>
            <a:ext cx="3384376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gnilomedova.59313s016.edusite.ru/images/p9_81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792" y="3729778"/>
            <a:ext cx="3384376" cy="2703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http://topxlist.ru/wp-content/uploads/2012/12/animal_081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5393641" y="3429000"/>
            <a:ext cx="2808312" cy="29729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new.stihi.ru/pics/2014/06/04/48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88640"/>
            <a:ext cx="3456384" cy="28024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838127" y="3360446"/>
            <a:ext cx="1031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Скворец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429009" y="6433475"/>
            <a:ext cx="1440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Трясогузка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092281" y="6401952"/>
            <a:ext cx="1109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Кукушка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7501399" y="2991114"/>
            <a:ext cx="1031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Соловей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087125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419872" cy="548680"/>
          </a:xfrm>
        </p:spPr>
        <p:txBody>
          <a:bodyPr/>
          <a:lstStyle/>
          <a:p>
            <a:pPr algn="ctr"/>
            <a:r>
              <a:rPr lang="ru-RU" dirty="0" smtClean="0"/>
              <a:t>Зимующие птицы</a:t>
            </a:r>
            <a:endParaRPr lang="ru-RU" dirty="0"/>
          </a:p>
        </p:txBody>
      </p:sp>
      <p:pic>
        <p:nvPicPr>
          <p:cNvPr id="2052" name="Picture 4" descr="http://sadik11sol.ucoz.ru/solnishko/2015/sinichkinden/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5" y="742220"/>
            <a:ext cx="3620974" cy="23762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.wallpaperweb.org/wallpaper/animals/1440x1080/CrossbillFeedingonFirCones_1440x1080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4968729" y="360406"/>
            <a:ext cx="3627472" cy="27580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wildlife-photography.uk.com/blog/wp-content/uploads/2009/11/11-Great-Spotted-Woodpecker-copy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5" y="3548521"/>
            <a:ext cx="3515370" cy="28103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oxota.su/ext_images/220/img_dfcbf5f55a1cca379985717ac4c5812b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5064" y="3493823"/>
            <a:ext cx="3570351" cy="29197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16910" y="3124491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Синица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177806" y="6358879"/>
            <a:ext cx="805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Дятел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524328" y="6413577"/>
            <a:ext cx="1019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Тетерев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7745813" y="3124810"/>
            <a:ext cx="850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Клёст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347544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0324"/>
            <a:ext cx="3419872" cy="6926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 севера прилетают зимовать</a:t>
            </a:r>
            <a:endParaRPr lang="ru-RU" dirty="0"/>
          </a:p>
        </p:txBody>
      </p:sp>
      <p:pic>
        <p:nvPicPr>
          <p:cNvPr id="3076" name="Picture 4" descr="http://www.chitalnya.ru/upload2/544/8f78bd2c20ff9a366d0ad9ab8f57afd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3717032"/>
            <a:ext cx="3601244" cy="26642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fotoham.ru/img/picture/May/28/e40eaab6423b5376fc29a32922f1215b/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431" y="1733215"/>
            <a:ext cx="3601244" cy="25274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cdn.imhonet.ru/0/tmp_user_files/25/9a/259a0524dfba6a6981f23c1b7e04cf85/xlarge/276cb5efeaeda30daac998ce3cdd4c7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332656"/>
            <a:ext cx="3534535" cy="28011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55776" y="4260694"/>
            <a:ext cx="1381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Свиристель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224237" y="6381328"/>
            <a:ext cx="1021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Снегирь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666884" y="3133775"/>
            <a:ext cx="1015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Чечётка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36314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3256"/>
            <a:ext cx="3419872" cy="885464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В лесах водится много разных насекомых</a:t>
            </a:r>
            <a:endParaRPr lang="ru-RU" sz="2200" dirty="0"/>
          </a:p>
        </p:txBody>
      </p:sp>
      <p:pic>
        <p:nvPicPr>
          <p:cNvPr id="5122" name="Picture 2" descr="http://www.borckadh.gov.tr/images/b/20130911160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9556" y="4672460"/>
            <a:ext cx="3312368" cy="22110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fotozveri.ru/nasekonye/1810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3357389" cy="25202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media.publika.md/ru/image/201404/oar_full/910764_70507400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386863" y="3939397"/>
            <a:ext cx="3294054" cy="24144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in-teresno.ru/wp-content/uploads/2016/02/web5.jpe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1091" y="-13416"/>
            <a:ext cx="3290833" cy="22542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44813" y="350100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Улитка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555776" y="6353841"/>
            <a:ext cx="1102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Муравей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211924" y="92906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Паук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233459" y="5567831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Комар</a:t>
            </a:r>
            <a:endParaRPr lang="ru-RU" dirty="0"/>
          </a:p>
        </p:txBody>
      </p:sp>
      <p:pic>
        <p:nvPicPr>
          <p:cNvPr id="2050" name="Picture 2" descr="http://www.animalutul.ro/upload/4/articles/12/1167/3_original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2059" y="2168860"/>
            <a:ext cx="2628292" cy="26282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24127" y="3298340"/>
            <a:ext cx="797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Клещ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352278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3256"/>
            <a:ext cx="3419872" cy="1698151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Некоторые насекомые и их личинки причиняют вред деревьям: </a:t>
            </a:r>
            <a:r>
              <a:rPr lang="ru-RU" sz="2000" dirty="0"/>
              <a:t>о</a:t>
            </a:r>
            <a:r>
              <a:rPr lang="ru-RU" sz="2000" dirty="0" smtClean="0"/>
              <a:t>дни </a:t>
            </a:r>
            <a:r>
              <a:rPr lang="ru-RU" sz="2000" dirty="0"/>
              <a:t>поражают листья, другие - корни, третьи - кору и древесину.</a:t>
            </a:r>
            <a:r>
              <a:rPr lang="ru-RU" sz="2000" dirty="0" smtClean="0"/>
              <a:t>  </a:t>
            </a:r>
            <a:endParaRPr lang="ru-RU" sz="2000" dirty="0"/>
          </a:p>
        </p:txBody>
      </p:sp>
      <p:pic>
        <p:nvPicPr>
          <p:cNvPr id="6146" name="Picture 2" descr="https://upload.wikimedia.org/wikipedia/commons/thumb/c/c2/Heldenbok.jpg/540px-Heldenbok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3553430" y="116632"/>
            <a:ext cx="3312368" cy="21349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nsects.ucoz.ru/_ph/8/2/15808107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2328443"/>
            <a:ext cx="3250332" cy="23912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cn15.nevsedoma.org.ua/photo/637/214_files/2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2328017"/>
            <a:ext cx="3312036" cy="22063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macroclub.ru/gallery/data/1558/12A008518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3553762" y="4599512"/>
            <a:ext cx="3312036" cy="21241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51620" y="4719658"/>
            <a:ext cx="11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Гусеница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837860" y="5589240"/>
            <a:ext cx="1334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Сосновый шелкопряд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067944" y="324651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Майский жук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865798" y="999424"/>
            <a:ext cx="1666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Усач или </a:t>
            </a:r>
          </a:p>
          <a:p>
            <a:r>
              <a:rPr lang="ru-RU" dirty="0" smtClean="0"/>
              <a:t>жук-дровосек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424918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419872" cy="548680"/>
          </a:xfrm>
        </p:spPr>
        <p:txBody>
          <a:bodyPr/>
          <a:lstStyle/>
          <a:p>
            <a:pPr algn="ctr"/>
            <a:r>
              <a:rPr lang="ru-RU" dirty="0" smtClean="0"/>
              <a:t>Виды лесов </a:t>
            </a:r>
            <a:endParaRPr lang="ru-RU" dirty="0"/>
          </a:p>
        </p:txBody>
      </p:sp>
      <p:pic>
        <p:nvPicPr>
          <p:cNvPr id="1026" name="Picture 2" descr="http://andrey720.ucoz.com/_ph/1/22969180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3" y="620688"/>
            <a:ext cx="3528392" cy="23507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lh5.googleusercontent.com/-i6j1Hzfc-ho/U7S-G7OldTI/AAAAAAAAxE0/QfdnuEwkd7o/w1028-h686/73512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3534" y="620688"/>
            <a:ext cx="3528392" cy="2354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os1.i.ua/3/1/2158158_235fdc5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3621569"/>
            <a:ext cx="3515707" cy="26367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543" y="2971479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Хвойный</a:t>
            </a:r>
            <a:r>
              <a:rPr lang="ru-RU" dirty="0" smtClean="0"/>
              <a:t>  (растут ели, сосны, пихта, кедры, лиственница)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755830" y="6211669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Смешанный</a:t>
            </a:r>
            <a:r>
              <a:rPr lang="ru-RU" dirty="0" smtClean="0"/>
              <a:t>  (растут хвойные и лиственные деревья)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164650" y="2975238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Лиственный</a:t>
            </a:r>
            <a:r>
              <a:rPr lang="ru-RU" dirty="0" smtClean="0"/>
              <a:t>  (растут берёзы, осины, дубы, липы, клены)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093168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419871" cy="27809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лесу на опушках нередко можно встретить дикие яблони.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некоторых лесах бывает много орехов.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http://www.treespk.ru/upload/iblock/f09/f092398cef7c3b375cbf0b977ad593b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88640"/>
            <a:ext cx="4376867" cy="33089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.fishki.net/upload/post/201504/13/1499935/e04df763d148de47d681eb2b987374a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599" y="3497552"/>
            <a:ext cx="4247917" cy="3127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92673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6807"/>
            <a:ext cx="3419872" cy="7647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лесах растёт много съедобных ягод</a:t>
            </a:r>
            <a:endParaRPr lang="ru-RU" dirty="0"/>
          </a:p>
        </p:txBody>
      </p:sp>
      <p:pic>
        <p:nvPicPr>
          <p:cNvPr id="4098" name="Picture 2" descr="http://images.tildacdn.info/1e0248c9-338e-4bbb-ace5-2cd961ccaec5/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4059" y="100657"/>
            <a:ext cx="3946413" cy="29598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www.medicalbrain.ru/wp-content/uploads/2010/02/dbimag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158471"/>
            <a:ext cx="3946414" cy="28876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97829" y="3060467"/>
            <a:ext cx="1236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Шиповник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253352" y="5046091"/>
            <a:ext cx="944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Рябина </a:t>
            </a:r>
            <a:endParaRPr lang="ru-RU" dirty="0"/>
          </a:p>
        </p:txBody>
      </p:sp>
      <p:pic>
        <p:nvPicPr>
          <p:cNvPr id="4108" name="Picture 12" descr="http://cs627919.vk.me/v627919986/260a7/6Yu-fb8oWa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4060" y="3600846"/>
            <a:ext cx="3960441" cy="28878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872239" y="6488668"/>
            <a:ext cx="948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Калина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347988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hotosflowery.ru/photo/bd/bd70f88d9beec1d11bada50648c5cb4b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530" y="433851"/>
            <a:ext cx="2880320" cy="2754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yagodavtomske.ru/attachments/Image/Lechebnyie-svoystva-golubiki.jpg?template=generic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298" y="3717032"/>
            <a:ext cx="2952329" cy="25918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supersadovod.ru/wp-content/uploads/2013/08/Maska-s-yagodami-smorodinyi-i-buzinyi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0565" y="3803013"/>
            <a:ext cx="3667512" cy="24199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ksalfa.ru/img/spec/347_53444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6512" y="332656"/>
            <a:ext cx="3518418" cy="26388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11415" y="3219358"/>
            <a:ext cx="1064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Ежевика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085402" y="6308906"/>
            <a:ext cx="1260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Голубика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184810" y="2997187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Черника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534376" y="6203312"/>
            <a:ext cx="1753701" cy="37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Чёрная бузина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320371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rzaki.ru/templates/img/full/70eb9284dc02fe246a33db87fb0095f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2979215" cy="44737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62583" y="5504806"/>
            <a:ext cx="1368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Земляника </a:t>
            </a:r>
            <a:endParaRPr lang="ru-RU" dirty="0"/>
          </a:p>
        </p:txBody>
      </p:sp>
      <p:pic>
        <p:nvPicPr>
          <p:cNvPr id="7" name="Picture 8" descr="http://fs00.infourok.ru/images/doc/277/282324/img4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6174" y="3585430"/>
            <a:ext cx="3687879" cy="27659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786887" y="6351340"/>
            <a:ext cx="956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Клюква </a:t>
            </a:r>
            <a:endParaRPr lang="ru-RU" dirty="0"/>
          </a:p>
        </p:txBody>
      </p:sp>
      <p:pic>
        <p:nvPicPr>
          <p:cNvPr id="6146" name="Picture 2" descr="http://ppusaratov.ru/image/56aaed3da006c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332656"/>
            <a:ext cx="3687879" cy="27695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323013" y="310225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Брусника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068388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2776" y="162480"/>
            <a:ext cx="3419872" cy="10206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Леса России славятся обилием грибов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http://gnilomedova.59313s016.edusite.ru/images/p9_00074-steinpilz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196751"/>
            <a:ext cx="2232248" cy="2460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gnilomedova.59313s016.edusite.ru/images/p9_heckfy_108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1452" y="482262"/>
            <a:ext cx="2574256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gnilomedova.59313s016.edusite.ru/images/p9_8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482262"/>
            <a:ext cx="2267402" cy="25922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403648" y="3656793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Белый гриб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606439" y="3074550"/>
            <a:ext cx="1569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Подосиновик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079126" y="3080475"/>
            <a:ext cx="1704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Подберёзовик</a:t>
            </a:r>
            <a:endParaRPr lang="ru-RU" dirty="0"/>
          </a:p>
        </p:txBody>
      </p:sp>
      <p:pic>
        <p:nvPicPr>
          <p:cNvPr id="12" name="Рисунок 11" descr="http://gnilomedova.59313s016.edusite.ru/images/p9_46582917_1248182358_dscn7497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1452" y="4026460"/>
            <a:ext cx="2574256" cy="1930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://gnilomedova.59313s016.edusite.ru/images/p9_ryzhiki.jpg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548" y="4189730"/>
            <a:ext cx="2484276" cy="2136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://gnilomedova.59313s016.edusite.ru/images/p9_6382770.jpg"/>
          <p:cNvPicPr/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4026460"/>
            <a:ext cx="2267402" cy="196397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1979712" y="632659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Рыжики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095589" y="5958270"/>
            <a:ext cx="1080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Маслята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7847514" y="599329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Грузди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679966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3419871" cy="464056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Можно встретить в лесах и ядовитые грибы: </a:t>
            </a:r>
            <a:br>
              <a:rPr lang="ru-RU" sz="2000" dirty="0" smtClean="0"/>
            </a:br>
            <a:r>
              <a:rPr lang="ru-RU" sz="2000" dirty="0" smtClean="0"/>
              <a:t>красный мухомор  </a:t>
            </a:r>
            <a:br>
              <a:rPr lang="ru-RU" sz="2000" dirty="0" smtClean="0"/>
            </a:br>
            <a:r>
              <a:rPr lang="ru-RU" sz="2000" dirty="0" smtClean="0"/>
              <a:t>или бледную поганку.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Ядовитый </a:t>
            </a:r>
            <a:r>
              <a:rPr lang="ru-RU" sz="2000" dirty="0"/>
              <a:t>гриб - не значит бесполезный. В лесу он приносит свою пользу: является пищей для насекомых, лекарством для животных.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Нельзя </a:t>
            </a:r>
            <a:r>
              <a:rPr lang="ru-RU" sz="2000" dirty="0"/>
              <a:t>уничтожать ядовитые </a:t>
            </a:r>
            <a:r>
              <a:rPr lang="ru-RU" sz="2000" dirty="0" smtClean="0"/>
              <a:t>грибы!</a:t>
            </a:r>
            <a:endParaRPr lang="ru-RU" sz="2000" dirty="0"/>
          </a:p>
        </p:txBody>
      </p:sp>
      <p:pic>
        <p:nvPicPr>
          <p:cNvPr id="5" name="Рисунок 4" descr="http://gnilomedova.59313s016.edusite.ru/images/p9_10071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332656"/>
            <a:ext cx="3888432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gnilomedova.59313s016.edusite.ru/images/p9_deadlygrib_02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501008"/>
            <a:ext cx="3888432" cy="2952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8759617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81" y="188640"/>
            <a:ext cx="3419872" cy="25922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Животный мир леса  отличается большим разнообразием: </a:t>
            </a:r>
            <a:br>
              <a:rPr lang="ru-RU" dirty="0" smtClean="0"/>
            </a:br>
            <a:r>
              <a:rPr lang="ru-RU" dirty="0" smtClean="0"/>
              <a:t>в нём живут дикие звери, много птиц, грызунов, насекомых.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4" name="Picture 2" descr="http://ic.pics.livejournal.com/andy_man/2680713/9122/9122_origina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2500306"/>
            <a:ext cx="8015176" cy="40682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509441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TM01790493[[fn=SOHO]]</Template>
  <TotalTime>553</TotalTime>
  <Words>176</Words>
  <Application>Microsoft Office PowerPoint</Application>
  <PresentationFormat>Экран (4:3)</PresentationFormat>
  <Paragraphs>67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Soho</vt:lpstr>
      <vt:lpstr>  Приглашаем вас на увлекательную прогулку в лес!</vt:lpstr>
      <vt:lpstr>Виды лесов </vt:lpstr>
      <vt:lpstr>В лесу на опушках нередко можно встретить дикие яблони.    В некоторых лесах бывает много орехов. </vt:lpstr>
      <vt:lpstr>В лесах растёт много съедобных ягод</vt:lpstr>
      <vt:lpstr>Слайд 5</vt:lpstr>
      <vt:lpstr>Слайд 6</vt:lpstr>
      <vt:lpstr>Леса России славятся обилием грибов </vt:lpstr>
      <vt:lpstr>Можно встретить в лесах и ядовитые грибы:  красный мухомор   или бледную поганку.  Ядовитый гриб - не значит бесполезный. В лесу он приносит свою пользу: является пищей для насекомых, лекарством для животных.  Нельзя уничтожать ядовитые грибы!</vt:lpstr>
      <vt:lpstr>Животный мир леса  отличается большим разнообразием:  в нём живут дикие звери, много птиц, грызунов, насекомых. </vt:lpstr>
      <vt:lpstr>Хищники</vt:lpstr>
      <vt:lpstr>Растительноядные</vt:lpstr>
      <vt:lpstr>В лесах, особенно весной и летом, обитает много птиц. Они оживляют и украшают леса, приносят огромную пользу, истребляя много вредных насекомых.  Всё птичье население делят на перелётных и осёдлых, зимующих птиц.</vt:lpstr>
      <vt:lpstr>Перелетные птицы</vt:lpstr>
      <vt:lpstr>Зимующие птицы</vt:lpstr>
      <vt:lpstr>С севера прилетают зимовать</vt:lpstr>
      <vt:lpstr>В лесах водится много разных насекомых</vt:lpstr>
      <vt:lpstr>Некоторые насекомые и их личинки причиняют вред деревьям: одни поражают листья, другие - корни, третьи - кору и древесину. 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</dc:creator>
  <cp:lastModifiedBy>Пользователь</cp:lastModifiedBy>
  <cp:revision>57</cp:revision>
  <dcterms:created xsi:type="dcterms:W3CDTF">2016-04-03T16:29:53Z</dcterms:created>
  <dcterms:modified xsi:type="dcterms:W3CDTF">2021-09-01T11:00:16Z</dcterms:modified>
</cp:coreProperties>
</file>