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92" r:id="rId10"/>
    <p:sldId id="287" r:id="rId11"/>
    <p:sldId id="288" r:id="rId12"/>
    <p:sldId id="289" r:id="rId13"/>
    <p:sldId id="290" r:id="rId14"/>
    <p:sldId id="29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DF2C-7EDB-42A7-A1A0-5093DD6275F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4F7F-7251-4296-977E-3A6B2BC4C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7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1%80%D0%B0%D0%B7%D0%B2%D0%B8%D0%B2%D0%B0%D1%8E%D1%89%D0%B0%D1%8F%20%D1%81%D1%80%D0%B5%D0%B4%D0%B0%20%D0%B4%D0%BE%D1%83%20%D0%BF%D0%BE%20%D1%84%D0%B3%D1%82&amp;noreask=1&amp;img_url=dsburatino.caduk.ru/scin/head1.jpg&amp;pos=68&amp;rpt=simage&amp;lr=1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1&amp;text=%D1%80%D0%B0%D0%B7%D0%B2%D0%B8%D0%B2%D0%B0%D1%8E%D1%89%D0%B0%D1%8F%20%D1%81%D1%80%D0%B5%D0%B4%D0%B0%20%D0%B4%D0%BE%D1%83%20%D0%BF%D0%BE%20%D1%84%D0%B3%D1%82&amp;noreask=1&amp;img_url=www.allforchildren.ru/pictures/sun2/sun103.png&amp;pos=46&amp;rpt=simage&amp;lr=11333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1&amp;text=%D1%80%D0%B0%D0%B7%D0%B2%D0%B8%D0%B2%D0%B0%D1%8E%D1%89%D0%B0%D1%8F%20%D1%81%D1%80%D0%B5%D0%B4%D0%B0%20%D0%B4%D0%BE%D1%83%20%D0%BF%D0%BE%20%D1%84%D0%B3%D1%82&amp;noreask=1&amp;img_url=lepcjkysirj.klasna.com/uploads/editor/958/69952/sitepage_28/1303902268_shkolnica.jpg&amp;pos=55&amp;rpt=simage&amp;lr=113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p=14&amp;text=%D1%82%D0%B5%D0%B0%D1%82%D1%80%20%D0%B4%D0%BE%D1%88%D0%BA%D0%BE%D0%BB%D1%8C%D0%BD%D0%B8%D0%BA%D0%BE%D0%B2%20%D1%80%D0%B8%D1%81%D1%83%D0%BD%D0%BA%D0%B8%20%D1%84%D0%BE%D1%82%D0%BE&amp;noreask=1&amp;img_url=ds564szao.mskobr.ru/images/cms/data/mat2.jpg&amp;pos=423&amp;rpt=simage&amp;lr=1133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yandex.ru/yandsearch?text=%D0%BF%D1%80%D0%B5%D0%B4%D0%BC%D0%B5%D1%82%D0%BD%D0%BE%20%D1%80%D0%B0%D0%B7%D0%B2%D0%B8%D0%B2%D0%B0%D1%8E%D1%89%D0%B0%D1%8F%20%D1%81%D1%80%D0%B5%D0%B4%D0%B0%20%D0%B4%D0%BE%D1%83%20%D0%BF%D0%BE%20%D1%84%D0%B3%D1%82%20%D1%80%D0%B8%D1%81%D1%83%D0%BD%D0%BA%D0%B8%20%D1%84%D0%BE%D1%82%D0%BE&amp;img_url=education.simcat.ru/dou207/img/1277208026_7.jpg&amp;pos=12&amp;rpt=simage" TargetMode="External"/><Relationship Id="rId7" Type="http://schemas.openxmlformats.org/officeDocument/2006/relationships/hyperlink" Target="http://images.yandex.ru/yandsearch?text=%D0%BF%D1%80%D0%B5%D0%B4%D0%BC%D0%B5%D1%82%D0%BD%D0%BE%20%D1%80%D0%B0%D0%B7%D0%B2%D0%B8%D0%B2%D0%B0%D1%8E%D1%89%D0%B0%D1%8F%20%D1%81%D1%80%D0%B5%D0%B4%D0%B0%20%D0%B4%D0%BE%D1%83%20%D0%BF%D0%BE%20%D1%84%D0%B3%D1%82%20%D1%80%D0%B8%D1%81%D1%83%D0%BD%D0%BA%D0%B8%20%D1%84%D0%BE%D1%82%D0%BE&amp;img_url=dou292.krsnet.ru/dou292/images/stories/10/SL270043.JPG&amp;pos=10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p=14&amp;text=%D1%80%D0%B0%D0%B7%D0%B2%D0%B8%D0%B2%D0%B0%D1%8E%D1%89%D0%B0%D1%8F%20%D1%81%D1%80%D0%B5%D0%B4%D0%B0%20%D0%B4%D0%BE%D1%83%20%D0%BF%D0%BE%20%D1%84%D0%B3%D1%82&amp;noreask=1&amp;img_url=www.yartoys.ru/shop/images/big/10369.jpeg&amp;pos=424&amp;rpt=simage&amp;lr=1133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6-tub-ru.yandex.net/i?id=388840238-47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143380"/>
            <a:ext cx="36004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4-tub-ru.yandex.net/i?id=358810604-41-72&amp;n=21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357430"/>
            <a:ext cx="145675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7-tub-ru.yandex.net/i?id=366050662-65-72&amp;n=21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785926"/>
            <a:ext cx="2613621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5400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организации центра </a:t>
            </a:r>
            <a:b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– личностного развития </a:t>
            </a:r>
            <a:b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оздоровления в группах ДОУ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58042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</a:t>
            </a:r>
          </a:p>
          <a:p>
            <a:r>
              <a:rPr lang="ru-RU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Шалунова Л.А.</a:t>
            </a:r>
            <a:endParaRPr lang="ru-RU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28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сюжетно-ролевых игр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Содержание сюжетно-ролевой игры – это то, что воспроизводится ребенком в качестве главного в человеческих отношениях. В содержании игры выражено более или менее глубокое проникновение ребенка в отношениях и деятельности людей. Оно может отражать лишь внешнюю сторону поведения человека – только то, с чем и как действует человек, или отношения человека к другим людям, или смысл человеческой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pic>
        <p:nvPicPr>
          <p:cNvPr id="6149" name="Picture 5" descr="http://kissad49.ucoz.ru/_ph/4/769399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631" y="3320607"/>
            <a:ext cx="3876938" cy="2907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Фото0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444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конструирования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Совместная конструктивная деятельность детей (коллективные постройки, поделки) играет большую роль в воспитании первоначальных навыков работы в коллективе:</a:t>
            </a:r>
          </a:p>
          <a:p>
            <a:pPr lvl="0" algn="just"/>
            <a:r>
              <a:rPr lang="ru-RU" dirty="0"/>
              <a:t>умения предварительно договориться (распределить обязанности, отобрать материал, необходимый для выполнения постройки или поделки, спланировать процесс их изготовления и т. д.);</a:t>
            </a:r>
          </a:p>
          <a:p>
            <a:pPr lvl="0" algn="just"/>
            <a:r>
              <a:rPr lang="ru-RU" dirty="0"/>
              <a:t>работать дружно, не мешая друг другу.</a:t>
            </a:r>
          </a:p>
        </p:txBody>
      </p:sp>
      <p:pic>
        <p:nvPicPr>
          <p:cNvPr id="9219" name="Picture 3" descr="F:\101_1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0" y="2868036"/>
            <a:ext cx="4108324" cy="3081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ки мамы\DSCN21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3" y="299695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9117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ПДД и ОБЖ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у детей осознанного выполнения правил поведения, обеспечивающих сохранность их жизни и здоровья в современных условиях улицы, транспорта, природы, быта.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722" y="1916832"/>
            <a:ext cx="5150563" cy="4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4280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уединения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Уголок уединения, призван решать благородную задачу создания ниши покоя. </a:t>
            </a:r>
            <a:r>
              <a:rPr lang="ru-RU" dirty="0" smtClean="0"/>
              <a:t>Здесь ребенок отдыхает от вынужденного постоянного общения со сверстниками. И </a:t>
            </a:r>
            <a:r>
              <a:rPr lang="ru-RU" dirty="0"/>
              <a:t>чем он красивее, чем крупнее, чем более важное место в игровом уголке занимает, тем бесполезнее его наличие</a:t>
            </a:r>
            <a:r>
              <a:rPr lang="ru-RU" dirty="0" smtClean="0"/>
              <a:t>.</a:t>
            </a:r>
          </a:p>
        </p:txBody>
      </p:sp>
      <p:pic>
        <p:nvPicPr>
          <p:cNvPr id="11266" name="Picture 2" descr="Цели уголка уединения в детском сад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688" y="2314040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ou31.rybadm.ru/images/p7_014ugolokuedineniyavsredneygrupp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17" y="2852936"/>
            <a:ext cx="4380421" cy="3285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1985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эмоционального состояния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Настроение</a:t>
            </a:r>
            <a:r>
              <a:rPr lang="ru-RU" dirty="0"/>
              <a:t> – это более или менее длительное эмоциональное состояние, окрашивающее все другие переживания и деятельность ребенка до нескольких дней. При этом нужно учесть, что настроение всегда имеет причину. Оно накладывает отпечаток на поведение детей, окрашивает их деятельность, стимулирует или подавляет </a:t>
            </a:r>
            <a:r>
              <a:rPr lang="ru-RU" dirty="0" smtClean="0"/>
              <a:t>развитие личности.</a:t>
            </a:r>
            <a:endParaRPr lang="ru-RU" dirty="0"/>
          </a:p>
        </p:txBody>
      </p:sp>
      <p:pic>
        <p:nvPicPr>
          <p:cNvPr id="12291" name="Picture 3" descr="F:\101_0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059653" cy="3794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otikit.ru/wp-content/uploads/2012/01/zagruzhenno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226" y="2420888"/>
            <a:ext cx="4526217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311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2-tub-ru.yandex.net/i?id=462016633-46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37626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2319105"/>
            <a:ext cx="5637010" cy="882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/>
              <a:t>Спасибо за </a:t>
            </a:r>
            <a:r>
              <a:rPr lang="ru-RU" sz="4000" dirty="0" smtClean="0"/>
              <a:t>внимание!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13459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7-tub-ru.yandex.net/i?id=51135617-58-72&amp;n=21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40574"/>
            <a:ext cx="2088232" cy="177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8-tub-ru.yandex.net/i?id=99596356-48-72&amp;n=21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68471"/>
            <a:ext cx="237626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5-tub-ru.yandex.net/i?id=345595363-32-72&amp;n=21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940574"/>
            <a:ext cx="2088233" cy="17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13926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Приказ Министерства образования и науки Российской Федерации (</a:t>
            </a:r>
            <a:r>
              <a:rPr lang="ru-RU" b="1" dirty="0" err="1"/>
              <a:t>Минобрнауки</a:t>
            </a:r>
            <a:r>
              <a:rPr lang="ru-RU" b="1" dirty="0"/>
              <a:t> России) от 17 октября 2013 г. N 1155 г. Москва</a:t>
            </a:r>
          </a:p>
          <a:p>
            <a:pPr algn="ctr"/>
            <a:r>
              <a:rPr lang="ru-RU" b="1" dirty="0"/>
              <a:t>"Об утверждении федерального государственного образовательного стандарта дошкольного образования" </a:t>
            </a:r>
          </a:p>
          <a:p>
            <a:r>
              <a:rPr lang="ru-RU" sz="1700" i="1" dirty="0"/>
              <a:t>1.Требования к развивающей предметно-пространственной среде.</a:t>
            </a:r>
            <a:endParaRPr lang="ru-RU" sz="1700" dirty="0"/>
          </a:p>
          <a:p>
            <a:r>
              <a:rPr lang="ru-RU" sz="1700" dirty="0"/>
              <a:t>- Развивающая предметно-пространственная среда обеспечивает максимальную реализацию образовательного потенциала пространства группы.</a:t>
            </a:r>
          </a:p>
          <a:p>
            <a:r>
              <a:rPr lang="ru-RU" sz="1700" dirty="0"/>
              <a:t>- 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r>
              <a:rPr lang="ru-RU" sz="1700" i="1" dirty="0"/>
              <a:t>2. Развивающая предметно-пространственная среда должна обеспечивать:</a:t>
            </a:r>
            <a:endParaRPr lang="ru-RU" sz="1700" dirty="0"/>
          </a:p>
          <a:p>
            <a:r>
              <a:rPr lang="ru-RU" sz="1700" dirty="0"/>
              <a:t>-реализацию различных образовательных программ;</a:t>
            </a:r>
          </a:p>
          <a:p>
            <a:r>
              <a:rPr lang="ru-RU" sz="1700" dirty="0"/>
              <a:t>-в случае организации инклюзивного образования - необходимые для него условия;</a:t>
            </a:r>
          </a:p>
          <a:p>
            <a:r>
              <a:rPr lang="ru-RU" sz="1700" dirty="0"/>
              <a:t>-учет национально-культурных, климатических условий, в которых осуществляется образовательная деятельность; учет возрастных особенностей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711862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Развивающая </a:t>
            </a:r>
            <a:r>
              <a:rPr lang="ru-RU" sz="2400" b="1" dirty="0"/>
              <a:t>предметно-пространственная </a:t>
            </a:r>
            <a:r>
              <a:rPr lang="ru-RU" sz="2400" b="1" dirty="0" smtClean="0"/>
              <a:t>среда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382" y="1052736"/>
            <a:ext cx="4877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должна </a:t>
            </a:r>
            <a:r>
              <a:rPr lang="ru-RU" sz="2000" b="1" dirty="0" smtClean="0"/>
              <a:t>быть:</a:t>
            </a:r>
            <a:endParaRPr lang="ru-RU" sz="2000" b="1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содержательно-насыщенной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трансформируемой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полифункциональной</a:t>
            </a:r>
          </a:p>
        </p:txBody>
      </p:sp>
      <p:pic>
        <p:nvPicPr>
          <p:cNvPr id="2051" name="Picture 3" descr="F:\Фото05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311b17b4b4ed780b5576c3f8659c862b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562" y="1363623"/>
            <a:ext cx="4059313" cy="2901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4515507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 smtClean="0"/>
              <a:t>вариативной</a:t>
            </a:r>
            <a:endParaRPr lang="ru-RU" b="1" dirty="0"/>
          </a:p>
          <a:p>
            <a:pPr marL="342900" indent="-342900">
              <a:buFontTx/>
              <a:buChar char="-"/>
            </a:pPr>
            <a:r>
              <a:rPr lang="ru-RU" b="1" dirty="0" smtClean="0"/>
              <a:t>доступной</a:t>
            </a:r>
            <a:endParaRPr lang="ru-RU" b="1" dirty="0"/>
          </a:p>
          <a:p>
            <a:pPr marL="342900" indent="-342900">
              <a:buFontTx/>
              <a:buChar char="-"/>
            </a:pPr>
            <a:r>
              <a:rPr lang="ru-RU" b="1" dirty="0" smtClean="0"/>
              <a:t>безопасной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70422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Развивающая </a:t>
            </a:r>
            <a:r>
              <a:rPr lang="ru-RU" sz="2400" b="1" dirty="0"/>
              <a:t>предметно-пространственная </a:t>
            </a:r>
            <a:r>
              <a:rPr lang="ru-RU" sz="2400" b="1" dirty="0" smtClean="0"/>
              <a:t>среда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lvl="0"/>
            <a:r>
              <a:rPr lang="ru-RU" dirty="0" smtClean="0"/>
              <a:t>- социально-коммуникативное развитие</a:t>
            </a:r>
            <a:endParaRPr lang="ru-RU" dirty="0"/>
          </a:p>
          <a:p>
            <a:pPr lvl="0"/>
            <a:r>
              <a:rPr lang="ru-RU" dirty="0" smtClean="0"/>
              <a:t>- познавательное развитие</a:t>
            </a:r>
            <a:endParaRPr lang="ru-RU" dirty="0"/>
          </a:p>
          <a:p>
            <a:pPr lvl="0"/>
            <a:r>
              <a:rPr lang="ru-RU" dirty="0" smtClean="0"/>
              <a:t>- речевое развитие</a:t>
            </a:r>
            <a:endParaRPr lang="ru-RU" dirty="0"/>
          </a:p>
          <a:p>
            <a:pPr lvl="0"/>
            <a:r>
              <a:rPr lang="ru-RU" dirty="0" smtClean="0"/>
              <a:t>- художественно-эстетическое развитие</a:t>
            </a:r>
            <a:endParaRPr lang="ru-RU" dirty="0"/>
          </a:p>
          <a:p>
            <a:pPr lvl="0"/>
            <a:r>
              <a:rPr lang="ru-RU" dirty="0" smtClean="0"/>
              <a:t>- физическое развитие</a:t>
            </a:r>
            <a:endParaRPr lang="ru-RU" dirty="0"/>
          </a:p>
        </p:txBody>
      </p:sp>
      <p:pic>
        <p:nvPicPr>
          <p:cNvPr id="3074" name="Picture 2" descr="F:\101_1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35583" cy="332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949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Социально-коммуникативное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становление </a:t>
            </a:r>
            <a:r>
              <a:rPr lang="ru-RU" sz="2000" dirty="0"/>
              <a:t>самостоятельности, целенаправленности и </a:t>
            </a:r>
            <a:r>
              <a:rPr lang="ru-RU" sz="2000" dirty="0" err="1"/>
              <a:t>саморегуляции</a:t>
            </a:r>
            <a:r>
              <a:rPr lang="ru-RU" sz="2000" dirty="0"/>
              <a:t> собственных действий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развитие </a:t>
            </a:r>
            <a:r>
              <a:rPr lang="ru-RU" sz="2000" dirty="0"/>
              <a:t>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формирование </a:t>
            </a:r>
            <a:r>
              <a:rPr lang="ru-RU" sz="2000" dirty="0"/>
              <a:t>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2865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сфере социально-личностного развития основными образовательными областями являются: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</a:rPr>
              <a:t>Социализация:</a:t>
            </a:r>
          </a:p>
          <a:p>
            <a:r>
              <a:rPr lang="ru-RU" sz="2000" dirty="0"/>
              <a:t>- освоение первоначальных представлений социального характера;</a:t>
            </a:r>
          </a:p>
          <a:p>
            <a:r>
              <a:rPr lang="ru-RU" sz="2000" dirty="0"/>
              <a:t>- включение детей в систему социальных отношений.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</a:rPr>
              <a:t>Безопасность:</a:t>
            </a:r>
          </a:p>
          <a:p>
            <a:r>
              <a:rPr lang="ru-RU" sz="2000" dirty="0"/>
              <a:t>- формирование основ безопасности собственной жизнедеятельности;</a:t>
            </a:r>
          </a:p>
          <a:p>
            <a:r>
              <a:rPr lang="ru-RU" sz="2000" dirty="0"/>
              <a:t>- формирование предпосылок экологического сознания (безопасности окружающего мира);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</a:rPr>
              <a:t>Труд:</a:t>
            </a:r>
          </a:p>
          <a:p>
            <a:r>
              <a:rPr lang="ru-RU" sz="2000" dirty="0"/>
              <a:t>- формирование положительного отношения к труду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16009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ведущая деятельность ребенка, посредством которой он органично развивается, познает очень важный пласт человеческой культуры – взаимоотношение между взрослыми людьми – в семье, их профессиональной деятельности и т.д.</a:t>
            </a:r>
          </a:p>
        </p:txBody>
      </p:sp>
      <p:pic>
        <p:nvPicPr>
          <p:cNvPr id="5122" name="Picture 2" descr="F:\Фото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660" y="2185108"/>
            <a:ext cx="4628120" cy="3471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05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14655"/>
            <a:ext cx="3612012" cy="2709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54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Игра – основной вид деятельности детей дошкольного возраста. Она имеет большое значение для интеллектуального и социально – личностного развития ребенка, так как игровая ситуация требует от каждого, включенного в нее, определенной способности к коммуникации, так же для уточнения его знаний об окружающем. Игра, как никакая другая деятельность, в силу своей специфики обеспечивает детскую активность, самостоятельность, самовыражение, самодеятельность.</a:t>
            </a:r>
          </a:p>
          <a:p>
            <a:pPr algn="just"/>
            <a:r>
              <a:rPr lang="ru-RU" dirty="0"/>
              <a:t>  Замечательный педагог и ученый </a:t>
            </a:r>
            <a:r>
              <a:rPr lang="ru-RU" dirty="0" err="1"/>
              <a:t>Д.Б.Эльконин</a:t>
            </a:r>
            <a:r>
              <a:rPr lang="ru-RU" dirty="0"/>
              <a:t> говорил: «…игра возникает из условий жизни ребенка в обществе и отражает эти условия…». Его слова сейчас приобретают особую актуальность. Наблюдая за играми  детей, мы замечаем, что они отражают современную действительность: играют не в « Магазин», а в « Супермаркет», не в «Парикмахерскую», а в «Салон красоты» и т. д.</a:t>
            </a:r>
          </a:p>
          <a:p>
            <a:pPr algn="just"/>
            <a:r>
              <a:rPr lang="ru-RU" dirty="0" smtClean="0"/>
              <a:t>В игре ребенок </a:t>
            </a:r>
            <a:r>
              <a:rPr lang="ru-RU" dirty="0"/>
              <a:t>правильно </a:t>
            </a:r>
            <a:r>
              <a:rPr lang="ru-RU" dirty="0" smtClean="0"/>
              <a:t>осмысливает новые </a:t>
            </a:r>
            <a:r>
              <a:rPr lang="ru-RU" dirty="0"/>
              <a:t>явления и понятия, новые слова и фразы, </a:t>
            </a:r>
            <a:r>
              <a:rPr lang="ru-RU" dirty="0" smtClean="0"/>
              <a:t>знакомиться с </a:t>
            </a:r>
            <a:r>
              <a:rPr lang="ru-RU" dirty="0"/>
              <a:t>социально-предметным миром, различными профессиями, миром духовных и социальных ценностей, чтобы в дошкольном детстве ребенок </a:t>
            </a:r>
            <a:r>
              <a:rPr lang="ru-RU" dirty="0" smtClean="0"/>
              <a:t>использовал </a:t>
            </a:r>
            <a:r>
              <a:rPr lang="ru-RU" dirty="0"/>
              <a:t>эти знания в игре, а в будущем он мог легко адаптироваться к действительности.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884680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духовно-нравственного воспитания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культурно-ценностных ориентаций духовно-нравственной основы личности </a:t>
            </a:r>
            <a:r>
              <a:rPr lang="ru-RU" dirty="0" smtClean="0"/>
              <a:t>дошкольника.</a:t>
            </a:r>
          </a:p>
          <a:p>
            <a:pPr algn="just"/>
            <a:r>
              <a:rPr lang="ru-RU" dirty="0" smtClean="0"/>
              <a:t>Способствование духовно-нравственному развитию через приобщение к православным праздникам.</a:t>
            </a:r>
          </a:p>
        </p:txBody>
      </p:sp>
      <p:pic>
        <p:nvPicPr>
          <p:cNvPr id="13314" name="Picture 2" descr="F:\фотки мамы\DSC0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606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350</TotalTime>
  <Words>555</Words>
  <Application>Microsoft Office PowerPoint</Application>
  <PresentationFormat>Экран (4:3)</PresentationFormat>
  <Paragraphs>77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Специфика организации центра  социально – личностного развития  и оздоровления в группах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педагогические требования к созданию  предметно-развивающей среды, обеспечивающей реализацию основной общеобразовательной программы  дошкольного образования</dc:title>
  <dc:creator>Анна</dc:creator>
  <cp:lastModifiedBy>Пользователь</cp:lastModifiedBy>
  <cp:revision>121</cp:revision>
  <dcterms:created xsi:type="dcterms:W3CDTF">2012-12-08T00:57:46Z</dcterms:created>
  <dcterms:modified xsi:type="dcterms:W3CDTF">2022-02-08T18:45:52Z</dcterms:modified>
</cp:coreProperties>
</file>