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handoutMasterIdLst>
    <p:handoutMasterId r:id="rId31"/>
  </p:handoutMasterIdLst>
  <p:sldIdLst>
    <p:sldId id="256" r:id="rId10"/>
    <p:sldId id="281" r:id="rId11"/>
    <p:sldId id="259" r:id="rId12"/>
    <p:sldId id="260" r:id="rId13"/>
    <p:sldId id="274" r:id="rId14"/>
    <p:sldId id="283" r:id="rId15"/>
    <p:sldId id="284" r:id="rId16"/>
    <p:sldId id="285" r:id="rId17"/>
    <p:sldId id="276" r:id="rId18"/>
    <p:sldId id="286" r:id="rId19"/>
    <p:sldId id="287" r:id="rId20"/>
    <p:sldId id="288" r:id="rId21"/>
    <p:sldId id="289" r:id="rId22"/>
    <p:sldId id="262" r:id="rId23"/>
    <p:sldId id="282" r:id="rId24"/>
    <p:sldId id="290" r:id="rId25"/>
    <p:sldId id="292" r:id="rId26"/>
    <p:sldId id="291" r:id="rId27"/>
    <p:sldId id="293" r:id="rId28"/>
    <p:sldId id="294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22F8F-46D5-4EF1-8A6B-815895CB3B07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60BE4-8BE1-4A6D-B74F-810E15153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7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87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57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762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619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604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056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279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293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549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350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848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254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149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882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295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377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452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992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662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89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4963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499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48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705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584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2257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7727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457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360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130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3204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4775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033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685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2192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9118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398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66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87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0740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1544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2554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763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5324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6512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594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0681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97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8001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356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5127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842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4335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1294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252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4370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1815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716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6609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7460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1530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5949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5990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881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4133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1312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3714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40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821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0680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9834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4701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14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8812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0140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7214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565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38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3936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2185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7902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0362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9482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4893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9174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797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1865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454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7000"/>
            <a:lum/>
          </a:blip>
          <a:srcRect/>
          <a:stretch>
            <a:fillRect t="-4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F138-7760-45E7-A085-2C849058BAB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CFAF-4F0F-4769-A33D-1CCE10DA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0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9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2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9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8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2D-6A3E-4FCB-8C08-0D7E2D7910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506-ABBA-4DA4-AAF3-2B1BA7882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4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2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1.jpeg"/><Relationship Id="rId7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0"/>
            <a:ext cx="6696744" cy="5589239"/>
          </a:xfrm>
        </p:spPr>
        <p:txBody>
          <a:bodyPr anchor="ctr"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3 -7 лет.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0864" y="5877272"/>
            <a:ext cx="5545632" cy="86409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высшей категории Кошкина Г.И.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ПОЧИНКОВСКИЙ ДЕТСКИЙ САД №8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864" y="3536114"/>
            <a:ext cx="3488249" cy="232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img.opt-union.ru/l1630241/images/photocat/600x600/9996609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404664"/>
            <a:ext cx="2520280" cy="1899903"/>
          </a:xfrm>
          <a:prstGeom prst="rect">
            <a:avLst/>
          </a:prstGeom>
          <a:noFill/>
        </p:spPr>
      </p:pic>
      <p:pic>
        <p:nvPicPr>
          <p:cNvPr id="7" name="Picture 2" descr="http://polystrom-samara.ru/uploads/posts/2015-10/1444291134_32d8418e850cefb8a46fd61acc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01008"/>
            <a:ext cx="3096344" cy="20548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10" descr="http://mykartinka.ru/_ph/22/56948295.jpg?14584788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311" y="420047"/>
            <a:ext cx="4867741" cy="30423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4907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Кальций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175085"/>
            <a:ext cx="4813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Фосфор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fish-ufa.ru/images/image_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5275122"/>
            <a:ext cx="2448272" cy="15828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10" descr="http://mykartinka.ru/_ph/22/56948295.jpg?14584788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869160"/>
            <a:ext cx="3182144" cy="19888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12" descr="http://produkt-pitaniya.ru/images/kartinki/food/bakaleya/krupy/kachestvo-krupy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67744" y="3717032"/>
            <a:ext cx="2880320" cy="15841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508104" y="332657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Магний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5058" name="Picture 2" descr="http://fotoham.ru/img/picture/Nov/30/100e07aef8fb597f8225b98152eed4ca/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0072" y="2132856"/>
            <a:ext cx="2160240" cy="1445083"/>
          </a:xfrm>
          <a:prstGeom prst="rect">
            <a:avLst/>
          </a:prstGeom>
          <a:noFill/>
        </p:spPr>
      </p:pic>
      <p:pic>
        <p:nvPicPr>
          <p:cNvPr id="45062" name="Picture 6" descr="http://www.nutrichef.it/wp-content/uploads/2014/02/Miglio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20072" y="3501008"/>
            <a:ext cx="2483768" cy="1649222"/>
          </a:xfrm>
          <a:prstGeom prst="rect">
            <a:avLst/>
          </a:prstGeom>
          <a:noFill/>
        </p:spPr>
      </p:pic>
      <p:pic>
        <p:nvPicPr>
          <p:cNvPr id="45064" name="Picture 8" descr="http://www.fonstola.ru/pic/201304/1280x960/fonstola.ru-9249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64288" y="2204864"/>
            <a:ext cx="1835695" cy="1376772"/>
          </a:xfrm>
          <a:prstGeom prst="rect">
            <a:avLst/>
          </a:prstGeom>
          <a:noFill/>
        </p:spPr>
      </p:pic>
      <p:pic>
        <p:nvPicPr>
          <p:cNvPr id="45066" name="Picture 10" descr="http://agrolad.com.ua/image/cache/data-others-n-88132672508353-150x15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80312" y="3573016"/>
            <a:ext cx="1619672" cy="1619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36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olystrom-samara.ru/uploads/posts/2015-10/1444291134_32d8418e850cefb8a46fd61acc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3096344" cy="20548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6084" name="Picture 4" descr="http://rueconomics.ru/wp-content/uploads/2015/01/142261763807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420888"/>
            <a:ext cx="3098948" cy="15841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1"/>
            <a:ext cx="5389524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Натрий и Калий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fish-ufa.ru/images/image_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836712"/>
            <a:ext cx="2448272" cy="15828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12" descr="http://produkt-pitaniya.ru/images/kartinki/food/bakaleya/krupy/kachestvo-krup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2348880"/>
            <a:ext cx="2880320" cy="15841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6086" name="Picture 6" descr="http://etsphoto.ru/photocache/39/39a4841e635bc0e52663b1168d0420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1052736"/>
            <a:ext cx="3230107" cy="2491220"/>
          </a:xfrm>
          <a:prstGeom prst="rect">
            <a:avLst/>
          </a:prstGeom>
          <a:noFill/>
        </p:spPr>
      </p:pic>
      <p:pic>
        <p:nvPicPr>
          <p:cNvPr id="46090" name="Picture 10" descr="https://im3-tub-ru.yandex.net/i?id=ce1fb61cf5bf1be562a5b37e69584c4b&amp;n=33&amp;h=215&amp;w=32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4077072"/>
            <a:ext cx="3712262" cy="2448272"/>
          </a:xfrm>
          <a:prstGeom prst="rect">
            <a:avLst/>
          </a:prstGeom>
          <a:noFill/>
        </p:spPr>
      </p:pic>
      <p:pic>
        <p:nvPicPr>
          <p:cNvPr id="46092" name="Picture 12" descr="http://pevunok.ru/uploads/images/marina_hlebnikova_kakao_kakao_ko_ko_ko_ko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5976" y="3861048"/>
            <a:ext cx="4259585" cy="2801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642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484203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Железо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polystrom-samara.ru/uploads/posts/2015-10/1444291134_32d8418e850cefb8a46fd61acc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2924944"/>
            <a:ext cx="3672408" cy="24371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fish-ufa.ru/images/image_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052736"/>
            <a:ext cx="2448272" cy="15828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8" descr="http://www.syl.ru/misc/i/ai/94446/1835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564904"/>
            <a:ext cx="2744351" cy="33123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12" descr="http://produkt-pitaniya.ru/images/kartinki/food/bakaleya/krupy/kachestvo-krup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332656"/>
            <a:ext cx="5256584" cy="24482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7106" name="Picture 2" descr="http://vegecrimea.ru/sites/default/files/mac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3356992"/>
            <a:ext cx="3024336" cy="214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545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99316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Медь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fotoham.ru/img/picture/Nov/30/100e07aef8fb597f8225b98152eed4ca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88640"/>
            <a:ext cx="2160240" cy="1445083"/>
          </a:xfrm>
          <a:prstGeom prst="rect">
            <a:avLst/>
          </a:prstGeom>
          <a:noFill/>
        </p:spPr>
      </p:pic>
      <p:pic>
        <p:nvPicPr>
          <p:cNvPr id="4" name="Picture 4" descr="http://img.opt-union.ru/l1630241/images/photocat/600x600/9996609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12776"/>
            <a:ext cx="2520280" cy="1899903"/>
          </a:xfrm>
          <a:prstGeom prst="rect">
            <a:avLst/>
          </a:prstGeom>
          <a:noFill/>
        </p:spPr>
      </p:pic>
      <p:pic>
        <p:nvPicPr>
          <p:cNvPr id="48130" name="Picture 2" descr="http://media.nn.ru/data/ufiles/1/7/28/73/7287356.ma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556792"/>
            <a:ext cx="2208246" cy="1656184"/>
          </a:xfrm>
          <a:prstGeom prst="rect">
            <a:avLst/>
          </a:prstGeom>
          <a:noFill/>
        </p:spPr>
      </p:pic>
      <p:pic>
        <p:nvPicPr>
          <p:cNvPr id="48132" name="Picture 4" descr="http://www.cookingsecrets.ru/images/recipes/rec_40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212976"/>
            <a:ext cx="3960440" cy="34147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96737" y="260649"/>
            <a:ext cx="4767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Цинк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polystrom-samara.ru/uploads/posts/2015-10/1444291134_32d8418e850cefb8a46fd61acc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6" y="908720"/>
            <a:ext cx="2267744" cy="15049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4" descr="http://fish-ufa.ru/images/image_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20072" y="980728"/>
            <a:ext cx="2114143" cy="13668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8" descr="http://www.syl.ru/misc/i/ai/94446/18353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94546" y="2276872"/>
            <a:ext cx="1849454" cy="22322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4" descr="http://img.opt-union.ru/l1630241/images/photocat/600x600/9996609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276872"/>
            <a:ext cx="2520280" cy="1899903"/>
          </a:xfrm>
          <a:prstGeom prst="rect">
            <a:avLst/>
          </a:prstGeom>
          <a:noFill/>
        </p:spPr>
      </p:pic>
      <p:pic>
        <p:nvPicPr>
          <p:cNvPr id="13" name="Picture 2" descr="http://fotoham.ru/img/picture/Nov/30/100e07aef8fb597f8225b98152eed4ca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4149080"/>
            <a:ext cx="2160240" cy="1445083"/>
          </a:xfrm>
          <a:prstGeom prst="rect">
            <a:avLst/>
          </a:prstGeom>
          <a:noFill/>
        </p:spPr>
      </p:pic>
      <p:pic>
        <p:nvPicPr>
          <p:cNvPr id="48136" name="Picture 8" descr="http://binguru.net/pics/2015/10/who_moved_my_chees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4437112"/>
            <a:ext cx="2195736" cy="1097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30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Витамины</a:t>
            </a:r>
            <a:b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3600" b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6100" y="1200329"/>
            <a:ext cx="7857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правильного роста и развития ребенку необходима пища, богатая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витаминами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Витамины - это органические вещества с высокой биологической активностью Они не синтезируются организмом человека или синтезируются в недостаточном количестве, поэтому должны поступать в организм с пищей. Витамины относятся к незаменимым факторам питания. Содержание витаминов в продуктах гораздо ниже, чем белков, жиров и углеводов, потому постоянный контроль над достаточным содержанием каждого витамина в повседневном рационе ребенка необходим.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отличие от белков, жиров и углеводов, витамины не могут служить строительным материалом для обновления и образования тканей и органов человеческого тела, не могут служить источником энергии. Но они являются эффективными природными регуляторами физиологических и биохимических процессов, обеспечивающих протекание большинства жизненно важных функций организма, работы его органов и систем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7" y="206984"/>
            <a:ext cx="8596105" cy="64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витамин 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4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rpp.nashaucheba.ru/pars_docs/refs/114/113623/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6996"/>
            <a:ext cx="8784976" cy="6588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49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ytimg.com/vi/odZoRLEy-I4/maxresdefault.jpg"/>
          <p:cNvPicPr>
            <a:picLocks noChangeAspect="1" noChangeArrowheads="1"/>
          </p:cNvPicPr>
          <p:nvPr/>
        </p:nvPicPr>
        <p:blipFill rotWithShape="1">
          <a:blip r:embed="rId3" cstate="email"/>
          <a:srcRect l="17721" t="-2222" r="16455" b="-2222"/>
          <a:stretch/>
        </p:blipFill>
        <p:spPr bwMode="auto">
          <a:xfrm>
            <a:off x="3684562" y="12601"/>
            <a:ext cx="3744416" cy="33843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396977"/>
            <a:ext cx="5857972" cy="34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861" y="260648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Рекомендации родителям по вопросу питания дошкольника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4714" y="1268760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 пищу дошкольнику годятся далеко не все блюда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которые едят не только его родители, но даже старшие братья и сестры.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Меню маленького ребенка состоит из более легко усваиваемых продуктов, приготовленных с учетом нежной и пока незрелой пищеварительной системы.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Также у маленьких детей </a:t>
            </a: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другая потребность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 энергетической ценности пищи.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Для организации правильного питания дошкольников родителям следует руководствоваться следующими принципами: 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 столе должна быть разнообразная и вкусная пища, приготовленная с соблюдением </a:t>
            </a: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санитарных норм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Рацион ребенка от трёх до семи лет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обязательно содержит мясо, рыбу, молочные продукты, макароны, крупы, хлеб, а также овощи и фрукты. Не меньше трех четвертей рациона должна составлять теплая и горячая пища.</a:t>
            </a:r>
          </a:p>
        </p:txBody>
      </p:sp>
    </p:spTree>
    <p:extLst>
      <p:ext uri="{BB962C8B-B14F-4D97-AF65-F5344CB8AC3E}">
        <p14:creationId xmlns:p14="http://schemas.microsoft.com/office/powerpoint/2010/main" val="33481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613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7484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1 января 2021г. Введены </a:t>
            </a:r>
            <a:r>
              <a:rPr lang="ru-RU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изменения. </a:t>
            </a:r>
          </a:p>
          <a:p>
            <a:pPr lvl="0" algn="ctr"/>
            <a:r>
              <a:rPr lang="ru-RU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СанПиН </a:t>
            </a:r>
            <a:r>
              <a:rPr lang="ru-RU" sz="2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2.3/2.4.3590-20 </a:t>
            </a:r>
            <a:r>
              <a:rPr lang="ru-RU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изменил требования  </a:t>
            </a:r>
            <a:r>
              <a:rPr lang="ru-RU" sz="2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организации питания в </a:t>
            </a:r>
            <a:r>
              <a:rPr lang="ru-RU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ДОО, и разработке </a:t>
            </a:r>
            <a:r>
              <a:rPr lang="ru-RU" sz="2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2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007985"/>
              </p:ext>
            </p:extLst>
          </p:nvPr>
        </p:nvGraphicFramePr>
        <p:xfrm>
          <a:off x="494978" y="1340768"/>
          <a:ext cx="8460432" cy="545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78"/>
                <a:gridCol w="3948506"/>
                <a:gridCol w="4191048"/>
              </a:tblGrid>
              <a:tr h="5662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в СанПиН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2.4.1.3049-13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 в СанПиН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2.3/2.4.3590-20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1956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 разрабатывает и утверждает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примерное двухнедельное или четырёх недельное меню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 разрабатывает и утверждает двухнедельное или четырёх недельное меню: не используется термин «примерное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меню»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792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объем блюд в граммах разделён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четыре приема пищи и указан как диапазон от минимальной до максимальной массы порции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объём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блюд задень разделен на шесть приёмов пищи, а порции даются в форме «не менее… граммов»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1956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перечень ежедневного набора продуктов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перечня ежедневного набора продуктов и регламента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периодичности повторения блюд в меню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343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замены одних продуктов на другие равноценны по содержанию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основного пищевого вещества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замены необходимо подбирать с учётом изменения массы, благодаря которой достигается необходимое количество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пищевых веществ в блюде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34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перечень замены продуктов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перечня рекомендованных продуктов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104" y="874117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завтрак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хорош горячий напиток (кипяченое молоко, чай), которому предшествует любое горячее блюдо (например, омлет), не очень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объемное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требующее длительного времени на приготовление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второго завтрака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идеально подходят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вежие фрукты, сок.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обеда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обязательно накормить ребенка супом или борщом. Ведь первые блюда на основе овощных или мясных бульонов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являются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сильными стимуляторами работы рецепторов желудка. Это способствует повышению аппетита и улучшению процесса пищеварения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Салаты лучше предложить перед первыми и вторыми блюдами, так как они способствуют интенсивной выработке пищеварительных соков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улучшают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аппетит. Если вы дадите салат и на завтрак, и на обед, и на ужин (пусть даже понемногу), будет особенно хорошо.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полезны свежие овощи, фрукты, ягоды. Дошкольник может потреблять их сырыми или в виде приготовленных на их основе блюд.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Полдник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ужин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должны быть легкими. Это могут быть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овощные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фруктовые, молочные, крупяные блюда. Но если у ребенка снижен аппетит,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увеличить во время ужина не количество конкретного блюда, а его калорийность: пусть ужин будет более плотным, чем обед.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 можно помочь развивающемуся организму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справиться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возрастающими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энергозатратами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в промежутках между едой их лучше ребенку не предлагать, особенно сладкие.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Яйца полезны для дошколят. Ведь в них содержится много витаминов A и D, фосфора, кальция, железа. В сыром виде давать яйца не следует, поскольку существует вероятность заражения сальмонеллезом.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6623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питания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14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26064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052736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самом деле, довольно хлопотно постоянно уделять внимание питанию дошкольника, но ведь и взрослые должны питаться только здоровой пищей! Ведь это будет не только пользой для нас самих, но также будет и примером для ребенка. 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212976"/>
            <a:ext cx="5256584" cy="35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84920"/>
            <a:ext cx="8748464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Правильное</a:t>
            </a: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питание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Сбалансированное меню позволяет удовлетворить все энергетические потребности детского организма. Питание ребенка должно быть здоровым, важно вовремя вводить прикорм и избегать употребления вредных продуктов. Правильный рацион обеспечивает нормальное умственное и физическое развитие ребенка, усиливает остроту зрения ввиду присутствия в продуктах большого количества минералов и витаминов.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95548" y="3899892"/>
            <a:ext cx="6120680" cy="2448272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Book Antiqua" pitchFamily="18" charset="0"/>
              </a:rPr>
              <a:t>Каким должно быть правильное питание?</a:t>
            </a:r>
            <a:endParaRPr lang="ru-RU" sz="36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755576" y="476672"/>
            <a:ext cx="2304256" cy="158417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Вкусным</a:t>
            </a:r>
            <a:endParaRPr lang="ru-RU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267744" y="2132856"/>
            <a:ext cx="2376264" cy="151216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Полезным</a:t>
            </a:r>
            <a:endParaRPr lang="ru-RU" sz="2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779912" y="260648"/>
            <a:ext cx="2808312" cy="18002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Содержать витамины и минералы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228184" y="1340768"/>
            <a:ext cx="2915816" cy="187220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Разнообразным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084168" y="3717032"/>
            <a:ext cx="3059832" cy="216024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Экологически чистым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6138"/>
            <a:ext cx="889248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</a:t>
            </a:r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для </a:t>
            </a:r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3-7 лет.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Разнообразное питание.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пищи должны быть 4-5 кратными в течение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промежутков между отдельными приемами пищи не должна превышать 3,5-4 часов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и молочнокислые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соли, майонеза, острых специй. 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сахара, кондитерских изделий, сладких, особенно газированных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напитков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Отдавать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блюдам, приготовленным на пару, отварным.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Сбалансированный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 питания.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313" y="7724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необходимые растущему организму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800" y="2658059"/>
            <a:ext cx="3384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Белки</a:t>
            </a:r>
            <a:endParaRPr lang="ru-RU" sz="36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polystrom-samara.ru/uploads/posts/2015-10/1444291134_32d8418e850cefb8a46fd61acc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692696"/>
            <a:ext cx="3205835" cy="21275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http://fish-ufa.ru/images/image_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74158" y="787803"/>
            <a:ext cx="3469842" cy="22433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http://prodbazis.ru/Upload/product/545/%D0%BC%D0%BE%D0%BB%D0%BE%D0%BA%D0%BE%20%D0%BF%D1%80%D0%BE%D1%81%D1%82%D0%BE%D0%BA%D0%B2%D0%B0%D1%88%D0%B8%D0%BD%D0%BE%202,5%20%D1%8B%D0%B2%D0%B0%D1%8B%D0%B0%D1%8B%200,93%D0%B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62147" y="1087233"/>
            <a:ext cx="2045682" cy="1800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2" name="Picture 8" descr="http://www.syl.ru/misc/i/ai/94446/1835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780928"/>
            <a:ext cx="2744351" cy="33123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4" name="Picture 10" descr="http://vkusovarka.com/wp-content/uploads/2014/10/%D0%B8%D1%81%D1%82%D0%BE%D1%87%D0%BD%D0%B8%D0%BA-thehungergames.wikia_.com_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59828" y="3140968"/>
            <a:ext cx="3384172" cy="22582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6" name="Picture 12" descr="http://produkt-pitaniya.ru/images/kartinki/food/bakaleya/krupy/kachestvo-krupy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70484" y="5006480"/>
            <a:ext cx="4800533" cy="1800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8" name="Picture 14" descr="http://midimarket.umi.ru/images/cms/data/vegetables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57670" y="3181761"/>
            <a:ext cx="3240360" cy="172819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6817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636912"/>
            <a:ext cx="25922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Жиры</a:t>
            </a:r>
            <a:endParaRPr lang="ru-RU" sz="4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1988" name="Picture 4" descr="http://bonfirehealth.com/wp-content/uploads/2012/08/But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1595" y="3284984"/>
            <a:ext cx="4102405" cy="27363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990" name="Picture 6" descr="http://www.vorobiov.com/upload/iblock/616/maslo_podsolnechno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332656"/>
            <a:ext cx="2729973" cy="24842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994" name="Picture 10" descr="http://mykartinka.ru/_ph/22/56948295.jpg?14584788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284984"/>
            <a:ext cx="5328592" cy="33303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4" descr="http://fish-ufa.ru/images/image_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150786"/>
            <a:ext cx="3528392" cy="22812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" descr="http://polystrom-samara.ru/uploads/posts/2015-10/1444291134_32d8418e850cefb8a46fd61acc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054710"/>
            <a:ext cx="3419872" cy="226955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1815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564904"/>
            <a:ext cx="3528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Углеводы</a:t>
            </a:r>
            <a:endParaRPr lang="ru-RU" sz="4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3010" name="Picture 2" descr="http://kak-hranit.ru/wp-content/uploads/2016/03/hranit-sah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3456384" cy="18197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3012" name="Picture 4" descr="http://girlfon.ucoz.ru/_ph/4/605698314.jpg?14523139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60648"/>
            <a:ext cx="3240360" cy="20252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3014" name="Picture 6" descr="http://kuharka.com/uploads/taginator/Dec-2011/muchnye-konditerskie-izdeli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933056"/>
            <a:ext cx="4104456" cy="273849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12" descr="http://produkt-pitaniya.ru/images/kartinki/food/bakaleya/krupy/kachestvo-krup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3" y="3293984"/>
            <a:ext cx="3816424" cy="143115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10" descr="http://vkusovarka.com/wp-content/uploads/2014/10/%D0%B8%D1%81%D1%82%D0%BE%D1%87%D0%BD%D0%B8%D0%BA-thehungergames.wikia_.com_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599756"/>
            <a:ext cx="3384172" cy="22582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14" descr="http://midimarket.umi.ru/images/cms/data/vegetable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2060848"/>
            <a:ext cx="3240360" cy="172819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242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7488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Минеральные соли и микроэлементы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Минеральные соли и микроэлементы являются строительным материалом для органов, тканей, клеток и их компонентов. Обеспечить их поступление в организм особенно важно в период активного роста и развития ребенка.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Минеральные соли играют важную роль в обмене воды в организме, регуляции активности многих ферментов. Минеральные вещества делят на две группы в зависимости от содержания в организме: макроэлементы или минеральные соли (натрий, калий, кальций, фосфор, магний, хлориды, сульфаты и др.) и микроэлементы (железо, медь, цинк, хром, марганец, йод, фтор, селен и др.). Содержание макроэлементов в организме может составлять до 1 кг. Микроэлементы не превышают десятков или сотен миллиграммов.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879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Book Antiqua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ПРАВИЛЬНОЕ ПИТАНИЕ с 3 -7 лет.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Деть</dc:creator>
  <cp:lastModifiedBy>egunovpavel@outlook.com</cp:lastModifiedBy>
  <cp:revision>21</cp:revision>
  <dcterms:created xsi:type="dcterms:W3CDTF">2020-09-05T19:06:30Z</dcterms:created>
  <dcterms:modified xsi:type="dcterms:W3CDTF">2021-04-12T09:59:11Z</dcterms:modified>
</cp:coreProperties>
</file>