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715000" type="screen16x10"/>
  <p:notesSz cx="6858000" cy="9144000"/>
  <p:defaultTextStyle>
    <a:defPPr>
      <a:defRPr lang="ru-RU"/>
    </a:defPPr>
    <a:lvl1pPr marL="0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1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5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0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6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1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6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1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58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28867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5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6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5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6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5" indent="0">
              <a:buNone/>
              <a:defRPr sz="900"/>
            </a:lvl4pPr>
            <a:lvl5pPr marL="1828540" indent="0">
              <a:buNone/>
              <a:defRPr sz="900"/>
            </a:lvl5pPr>
            <a:lvl6pPr marL="2285676" indent="0">
              <a:buNone/>
              <a:defRPr sz="900"/>
            </a:lvl6pPr>
            <a:lvl7pPr marL="2742811" indent="0">
              <a:buNone/>
              <a:defRPr sz="900"/>
            </a:lvl7pPr>
            <a:lvl8pPr marL="3199946" indent="0">
              <a:buNone/>
              <a:defRPr sz="900"/>
            </a:lvl8pPr>
            <a:lvl9pPr marL="365708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5" indent="0">
              <a:buNone/>
              <a:defRPr sz="2000"/>
            </a:lvl4pPr>
            <a:lvl5pPr marL="1828540" indent="0">
              <a:buNone/>
              <a:defRPr sz="2000"/>
            </a:lvl5pPr>
            <a:lvl6pPr marL="2285676" indent="0">
              <a:buNone/>
              <a:defRPr sz="2000"/>
            </a:lvl6pPr>
            <a:lvl7pPr marL="2742811" indent="0">
              <a:buNone/>
              <a:defRPr sz="2000"/>
            </a:lvl7pPr>
            <a:lvl8pPr marL="3199946" indent="0">
              <a:buNone/>
              <a:defRPr sz="2000"/>
            </a:lvl8pPr>
            <a:lvl9pPr marL="365708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5" indent="0">
              <a:buNone/>
              <a:defRPr sz="900"/>
            </a:lvl4pPr>
            <a:lvl5pPr marL="1828540" indent="0">
              <a:buNone/>
              <a:defRPr sz="900"/>
            </a:lvl5pPr>
            <a:lvl6pPr marL="2285676" indent="0">
              <a:buNone/>
              <a:defRPr sz="900"/>
            </a:lvl6pPr>
            <a:lvl7pPr marL="2742811" indent="0">
              <a:buNone/>
              <a:defRPr sz="900"/>
            </a:lvl7pPr>
            <a:lvl8pPr marL="3199946" indent="0">
              <a:buNone/>
              <a:defRPr sz="900"/>
            </a:lvl8pPr>
            <a:lvl9pPr marL="365708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9142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4" indent="-285709" algn="l" defTabSz="9142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8" indent="-228568" algn="l" defTabSz="9142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3" indent="-228568" algn="l" defTabSz="9142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8" indent="-228568" algn="l" defTabSz="9142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3" indent="-228568" algn="l" defTabSz="9142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9" indent="-228568" algn="l" defTabSz="9142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9" indent="-228568" algn="l" defTabSz="9142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2" Type="http://schemas.openxmlformats.org/officeDocument/2006/relationships/image" Target="../media/image4.jp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microsoft.com/office/2007/relationships/hdphoto" Target="../media/hdphoto7.wdp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microsoft.com/office/2007/relationships/hdphoto" Target="../media/hdphoto3.wdp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image" Target="../media/image48.png"/><Relationship Id="rId17" Type="http://schemas.microsoft.com/office/2007/relationships/hdphoto" Target="../media/hdphoto12.wdp"/><Relationship Id="rId2" Type="http://schemas.openxmlformats.org/officeDocument/2006/relationships/image" Target="../media/image40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microsoft.com/office/2007/relationships/hdphoto" Target="../media/hdphoto18.wdp"/><Relationship Id="rId26" Type="http://schemas.openxmlformats.org/officeDocument/2006/relationships/image" Target="../media/image50.png"/><Relationship Id="rId3" Type="http://schemas.openxmlformats.org/officeDocument/2006/relationships/image" Target="../media/image53.png"/><Relationship Id="rId21" Type="http://schemas.openxmlformats.org/officeDocument/2006/relationships/image" Target="../media/image64.png"/><Relationship Id="rId7" Type="http://schemas.microsoft.com/office/2007/relationships/hdphoto" Target="../media/hdphoto14.wdp"/><Relationship Id="rId12" Type="http://schemas.openxmlformats.org/officeDocument/2006/relationships/image" Target="../media/image59.jpg"/><Relationship Id="rId17" Type="http://schemas.openxmlformats.org/officeDocument/2006/relationships/image" Target="../media/image62.png"/><Relationship Id="rId25" Type="http://schemas.microsoft.com/office/2007/relationships/hdphoto" Target="../media/hdphoto21.wdp"/><Relationship Id="rId2" Type="http://schemas.openxmlformats.org/officeDocument/2006/relationships/image" Target="../media/image52.jpe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jpg"/><Relationship Id="rId24" Type="http://schemas.openxmlformats.org/officeDocument/2006/relationships/image" Target="../media/image66.png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10" Type="http://schemas.openxmlformats.org/officeDocument/2006/relationships/image" Target="../media/image57.png"/><Relationship Id="rId19" Type="http://schemas.openxmlformats.org/officeDocument/2006/relationships/image" Target="../media/image63.png"/><Relationship Id="rId4" Type="http://schemas.microsoft.com/office/2007/relationships/hdphoto" Target="../media/hdphoto13.wdp"/><Relationship Id="rId9" Type="http://schemas.microsoft.com/office/2007/relationships/hdphoto" Target="../media/hdphoto15.wdp"/><Relationship Id="rId14" Type="http://schemas.microsoft.com/office/2007/relationships/hdphoto" Target="../media/hdphoto16.wdp"/><Relationship Id="rId22" Type="http://schemas.microsoft.com/office/2007/relationships/hdphoto" Target="../media/hdphoto20.wdp"/><Relationship Id="rId27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76828F-9169-4F84-8583-162E035BE6BC}"/>
              </a:ext>
            </a:extLst>
          </p:cNvPr>
          <p:cNvSpPr txBox="1"/>
          <p:nvPr/>
        </p:nvSpPr>
        <p:spPr>
          <a:xfrm>
            <a:off x="2536808" y="1682709"/>
            <a:ext cx="4164030" cy="146421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lIns="91427" tIns="45714" rIns="91427" bIns="45714" rtlCol="0">
            <a:spAutoFit/>
          </a:bodyPr>
          <a:lstStyle/>
          <a:p>
            <a:pPr algn="ctr">
              <a:defRPr/>
            </a:pPr>
            <a:r>
              <a:rPr lang="ru-RU" sz="4000" b="1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Задания </a:t>
            </a:r>
            <a:r>
              <a:rPr lang="ru-RU" sz="4000" b="1" kern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кота </a:t>
            </a:r>
            <a:r>
              <a:rPr lang="ru-RU" sz="4000" b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Матроскина</a:t>
            </a:r>
            <a:endParaRPr lang="ru-RU" sz="40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Picture 2" descr="Матроскин | Простоквашино вики | Fandom">
            <a:extLst>
              <a:ext uri="{FF2B5EF4-FFF2-40B4-BE49-F238E27FC236}">
                <a16:creationId xmlns:a16="http://schemas.microsoft.com/office/drawing/2014/main" xmlns="" id="{DB8AB455-7026-4ACC-8A07-C6CC87F5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7261"/>
            <a:ext cx="2321634" cy="274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A45436-918E-48A9-8FA2-079454DB0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8145" y="3146940"/>
            <a:ext cx="3200481" cy="242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0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4128"/>
          </a:xfrm>
        </p:spPr>
      </p:pic>
      <p:sp>
        <p:nvSpPr>
          <p:cNvPr id="43" name="Скругленный прямоугольник 42"/>
          <p:cNvSpPr/>
          <p:nvPr/>
        </p:nvSpPr>
        <p:spPr>
          <a:xfrm>
            <a:off x="136853" y="121196"/>
            <a:ext cx="3390606" cy="11917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2075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ea typeface="+mn-ea"/>
                <a:cs typeface="+mn-cs"/>
              </a:rPr>
              <a:t>Что приготовит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ea typeface="+mn-ea"/>
                <a:cs typeface="+mn-cs"/>
              </a:rPr>
              <a:t>Матроскин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ea typeface="+mn-ea"/>
                <a:cs typeface="+mn-cs"/>
              </a:rPr>
              <a:t> из ягод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ea typeface="+mn-ea"/>
                <a:cs typeface="+mn-cs"/>
              </a:rPr>
              <a:t>?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  <a:ea typeface="+mn-ea"/>
              <a:cs typeface="+mn-cs"/>
            </a:endParaRPr>
          </a:p>
          <a:p>
            <a:pPr marL="0" marR="0" lvl="0" indent="0" algn="ctr" defTabSz="132075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uLnTx/>
                <a:uFillTx/>
                <a:ea typeface="+mn-ea"/>
                <a:cs typeface="+mn-cs"/>
              </a:rPr>
              <a:t>1. Нажми на банку и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uLnTx/>
                <a:uFillTx/>
                <a:ea typeface="+mn-ea"/>
                <a:cs typeface="+mn-cs"/>
              </a:rPr>
              <a:t>назови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uLnTx/>
              <a:uFillTx/>
              <a:ea typeface="+mn-ea"/>
              <a:cs typeface="+mn-cs"/>
            </a:endParaRPr>
          </a:p>
          <a:p>
            <a:pPr marL="0" marR="0" lvl="0" indent="0" algn="ctr" defTabSz="132075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uLnTx/>
                <a:uFillTx/>
                <a:ea typeface="+mn-ea"/>
                <a:cs typeface="+mn-cs"/>
              </a:rPr>
              <a:t>2. А что еще можно приготовить из ягод?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0" y="1435685"/>
            <a:ext cx="3100139" cy="4137842"/>
            <a:chOff x="0" y="1435685"/>
            <a:chExt cx="3100139" cy="4137842"/>
          </a:xfrm>
        </p:grpSpPr>
        <p:pic>
          <p:nvPicPr>
            <p:cNvPr id="45" name="Picture 2" descr="Матроскин | Простоквашино вики | Fandom">
              <a:extLst>
                <a:ext uri="{FF2B5EF4-FFF2-40B4-BE49-F238E27FC236}">
                  <a16:creationId xmlns="" xmlns:a16="http://schemas.microsoft.com/office/drawing/2014/main" id="{DB8AB455-7026-4ACC-8A07-C6CC87F58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4321"/>
              <a:ext cx="3100139" cy="3669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4238">
              <a:off x="986471" y="1435685"/>
              <a:ext cx="1691371" cy="1097962"/>
            </a:xfrm>
            <a:prstGeom prst="rect">
              <a:avLst/>
            </a:prstGeom>
          </p:spPr>
        </p:pic>
      </p:grpSp>
      <p:pic>
        <p:nvPicPr>
          <p:cNvPr id="47" name="Picture 4">
            <a:extLst>
              <a:ext uri="{FF2B5EF4-FFF2-40B4-BE49-F238E27FC236}">
                <a16:creationId xmlns="" xmlns:a16="http://schemas.microsoft.com/office/drawing/2014/main" id="{FCDB32A0-8BB1-403C-B589-8DA8295CD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9"/>
          <a:stretch/>
        </p:blipFill>
        <p:spPr bwMode="auto">
          <a:xfrm>
            <a:off x="0" y="3738924"/>
            <a:ext cx="5652120" cy="26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8" y="3610235"/>
            <a:ext cx="1202626" cy="80029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36021"/>
          <a:stretch/>
        </p:blipFill>
        <p:spPr>
          <a:xfrm>
            <a:off x="226270" y="2894230"/>
            <a:ext cx="1335492" cy="151629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85" y="3841709"/>
            <a:ext cx="679947" cy="52795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36021"/>
          <a:stretch/>
        </p:blipFill>
        <p:spPr>
          <a:xfrm>
            <a:off x="2070210" y="2914778"/>
            <a:ext cx="1299295" cy="14751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64" y="3713034"/>
            <a:ext cx="735770" cy="73905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8" t="36021"/>
          <a:stretch/>
        </p:blipFill>
        <p:spPr>
          <a:xfrm>
            <a:off x="3814385" y="2810441"/>
            <a:ext cx="1435529" cy="1629877"/>
          </a:xfrm>
          <a:prstGeom prst="rect">
            <a:avLst/>
          </a:prstGeom>
        </p:spPr>
      </p:pic>
      <p:sp>
        <p:nvSpPr>
          <p:cNvPr id="54" name="Скругленный прямоугольник 53"/>
          <p:cNvSpPr/>
          <p:nvPr/>
        </p:nvSpPr>
        <p:spPr>
          <a:xfrm>
            <a:off x="1813810" y="4397272"/>
            <a:ext cx="2182126" cy="4764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ВАРЕНЬЕ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5878016" y="588231"/>
            <a:ext cx="3125610" cy="4653094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" name="Picture 14">
            <a:extLst>
              <a:ext uri="{FF2B5EF4-FFF2-40B4-BE49-F238E27FC236}">
                <a16:creationId xmlns="" xmlns:a16="http://schemas.microsoft.com/office/drawing/2014/main" id="{660CFCD7-9EBE-42BD-80A7-DF7EA433F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4"/>
          <a:stretch/>
        </p:blipFill>
        <p:spPr bwMode="auto">
          <a:xfrm>
            <a:off x="5878016" y="2159311"/>
            <a:ext cx="3125610" cy="29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6233664" y="759200"/>
            <a:ext cx="2414314" cy="553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КОМПОТ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6228273" y="1427950"/>
            <a:ext cx="1113432" cy="1113432"/>
            <a:chOff x="14353914" y="2077035"/>
            <a:chExt cx="2226865" cy="2226865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33" b="9805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3914" y="2077035"/>
              <a:ext cx="2226865" cy="2226865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4064" y="2786279"/>
              <a:ext cx="1106564" cy="1106564"/>
            </a:xfrm>
            <a:prstGeom prst="rect">
              <a:avLst/>
            </a:prstGeom>
          </p:spPr>
        </p:pic>
      </p:grpSp>
      <p:grpSp>
        <p:nvGrpSpPr>
          <p:cNvPr id="65" name="Группа 64"/>
          <p:cNvGrpSpPr/>
          <p:nvPr/>
        </p:nvGrpSpPr>
        <p:grpSpPr>
          <a:xfrm>
            <a:off x="7533856" y="1427950"/>
            <a:ext cx="1114122" cy="1211923"/>
            <a:chOff x="11709952" y="4326842"/>
            <a:chExt cx="2226865" cy="2226865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805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952" y="4326842"/>
              <a:ext cx="2226865" cy="2226865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664" r="899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6481" y="5104337"/>
              <a:ext cx="1335187" cy="1189326"/>
            </a:xfrm>
            <a:prstGeom prst="rect">
              <a:avLst/>
            </a:prstGeom>
          </p:spPr>
        </p:pic>
      </p:grpSp>
      <p:pic>
        <p:nvPicPr>
          <p:cNvPr id="68" name="Рисунок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33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52" y="1312908"/>
            <a:ext cx="1390074" cy="128029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333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98" y="1312909"/>
            <a:ext cx="1267666" cy="1328567"/>
          </a:xfrm>
          <a:prstGeom prst="rect">
            <a:avLst/>
          </a:prstGeom>
        </p:spPr>
      </p:pic>
      <p:grpSp>
        <p:nvGrpSpPr>
          <p:cNvPr id="70" name="Группа 69"/>
          <p:cNvGrpSpPr/>
          <p:nvPr/>
        </p:nvGrpSpPr>
        <p:grpSpPr>
          <a:xfrm>
            <a:off x="6648918" y="2909167"/>
            <a:ext cx="1662215" cy="1512653"/>
            <a:chOff x="12014907" y="4312895"/>
            <a:chExt cx="2226865" cy="2226865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333" b="9805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4907" y="4312895"/>
              <a:ext cx="2226865" cy="2226865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5387" y="5027107"/>
              <a:ext cx="1345903" cy="1012036"/>
            </a:xfrm>
            <a:prstGeom prst="rect">
              <a:avLst/>
            </a:prstGeom>
          </p:spPr>
        </p:pic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33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19" y="2834704"/>
            <a:ext cx="1667498" cy="16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media.kg-portal.ru/tv/p/prostokvashino/images/prostokvashin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44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3FDA54C-8184-4E2A-B75D-C29354B94627}"/>
              </a:ext>
            </a:extLst>
          </p:cNvPr>
          <p:cNvGrpSpPr/>
          <p:nvPr/>
        </p:nvGrpSpPr>
        <p:grpSpPr>
          <a:xfrm>
            <a:off x="251521" y="373224"/>
            <a:ext cx="4032448" cy="4932548"/>
            <a:chOff x="596347" y="1371601"/>
            <a:chExt cx="5158408" cy="3856384"/>
          </a:xfrm>
        </p:grpSpPr>
        <p:sp>
          <p:nvSpPr>
            <p:cNvPr id="6" name="Прямоугольник: скругленные углы 1">
              <a:extLst>
                <a:ext uri="{FF2B5EF4-FFF2-40B4-BE49-F238E27FC236}">
                  <a16:creationId xmlns="" xmlns:a16="http://schemas.microsoft.com/office/drawing/2014/main" id="{DEE1F27A-B94E-4C5D-B5E5-DB3D92D5DABF}"/>
                </a:ext>
              </a:extLst>
            </p:cNvPr>
            <p:cNvSpPr/>
            <p:nvPr/>
          </p:nvSpPr>
          <p:spPr>
            <a:xfrm>
              <a:off x="596348" y="1371601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r>
                <a:rPr lang="ru-RU" sz="3200" b="1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МОЯ</a:t>
              </a:r>
            </a:p>
            <a:p>
              <a:pPr algn="ctr"/>
              <a:r>
                <a:rPr lang="ru-RU" sz="1600" kern="0" dirty="0">
                  <a:solidFill>
                    <a:sysClr val="windowText" lastClr="000000"/>
                  </a:solidFill>
                  <a:latin typeface="Calibri"/>
                </a:rPr>
                <a:t>Женский род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C3A9675D-6992-492F-8947-006DBBFEF5B2}"/>
                </a:ext>
              </a:extLst>
            </p:cNvPr>
            <p:cNvSpPr/>
            <p:nvPr/>
          </p:nvSpPr>
          <p:spPr>
            <a:xfrm>
              <a:off x="2315817" y="1371601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r>
                <a:rPr lang="ru-RU" sz="3200" b="1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МОЁ</a:t>
              </a:r>
            </a:p>
            <a:p>
              <a:pPr algn="ctr"/>
              <a:r>
                <a:rPr lang="ru-RU" sz="1600" kern="0" dirty="0">
                  <a:solidFill>
                    <a:sysClr val="windowText" lastClr="000000"/>
                  </a:solidFill>
                  <a:latin typeface="Calibri"/>
                </a:rPr>
                <a:t>Средний род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57A2933B-FC48-438E-B7E2-6FD6E708455D}"/>
                </a:ext>
              </a:extLst>
            </p:cNvPr>
            <p:cNvSpPr/>
            <p:nvPr/>
          </p:nvSpPr>
          <p:spPr>
            <a:xfrm>
              <a:off x="4035286" y="1371601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r>
                <a:rPr lang="ru-RU" sz="3200" b="1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МОЙ</a:t>
              </a:r>
            </a:p>
            <a:p>
              <a:pPr algn="ctr"/>
              <a:r>
                <a:rPr lang="ru-RU" sz="1600" kern="0" dirty="0">
                  <a:solidFill>
                    <a:sysClr val="windowText" lastClr="000000"/>
                  </a:solidFill>
                  <a:latin typeface="Calibri"/>
                </a:rPr>
                <a:t>Мужской род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40E70B5E-676C-4038-964A-687E7015D3FC}"/>
                </a:ext>
              </a:extLst>
            </p:cNvPr>
            <p:cNvSpPr/>
            <p:nvPr/>
          </p:nvSpPr>
          <p:spPr>
            <a:xfrm>
              <a:off x="596348" y="2335697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="" xmlns:a16="http://schemas.microsoft.com/office/drawing/2014/main" id="{D75FAE0B-8AD3-493A-B954-4BCBC5F167FA}"/>
                </a:ext>
              </a:extLst>
            </p:cNvPr>
            <p:cNvSpPr/>
            <p:nvPr/>
          </p:nvSpPr>
          <p:spPr>
            <a:xfrm>
              <a:off x="2315817" y="2335697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="" xmlns:a16="http://schemas.microsoft.com/office/drawing/2014/main" id="{5B23AE4B-E49E-475A-BD39-59FE01F913ED}"/>
                </a:ext>
              </a:extLst>
            </p:cNvPr>
            <p:cNvSpPr/>
            <p:nvPr/>
          </p:nvSpPr>
          <p:spPr>
            <a:xfrm>
              <a:off x="4035285" y="2335697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="" xmlns:a16="http://schemas.microsoft.com/office/drawing/2014/main" id="{4C5FA7EF-CEB3-46C5-9830-B656C58EE385}"/>
                </a:ext>
              </a:extLst>
            </p:cNvPr>
            <p:cNvSpPr/>
            <p:nvPr/>
          </p:nvSpPr>
          <p:spPr>
            <a:xfrm>
              <a:off x="596347" y="3299793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AC242C81-9AB7-41ED-A4E8-25B10ABDB33A}"/>
                </a:ext>
              </a:extLst>
            </p:cNvPr>
            <p:cNvSpPr/>
            <p:nvPr/>
          </p:nvSpPr>
          <p:spPr>
            <a:xfrm>
              <a:off x="2315816" y="3299793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="" xmlns:a16="http://schemas.microsoft.com/office/drawing/2014/main" id="{6EA265B9-331B-4D65-A9FC-674A746C0F88}"/>
                </a:ext>
              </a:extLst>
            </p:cNvPr>
            <p:cNvSpPr/>
            <p:nvPr/>
          </p:nvSpPr>
          <p:spPr>
            <a:xfrm>
              <a:off x="4035284" y="3299793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="" xmlns:a16="http://schemas.microsoft.com/office/drawing/2014/main" id="{49FCC0DD-2728-4251-B120-6EA1736F12A1}"/>
                </a:ext>
              </a:extLst>
            </p:cNvPr>
            <p:cNvSpPr/>
            <p:nvPr/>
          </p:nvSpPr>
          <p:spPr>
            <a:xfrm>
              <a:off x="596347" y="4263889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84D7C133-A1FA-4ABD-A310-5C5BDCEB3D41}"/>
                </a:ext>
              </a:extLst>
            </p:cNvPr>
            <p:cNvSpPr/>
            <p:nvPr/>
          </p:nvSpPr>
          <p:spPr>
            <a:xfrm>
              <a:off x="2315816" y="4263889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="" xmlns:a16="http://schemas.microsoft.com/office/drawing/2014/main" id="{163E0A7F-3D1B-4B2F-B4F5-757566B45A05}"/>
                </a:ext>
              </a:extLst>
            </p:cNvPr>
            <p:cNvSpPr/>
            <p:nvPr/>
          </p:nvSpPr>
          <p:spPr>
            <a:xfrm>
              <a:off x="4035284" y="4263889"/>
              <a:ext cx="1719469" cy="964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607207" y="367983"/>
            <a:ext cx="1332321" cy="1243617"/>
            <a:chOff x="5076056" y="357548"/>
            <a:chExt cx="1512167" cy="1284817"/>
          </a:xfrm>
        </p:grpSpPr>
        <p:sp>
          <p:nvSpPr>
            <p:cNvPr id="24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5076056" y="357548"/>
              <a:ext cx="1512167" cy="1269141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https://kakrisovat.top/wp-content/uploads/2019/01/scarf-1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280" y="436205"/>
              <a:ext cx="1209718" cy="120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6084168" y="397839"/>
            <a:ext cx="1389720" cy="1208523"/>
            <a:chOff x="6948264" y="373224"/>
            <a:chExt cx="1512167" cy="1290787"/>
          </a:xfrm>
        </p:grpSpPr>
        <p:sp>
          <p:nvSpPr>
            <p:cNvPr id="28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6948264" y="373224"/>
              <a:ext cx="1512167" cy="1269141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https://adonius.club/uploads/posts/2022-01/1643019380_25-adonius-club-p-solnishko-na-prozrachnom-fone-2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710" y="414558"/>
              <a:ext cx="1267274" cy="124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7662394" y="417188"/>
            <a:ext cx="1389720" cy="1188257"/>
            <a:chOff x="7662394" y="417187"/>
            <a:chExt cx="1389720" cy="1188257"/>
          </a:xfrm>
        </p:grpSpPr>
        <p:sp>
          <p:nvSpPr>
            <p:cNvPr id="33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7662394" y="417187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https://interior-stickers.ru/33280-thickbox_default/vozdushnyy-sharik-2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174" y="491885"/>
              <a:ext cx="1000160" cy="109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/>
          <p:cNvGrpSpPr/>
          <p:nvPr/>
        </p:nvGrpSpPr>
        <p:grpSpPr>
          <a:xfrm>
            <a:off x="4607206" y="1738494"/>
            <a:ext cx="1389720" cy="1188257"/>
            <a:chOff x="4607206" y="1738494"/>
            <a:chExt cx="1389720" cy="1188257"/>
          </a:xfrm>
        </p:grpSpPr>
        <p:sp>
          <p:nvSpPr>
            <p:cNvPr id="39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4607206" y="1738494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34" name="Picture 10" descr="https://img-fotki.yandex.ru/get/515846/200418627.20d/0_1ba286_4bad9bb_or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490" y="1837567"/>
              <a:ext cx="996490" cy="99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6186791" y="1738493"/>
            <a:ext cx="1389720" cy="1188257"/>
            <a:chOff x="6186791" y="1738493"/>
            <a:chExt cx="1389720" cy="1188257"/>
          </a:xfrm>
        </p:grpSpPr>
        <p:sp>
          <p:nvSpPr>
            <p:cNvPr id="44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6186791" y="1738493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36" name="Picture 12" descr="https://i.pinimg.com/originals/e3/b0/d8/e3b0d8a27dbaa96f20b3892e8211674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085" y="1837567"/>
              <a:ext cx="1275131" cy="90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8" name="Группа 2047"/>
          <p:cNvGrpSpPr/>
          <p:nvPr/>
        </p:nvGrpSpPr>
        <p:grpSpPr>
          <a:xfrm>
            <a:off x="7719688" y="1738493"/>
            <a:ext cx="1389720" cy="1188257"/>
            <a:chOff x="7719688" y="1738492"/>
            <a:chExt cx="1389720" cy="1188257"/>
          </a:xfrm>
        </p:grpSpPr>
        <p:sp>
          <p:nvSpPr>
            <p:cNvPr id="49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7719688" y="1738492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38" name="Picture 14" descr="https://papik.pro/uploads/posts/2021-09/1630671440_2-papik-pro-p-gus-detskii-risunok-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135" y="1811061"/>
              <a:ext cx="752825" cy="106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Группа 2048"/>
          <p:cNvGrpSpPr/>
          <p:nvPr/>
        </p:nvGrpSpPr>
        <p:grpSpPr>
          <a:xfrm>
            <a:off x="6196699" y="3073524"/>
            <a:ext cx="1389720" cy="1188257"/>
            <a:chOff x="6196699" y="3073524"/>
            <a:chExt cx="1389720" cy="1188257"/>
          </a:xfrm>
        </p:grpSpPr>
        <p:sp>
          <p:nvSpPr>
            <p:cNvPr id="54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6196699" y="3073524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40" name="Picture 16" descr="https://bipbap.ru/wp-content/uploads/2018/09/118998803_1419084231_1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095" y="3201470"/>
              <a:ext cx="999111" cy="999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Группа 2050"/>
          <p:cNvGrpSpPr/>
          <p:nvPr/>
        </p:nvGrpSpPr>
        <p:grpSpPr>
          <a:xfrm>
            <a:off x="4607206" y="3073524"/>
            <a:ext cx="1389720" cy="1188257"/>
            <a:chOff x="4607206" y="3073523"/>
            <a:chExt cx="1389720" cy="1188257"/>
          </a:xfrm>
        </p:grpSpPr>
        <p:sp>
          <p:nvSpPr>
            <p:cNvPr id="59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4607206" y="3073523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42" name="Picture 18" descr="https://thypix.com/wp-content/uploads/2021/04/tree-clipart-transparent-13-700x74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090" y="3172174"/>
              <a:ext cx="968890" cy="1028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/>
          <p:cNvGrpSpPr/>
          <p:nvPr/>
        </p:nvGrpSpPr>
        <p:grpSpPr>
          <a:xfrm>
            <a:off x="7719687" y="3092248"/>
            <a:ext cx="1389720" cy="1188257"/>
            <a:chOff x="7719687" y="3092248"/>
            <a:chExt cx="1389720" cy="1188257"/>
          </a:xfrm>
        </p:grpSpPr>
        <p:sp>
          <p:nvSpPr>
            <p:cNvPr id="64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0FD2A1E3-471E-4601-A168-C1E7457CCB57}"/>
                </a:ext>
              </a:extLst>
            </p:cNvPr>
            <p:cNvSpPr/>
            <p:nvPr/>
          </p:nvSpPr>
          <p:spPr>
            <a:xfrm>
              <a:off x="7719687" y="3092248"/>
              <a:ext cx="1389720" cy="1188257"/>
            </a:xfrm>
            <a:prstGeom prst="round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044" name="Picture 20" descr="https://catherineasquithgallery.com/uploads/posts/2021-03/1614585102_2-p-yaitso-na-belom-fone-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260" y="3317417"/>
              <a:ext cx="632573" cy="8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CustomShape 2"/>
          <p:cNvSpPr/>
          <p:nvPr/>
        </p:nvSpPr>
        <p:spPr>
          <a:xfrm>
            <a:off x="5996926" y="4513684"/>
            <a:ext cx="3009325" cy="1015560"/>
          </a:xfrm>
          <a:prstGeom prst="roundRect">
            <a:avLst>
              <a:gd name="adj" fmla="val 16667"/>
            </a:avLst>
          </a:prstGeom>
          <a:solidFill>
            <a:srgbClr val="E9D2B2"/>
          </a:solidFill>
          <a:ln w="25400" cap="flat" cmpd="sng" algn="ctr">
            <a:noFill/>
            <a:prstDash val="solid"/>
            <a:miter/>
          </a:ln>
          <a:effectLst/>
          <a:scene3d>
            <a:camera prst="orthographicFront"/>
            <a:lightRig rig="threePt" dir="t"/>
          </a:scene3d>
          <a:sp3d/>
        </p:spPr>
        <p:txBody>
          <a:bodyPr lIns="89987" tIns="44994" rIns="89987" bIns="44994" anchor="ctr">
            <a:noAutofit/>
          </a:bodyPr>
          <a:lstStyle/>
          <a:p>
            <a:pPr algn="ctr"/>
            <a:endParaRPr lang="en-US" sz="1100" kern="0" spc="-1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53" name="Прямоугольник 2052"/>
          <p:cNvSpPr/>
          <p:nvPr/>
        </p:nvSpPr>
        <p:spPr>
          <a:xfrm>
            <a:off x="6146771" y="4598352"/>
            <a:ext cx="2859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Прочитай слово,  определи род.  Нажми на слово</a:t>
            </a: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14" y="4286995"/>
            <a:ext cx="13112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2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33037E-7 L -0.17899 0.22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11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79155E-6 L -0.50122 0.2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69" y="10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1134E-6 L -0.51979 0.428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21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3791E-6 L -0.48142 -0.02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80" y="-10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3791E-6 L -0.65416 0.205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08" y="10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3791E-6 L -0.53038 0.4196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8" y="209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463E-6 L -0.32396 -0.028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1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556 L -0.6474 0.183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8" y="99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6748E-6 L -0.66424 0.182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12" y="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ic.uma.media/pic/video/02/f8/02f8029e698979fff768d12d1b846f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"/>
          <p:cNvSpPr/>
          <p:nvPr/>
        </p:nvSpPr>
        <p:spPr>
          <a:xfrm>
            <a:off x="3194473" y="172332"/>
            <a:ext cx="2859480" cy="1015560"/>
          </a:xfrm>
          <a:prstGeom prst="roundRect">
            <a:avLst>
              <a:gd name="adj" fmla="val 16667"/>
            </a:avLst>
          </a:prstGeom>
          <a:solidFill>
            <a:srgbClr val="E9D2B2"/>
          </a:solidFill>
          <a:ln w="25400" cap="flat" cmpd="sng" algn="ctr">
            <a:noFill/>
            <a:prstDash val="solid"/>
            <a:miter/>
          </a:ln>
          <a:effectLst/>
          <a:scene3d>
            <a:camera prst="orthographicFront"/>
            <a:lightRig rig="threePt" dir="t"/>
          </a:scene3d>
          <a:sp3d/>
        </p:spPr>
        <p:txBody>
          <a:bodyPr lIns="89987" tIns="44994" rIns="89987" bIns="44994" anchor="ctr">
            <a:noAutofit/>
          </a:bodyPr>
          <a:lstStyle/>
          <a:p>
            <a:pPr algn="ctr"/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Назови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слово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нажми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на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карточку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, </a:t>
            </a:r>
            <a:endParaRPr lang="en-US" sz="1200" kern="0" spc="-1" dirty="0">
              <a:solidFill>
                <a:sysClr val="windowText" lastClr="000000"/>
              </a:solidFill>
              <a:latin typeface="Arial"/>
            </a:endParaRPr>
          </a:p>
          <a:p>
            <a:pPr algn="ctr"/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чтобы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предметов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стало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kern="0" spc="-1" dirty="0" err="1">
                <a:solidFill>
                  <a:srgbClr val="000000"/>
                </a:solidFill>
                <a:latin typeface="Calibri"/>
              </a:rPr>
              <a:t>больше</a:t>
            </a:r>
            <a:r>
              <a:rPr lang="en-US" sz="1200" kern="0" spc="-1" dirty="0">
                <a:solidFill>
                  <a:srgbClr val="000000"/>
                </a:solidFill>
                <a:latin typeface="Calibri"/>
              </a:rPr>
              <a:t> </a:t>
            </a:r>
            <a:endParaRPr lang="en-US" sz="1200" kern="0" spc="-1" dirty="0">
              <a:solidFill>
                <a:sysClr val="windowText" lastClr="000000"/>
              </a:solidFill>
              <a:latin typeface="Arial"/>
            </a:endParaRPr>
          </a:p>
          <a:p>
            <a:pPr algn="ctr"/>
            <a:r>
              <a:rPr lang="en-US" sz="1100" i="1" kern="0" spc="-1" dirty="0" err="1">
                <a:solidFill>
                  <a:srgbClr val="000000"/>
                </a:solidFill>
                <a:latin typeface="Calibri"/>
              </a:rPr>
              <a:t>Лодка</a:t>
            </a:r>
            <a:r>
              <a:rPr lang="en-US" sz="1100" i="1" kern="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100" i="1" kern="0" spc="-1" dirty="0" err="1">
                <a:solidFill>
                  <a:srgbClr val="000000"/>
                </a:solidFill>
                <a:latin typeface="Calibri"/>
              </a:rPr>
              <a:t>ласточка</a:t>
            </a:r>
            <a:r>
              <a:rPr lang="en-US" sz="1100" i="1" kern="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100" i="1" kern="0" spc="-1" dirty="0" err="1">
                <a:solidFill>
                  <a:srgbClr val="000000"/>
                </a:solidFill>
                <a:latin typeface="Calibri"/>
              </a:rPr>
              <a:t>лопата</a:t>
            </a:r>
            <a:r>
              <a:rPr lang="en-US" sz="1100" i="1" kern="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1100" i="1" kern="0" spc="-1" dirty="0" smtClean="0">
                <a:solidFill>
                  <a:srgbClr val="000000"/>
                </a:solidFill>
                <a:latin typeface="Calibri"/>
              </a:rPr>
              <a:t>стол</a:t>
            </a:r>
            <a:r>
              <a:rPr lang="en-US" sz="1100" i="1" kern="0" spc="-1" dirty="0" smtClean="0">
                <a:solidFill>
                  <a:srgbClr val="000000"/>
                </a:solidFill>
                <a:latin typeface="Calibri"/>
              </a:rPr>
              <a:t>ь</a:t>
            </a:r>
            <a:r>
              <a:rPr lang="en-US" sz="1100" i="1" kern="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1100" i="1" kern="0" spc="-1" dirty="0" smtClean="0">
                <a:solidFill>
                  <a:srgbClr val="000000"/>
                </a:solidFill>
                <a:latin typeface="Calibri"/>
              </a:rPr>
              <a:t>стул, пчела</a:t>
            </a:r>
            <a:endParaRPr lang="en-US" sz="1100" kern="0" spc="-1" dirty="0">
              <a:solidFill>
                <a:sysClr val="windowText" lastClr="000000"/>
              </a:solidFill>
              <a:latin typeface="Arial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35496" y="1360781"/>
            <a:ext cx="2676458" cy="1547460"/>
            <a:chOff x="529920" y="1268640"/>
            <a:chExt cx="3526560" cy="2066400"/>
          </a:xfrm>
        </p:grpSpPr>
        <p:sp>
          <p:nvSpPr>
            <p:cNvPr id="7" name="CustomShape 4"/>
            <p:cNvSpPr/>
            <p:nvPr/>
          </p:nvSpPr>
          <p:spPr>
            <a:xfrm>
              <a:off x="529920" y="126864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8" name="Picture 4" descr="Лодка PNG"/>
            <p:cNvPicPr/>
            <p:nvPr/>
          </p:nvPicPr>
          <p:blipFill>
            <a:blip r:embed="rId3"/>
            <a:stretch/>
          </p:blipFill>
          <p:spPr>
            <a:xfrm>
              <a:off x="813960" y="1314720"/>
              <a:ext cx="1559160" cy="939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4" descr="Лодка PNG"/>
            <p:cNvPicPr/>
            <p:nvPr/>
          </p:nvPicPr>
          <p:blipFill>
            <a:blip r:embed="rId3"/>
            <a:stretch/>
          </p:blipFill>
          <p:spPr>
            <a:xfrm>
              <a:off x="2271600" y="2259720"/>
              <a:ext cx="1559160" cy="9392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5"/>
          <p:cNvGrpSpPr/>
          <p:nvPr/>
        </p:nvGrpSpPr>
        <p:grpSpPr>
          <a:xfrm>
            <a:off x="35496" y="1360781"/>
            <a:ext cx="2779561" cy="1547460"/>
            <a:chOff x="529920" y="1268640"/>
            <a:chExt cx="3526560" cy="2066400"/>
          </a:xfrm>
        </p:grpSpPr>
        <p:sp>
          <p:nvSpPr>
            <p:cNvPr id="11" name="CustomShape 6"/>
            <p:cNvSpPr/>
            <p:nvPr/>
          </p:nvSpPr>
          <p:spPr>
            <a:xfrm>
              <a:off x="529920" y="126864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12" name="Picture 4" descr="Лодка PNG"/>
            <p:cNvPicPr/>
            <p:nvPr/>
          </p:nvPicPr>
          <p:blipFill>
            <a:blip r:embed="rId3"/>
            <a:stretch/>
          </p:blipFill>
          <p:spPr>
            <a:xfrm>
              <a:off x="1010160" y="1572480"/>
              <a:ext cx="2421000" cy="14587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7"/>
          <p:cNvGrpSpPr/>
          <p:nvPr/>
        </p:nvGrpSpPr>
        <p:grpSpPr>
          <a:xfrm>
            <a:off x="2987824" y="1360781"/>
            <a:ext cx="2878188" cy="1547460"/>
            <a:chOff x="4332600" y="1260720"/>
            <a:chExt cx="3526560" cy="2066400"/>
          </a:xfrm>
        </p:grpSpPr>
        <p:sp>
          <p:nvSpPr>
            <p:cNvPr id="14" name="CustomShape 8"/>
            <p:cNvSpPr/>
            <p:nvPr/>
          </p:nvSpPr>
          <p:spPr>
            <a:xfrm>
              <a:off x="4332600" y="126072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15" name="Picture 6" descr="Ласточка PNG"/>
            <p:cNvPicPr/>
            <p:nvPr/>
          </p:nvPicPr>
          <p:blipFill>
            <a:blip r:embed="rId4"/>
            <a:stretch/>
          </p:blipFill>
          <p:spPr>
            <a:xfrm>
              <a:off x="4660200" y="1744920"/>
              <a:ext cx="1225080" cy="1087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6" descr="Ласточка PNG"/>
            <p:cNvPicPr/>
            <p:nvPr/>
          </p:nvPicPr>
          <p:blipFill>
            <a:blip r:embed="rId4"/>
            <a:stretch/>
          </p:blipFill>
          <p:spPr>
            <a:xfrm>
              <a:off x="5725080" y="2218320"/>
              <a:ext cx="1225080" cy="1087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6" descr="Ласточка PNG"/>
            <p:cNvPicPr/>
            <p:nvPr/>
          </p:nvPicPr>
          <p:blipFill>
            <a:blip r:embed="rId4"/>
            <a:stretch/>
          </p:blipFill>
          <p:spPr>
            <a:xfrm>
              <a:off x="6511320" y="1322640"/>
              <a:ext cx="1225080" cy="10875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 11"/>
          <p:cNvGrpSpPr/>
          <p:nvPr/>
        </p:nvGrpSpPr>
        <p:grpSpPr>
          <a:xfrm>
            <a:off x="6156176" y="1360781"/>
            <a:ext cx="2924994" cy="1547460"/>
            <a:chOff x="8241840" y="1228320"/>
            <a:chExt cx="3526560" cy="2066400"/>
          </a:xfrm>
        </p:grpSpPr>
        <p:sp>
          <p:nvSpPr>
            <p:cNvPr id="19" name="CustomShape 12"/>
            <p:cNvSpPr/>
            <p:nvPr/>
          </p:nvSpPr>
          <p:spPr>
            <a:xfrm>
              <a:off x="8241840" y="122832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20" name="Picture 8" descr="Лопата PNG коллекция изображений для бесплатной загрузки - CrazyPNG-PNG  изображение скачать бесплатно-CrazyPNG-PNG изображение скачать бесплатно"/>
            <p:cNvPicPr/>
            <p:nvPr/>
          </p:nvPicPr>
          <p:blipFill>
            <a:blip r:embed="rId5"/>
            <a:stretch/>
          </p:blipFill>
          <p:spPr>
            <a:xfrm>
              <a:off x="8523720" y="1347480"/>
              <a:ext cx="1514160" cy="1839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8" descr="Лопата PNG коллекция изображений для бесплатной загрузки - CrazyPNG-PNG  изображение скачать бесплатно-CrazyPNG-PNG изображение скачать бесплатно"/>
            <p:cNvPicPr/>
            <p:nvPr/>
          </p:nvPicPr>
          <p:blipFill>
            <a:blip r:embed="rId5"/>
            <a:stretch/>
          </p:blipFill>
          <p:spPr>
            <a:xfrm>
              <a:off x="9962280" y="1382040"/>
              <a:ext cx="1514160" cy="1839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" name="Group 9"/>
          <p:cNvGrpSpPr/>
          <p:nvPr/>
        </p:nvGrpSpPr>
        <p:grpSpPr>
          <a:xfrm>
            <a:off x="2987824" y="1295940"/>
            <a:ext cx="2878188" cy="1596395"/>
            <a:chOff x="4340880" y="1255320"/>
            <a:chExt cx="3526560" cy="2066400"/>
          </a:xfrm>
        </p:grpSpPr>
        <p:sp>
          <p:nvSpPr>
            <p:cNvPr id="23" name="CustomShape 10"/>
            <p:cNvSpPr/>
            <p:nvPr/>
          </p:nvSpPr>
          <p:spPr>
            <a:xfrm>
              <a:off x="4340880" y="125532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 w="25400" cap="flat" cmpd="sng" algn="ctr">
              <a:solidFill>
                <a:srgbClr val="70AD47">
                  <a:lumMod val="50000"/>
                </a:srgbClr>
              </a:solidFill>
              <a:prstDash val="solid"/>
              <a:miter/>
            </a:ln>
            <a:effectLst/>
            <a:scene3d>
              <a:camera prst="orthographicFront"/>
              <a:lightRig rig="threePt" dir="t"/>
            </a:scene3d>
            <a:sp3d/>
          </p:spPr>
        </p:sp>
        <p:pic>
          <p:nvPicPr>
            <p:cNvPr id="24" name="Picture 6" descr="Ласточка PNG"/>
            <p:cNvPicPr/>
            <p:nvPr/>
          </p:nvPicPr>
          <p:blipFill>
            <a:blip r:embed="rId4"/>
            <a:stretch/>
          </p:blipFill>
          <p:spPr>
            <a:xfrm>
              <a:off x="5258160" y="1572120"/>
              <a:ext cx="1819080" cy="16149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Group 13"/>
          <p:cNvGrpSpPr/>
          <p:nvPr/>
        </p:nvGrpSpPr>
        <p:grpSpPr>
          <a:xfrm>
            <a:off x="6156176" y="1360781"/>
            <a:ext cx="2924994" cy="1547460"/>
            <a:chOff x="8241840" y="1239480"/>
            <a:chExt cx="3526560" cy="2066400"/>
          </a:xfrm>
        </p:grpSpPr>
        <p:sp>
          <p:nvSpPr>
            <p:cNvPr id="26" name="CustomShape 14"/>
            <p:cNvSpPr/>
            <p:nvPr/>
          </p:nvSpPr>
          <p:spPr>
            <a:xfrm>
              <a:off x="8241840" y="123948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 w="25400" cap="flat" cmpd="sng" algn="ctr">
              <a:solidFill>
                <a:srgbClr val="70AD47">
                  <a:lumMod val="50000"/>
                </a:srgbClr>
              </a:solidFill>
              <a:prstDash val="solid"/>
              <a:miter/>
            </a:ln>
            <a:effectLst/>
            <a:scene3d>
              <a:camera prst="orthographicFront"/>
              <a:lightRig rig="threePt" dir="t"/>
            </a:scene3d>
            <a:sp3d/>
          </p:spPr>
        </p:sp>
        <p:pic>
          <p:nvPicPr>
            <p:cNvPr id="27" name="Picture 8" descr="Лопата PNG коллекция изображений для бесплатной загрузки - CrazyPNG-PNG  изображение скачать бесплатно-CrazyPNG-PNG изображение скачать бесплатно"/>
            <p:cNvPicPr/>
            <p:nvPr/>
          </p:nvPicPr>
          <p:blipFill>
            <a:blip r:embed="rId5"/>
            <a:stretch/>
          </p:blipFill>
          <p:spPr>
            <a:xfrm>
              <a:off x="9191160" y="1283760"/>
              <a:ext cx="1514160" cy="1839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8" name="Group 7"/>
          <p:cNvGrpSpPr/>
          <p:nvPr/>
        </p:nvGrpSpPr>
        <p:grpSpPr>
          <a:xfrm>
            <a:off x="35496" y="3289548"/>
            <a:ext cx="2779561" cy="1777734"/>
            <a:chOff x="529920" y="3758040"/>
            <a:chExt cx="3526560" cy="2066400"/>
          </a:xfrm>
        </p:grpSpPr>
        <p:sp>
          <p:nvSpPr>
            <p:cNvPr id="29" name="CustomShape 8"/>
            <p:cNvSpPr/>
            <p:nvPr/>
          </p:nvSpPr>
          <p:spPr>
            <a:xfrm>
              <a:off x="529920" y="375804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 w="25400" cap="flat" cmpd="sng" algn="ctr">
              <a:solidFill>
                <a:srgbClr val="70AD47">
                  <a:lumMod val="50000"/>
                </a:srgbClr>
              </a:solidFill>
              <a:prstDash val="solid"/>
              <a:miter/>
            </a:ln>
            <a:effectLst/>
            <a:scene3d>
              <a:camera prst="orthographicFront"/>
              <a:lightRig rig="threePt" dir="t"/>
            </a:scene3d>
            <a:sp3d/>
          </p:spPr>
        </p:sp>
        <p:pic>
          <p:nvPicPr>
            <p:cNvPr id="30" name="Picture 8" descr="Стол PNG фото"/>
            <p:cNvPicPr/>
            <p:nvPr/>
          </p:nvPicPr>
          <p:blipFill>
            <a:blip r:embed="rId6"/>
            <a:stretch/>
          </p:blipFill>
          <p:spPr>
            <a:xfrm>
              <a:off x="2261160" y="3957840"/>
              <a:ext cx="1577880" cy="1026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8" descr="Стол PNG фото"/>
            <p:cNvPicPr/>
            <p:nvPr/>
          </p:nvPicPr>
          <p:blipFill>
            <a:blip r:embed="rId6"/>
            <a:stretch/>
          </p:blipFill>
          <p:spPr>
            <a:xfrm>
              <a:off x="607320" y="4648320"/>
              <a:ext cx="1577880" cy="10263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2" name="Group 3"/>
          <p:cNvGrpSpPr/>
          <p:nvPr/>
        </p:nvGrpSpPr>
        <p:grpSpPr>
          <a:xfrm>
            <a:off x="3038993" y="3139788"/>
            <a:ext cx="2827019" cy="1927494"/>
            <a:chOff x="4273920" y="3758040"/>
            <a:chExt cx="3526560" cy="2066400"/>
          </a:xfrm>
        </p:grpSpPr>
        <p:sp>
          <p:nvSpPr>
            <p:cNvPr id="33" name="CustomShape 4"/>
            <p:cNvSpPr/>
            <p:nvPr/>
          </p:nvSpPr>
          <p:spPr>
            <a:xfrm>
              <a:off x="4273920" y="375804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 w="25400" cap="flat" cmpd="sng" algn="ctr">
              <a:solidFill>
                <a:srgbClr val="70AD47">
                  <a:lumMod val="50000"/>
                </a:srgbClr>
              </a:solidFill>
              <a:prstDash val="solid"/>
              <a:miter/>
            </a:ln>
            <a:effectLst/>
            <a:scene3d>
              <a:camera prst="orthographicFront"/>
              <a:lightRig rig="threePt" dir="t"/>
            </a:scene3d>
            <a:sp3d/>
          </p:spPr>
        </p:sp>
        <p:pic>
          <p:nvPicPr>
            <p:cNvPr id="34" name="Picture 6" descr="Стул PNG картинки для бесплатного скачивания - CrazyPNG-PNG изображение  скачать бесплатно-CrazyPNG-PNG изображение скачать бесплатно"/>
            <p:cNvPicPr/>
            <p:nvPr/>
          </p:nvPicPr>
          <p:blipFill>
            <a:blip r:embed="rId7"/>
            <a:srcRect l="16770" r="23232"/>
            <a:stretch/>
          </p:blipFill>
          <p:spPr>
            <a:xfrm>
              <a:off x="4547520" y="3910320"/>
              <a:ext cx="1081800" cy="1802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6" descr="Стул PNG картинки для бесплатного скачивания - CrazyPNG-PNG изображение  скачать бесплатно-CrazyPNG-PNG изображение скачать бесплатно"/>
            <p:cNvPicPr/>
            <p:nvPr/>
          </p:nvPicPr>
          <p:blipFill>
            <a:blip r:embed="rId7"/>
            <a:srcRect l="16770" r="23232"/>
            <a:stretch/>
          </p:blipFill>
          <p:spPr>
            <a:xfrm>
              <a:off x="6233760" y="3980880"/>
              <a:ext cx="1081800" cy="18028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6" name="Group 11"/>
          <p:cNvGrpSpPr/>
          <p:nvPr/>
        </p:nvGrpSpPr>
        <p:grpSpPr>
          <a:xfrm>
            <a:off x="6156176" y="3167988"/>
            <a:ext cx="2924994" cy="1899294"/>
            <a:chOff x="4273920" y="3758040"/>
            <a:chExt cx="3526560" cy="2066400"/>
          </a:xfrm>
        </p:grpSpPr>
        <p:sp>
          <p:nvSpPr>
            <p:cNvPr id="37" name="CustomShape 12"/>
            <p:cNvSpPr/>
            <p:nvPr/>
          </p:nvSpPr>
          <p:spPr>
            <a:xfrm>
              <a:off x="4273920" y="375804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 w="25400" cap="flat" cmpd="sng" algn="ctr">
              <a:solidFill>
                <a:srgbClr val="70AD47">
                  <a:lumMod val="50000"/>
                </a:srgbClr>
              </a:solidFill>
              <a:prstDash val="solid"/>
              <a:miter/>
            </a:ln>
            <a:effectLst/>
            <a:scene3d>
              <a:camera prst="orthographicFront"/>
              <a:lightRig rig="threePt" dir="t"/>
            </a:scene3d>
            <a:sp3d/>
          </p:spPr>
        </p:sp>
        <p:pic>
          <p:nvPicPr>
            <p:cNvPr id="38" name="Picture 10" descr="Медовый Пчела PNG изображения | PNG Play"/>
            <p:cNvPicPr/>
            <p:nvPr/>
          </p:nvPicPr>
          <p:blipFill>
            <a:blip r:embed="rId8"/>
            <a:stretch/>
          </p:blipFill>
          <p:spPr>
            <a:xfrm>
              <a:off x="4535640" y="4050720"/>
              <a:ext cx="1391400" cy="992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0" descr="Медовый Пчела PNG изображения | PNG Play"/>
            <p:cNvPicPr/>
            <p:nvPr/>
          </p:nvPicPr>
          <p:blipFill>
            <a:blip r:embed="rId8"/>
            <a:stretch/>
          </p:blipFill>
          <p:spPr>
            <a:xfrm>
              <a:off x="6077160" y="4598640"/>
              <a:ext cx="1391400" cy="9921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1" name="Group 13"/>
          <p:cNvGrpSpPr/>
          <p:nvPr/>
        </p:nvGrpSpPr>
        <p:grpSpPr>
          <a:xfrm>
            <a:off x="6130042" y="3167988"/>
            <a:ext cx="2951128" cy="1899294"/>
            <a:chOff x="4273920" y="3773880"/>
            <a:chExt cx="3526560" cy="2066400"/>
          </a:xfrm>
        </p:grpSpPr>
        <p:sp>
          <p:nvSpPr>
            <p:cNvPr id="42" name="CustomShape 14"/>
            <p:cNvSpPr/>
            <p:nvPr/>
          </p:nvSpPr>
          <p:spPr>
            <a:xfrm>
              <a:off x="4273920" y="377388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43" name="Picture 10" descr="Медовый Пчела PNG изображения | PNG Play"/>
            <p:cNvPicPr/>
            <p:nvPr/>
          </p:nvPicPr>
          <p:blipFill>
            <a:blip r:embed="rId8"/>
            <a:stretch/>
          </p:blipFill>
          <p:spPr>
            <a:xfrm>
              <a:off x="4975920" y="3974040"/>
              <a:ext cx="2122560" cy="1513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4" name="Group 9"/>
          <p:cNvGrpSpPr/>
          <p:nvPr/>
        </p:nvGrpSpPr>
        <p:grpSpPr>
          <a:xfrm>
            <a:off x="35496" y="3210720"/>
            <a:ext cx="2779561" cy="1879028"/>
            <a:chOff x="533880" y="3778560"/>
            <a:chExt cx="3526560" cy="2066400"/>
          </a:xfrm>
        </p:grpSpPr>
        <p:sp>
          <p:nvSpPr>
            <p:cNvPr id="45" name="CustomShape 10"/>
            <p:cNvSpPr/>
            <p:nvPr/>
          </p:nvSpPr>
          <p:spPr>
            <a:xfrm>
              <a:off x="533880" y="377856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46" name="Picture 8" descr="Стол PNG фото"/>
            <p:cNvPicPr/>
            <p:nvPr/>
          </p:nvPicPr>
          <p:blipFill>
            <a:blip r:embed="rId6"/>
            <a:stretch/>
          </p:blipFill>
          <p:spPr>
            <a:xfrm>
              <a:off x="998280" y="3961080"/>
              <a:ext cx="2615760" cy="17013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7" name="Group 5"/>
          <p:cNvGrpSpPr/>
          <p:nvPr/>
        </p:nvGrpSpPr>
        <p:grpSpPr>
          <a:xfrm>
            <a:off x="2968613" y="3139788"/>
            <a:ext cx="2897399" cy="1927494"/>
            <a:chOff x="4273920" y="3758040"/>
            <a:chExt cx="3526560" cy="2066400"/>
          </a:xfrm>
        </p:grpSpPr>
        <p:sp>
          <p:nvSpPr>
            <p:cNvPr id="48" name="CustomShape 6"/>
            <p:cNvSpPr/>
            <p:nvPr/>
          </p:nvSpPr>
          <p:spPr>
            <a:xfrm>
              <a:off x="4273920" y="3758040"/>
              <a:ext cx="3526560" cy="2066400"/>
            </a:xfrm>
            <a:prstGeom prst="roundRect">
              <a:avLst>
                <a:gd name="adj" fmla="val 16667"/>
              </a:avLst>
            </a:prstGeom>
            <a:solidFill>
              <a:srgbClr val="EDF8CE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pic>
          <p:nvPicPr>
            <p:cNvPr id="49" name="Picture 6" descr="Стул PNG картинки для бесплатного скачивания - CrazyPNG-PNG изображение  скачать бесплатно-CrazyPNG-PNG изображение скачать бесплатно"/>
            <p:cNvPicPr/>
            <p:nvPr/>
          </p:nvPicPr>
          <p:blipFill>
            <a:blip r:embed="rId7"/>
            <a:srcRect l="16770" r="23232"/>
            <a:stretch/>
          </p:blipFill>
          <p:spPr>
            <a:xfrm>
              <a:off x="5496480" y="3957840"/>
              <a:ext cx="1081800" cy="18028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87" y="0"/>
            <a:ext cx="1311931" cy="150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4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4578" cy="5715000"/>
          </a:xfrm>
        </p:spPr>
      </p:pic>
      <p:pic>
        <p:nvPicPr>
          <p:cNvPr id="5" name="Picture 2" descr="Матроскин | Простоквашино вики | Fandom">
            <a:extLst>
              <a:ext uri="{FF2B5EF4-FFF2-40B4-BE49-F238E27FC236}">
                <a16:creationId xmlns="" xmlns:a16="http://schemas.microsoft.com/office/drawing/2014/main" id="{5FB9050B-EB8E-91A3-131A-5B27B47F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2975924"/>
            <a:ext cx="2146024" cy="273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202901E9-57BA-BFC3-19A4-DBF594473B41}"/>
              </a:ext>
            </a:extLst>
          </p:cNvPr>
          <p:cNvGrpSpPr/>
          <p:nvPr/>
        </p:nvGrpSpPr>
        <p:grpSpPr>
          <a:xfrm>
            <a:off x="5306460" y="294652"/>
            <a:ext cx="3837540" cy="3167311"/>
            <a:chOff x="11149692" y="-92765"/>
            <a:chExt cx="7126449" cy="6334621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3865CC79-1D02-EACF-4F30-81F3B764D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2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692" y="-92765"/>
              <a:ext cx="7126449" cy="6334621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896F9BC5-C514-254E-3716-CA6F1440C7F4}"/>
                </a:ext>
              </a:extLst>
            </p:cNvPr>
            <p:cNvSpPr/>
            <p:nvPr/>
          </p:nvSpPr>
          <p:spPr>
            <a:xfrm>
              <a:off x="14019501" y="3962400"/>
              <a:ext cx="838200" cy="1382815"/>
            </a:xfrm>
            <a:prstGeom prst="ellipse">
              <a:avLst/>
            </a:prstGeom>
            <a:solidFill>
              <a:srgbClr val="4C1509"/>
            </a:solidFill>
            <a:ln>
              <a:solidFill>
                <a:srgbClr val="4C1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A9901A4-A744-4C43-A2AB-9345314E7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90" l="0" r="94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5753">
            <a:off x="6789266" y="2487660"/>
            <a:ext cx="588982" cy="4216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F0DADDA-4D48-0DCA-B0D3-D1C5BF5571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73" y="2311487"/>
            <a:ext cx="661484" cy="6644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EC465F-A759-595C-AE5B-7622F1F768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61" y="510638"/>
            <a:ext cx="1862501" cy="2157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F46FF07-1D76-43EC-D776-7AAFFFFDC0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21" y="3001516"/>
            <a:ext cx="874768" cy="5821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DD6AE60-C64B-CD2A-55AA-EB5F3BB067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1" y="895090"/>
            <a:ext cx="2009621" cy="232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F8EDEC9-EE43-A7C3-D351-7FAFC72ABB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41" y="2225939"/>
            <a:ext cx="1094864" cy="10997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8E711B-F2D4-12C9-18B8-D60FC9BCD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" y="4082590"/>
            <a:ext cx="2022002" cy="15232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E26C9B1-D9DF-BB9E-6188-DD136D6404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5" y="4192104"/>
            <a:ext cx="1524097" cy="869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605851B-93F1-376B-B661-387813653E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17" y="3461963"/>
            <a:ext cx="3083043" cy="216498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36853" y="121196"/>
            <a:ext cx="3390606" cy="11917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ru-RU" sz="1600" dirty="0"/>
              <a:t>Помоги </a:t>
            </a:r>
            <a:r>
              <a:rPr lang="ru-RU" sz="1600" dirty="0" err="1"/>
              <a:t>Матроскину</a:t>
            </a:r>
            <a:r>
              <a:rPr lang="ru-RU" sz="1600" dirty="0"/>
              <a:t> собрать ягоды </a:t>
            </a:r>
          </a:p>
          <a:p>
            <a:r>
              <a:rPr lang="ru-RU" sz="1600" dirty="0"/>
              <a:t>Скажи правильно: </a:t>
            </a:r>
            <a:r>
              <a:rPr lang="ru-RU" sz="1600" i="1" dirty="0"/>
              <a:t>Черника в дупле</a:t>
            </a:r>
          </a:p>
          <a:p>
            <a:r>
              <a:rPr lang="ru-RU" sz="1600" dirty="0"/>
              <a:t>Нажми на ягоду</a:t>
            </a:r>
          </a:p>
        </p:txBody>
      </p:sp>
    </p:spTree>
    <p:extLst>
      <p:ext uri="{BB962C8B-B14F-4D97-AF65-F5344CB8AC3E}">
        <p14:creationId xmlns:p14="http://schemas.microsoft.com/office/powerpoint/2010/main" val="33592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7 C -0.03837 0.00722 -0.06094 0.01111 -0.11007 0.03 C -0.15607 0.0475 -0.19809 0.07166 -0.24236 0.09583 C -0.24427 0.09805 -0.24705 0.09889 -0.24844 0.10305 C -0.25451 0.12111 -0.25347 0.13361 -0.25781 0.15194 C -0.26059 0.16416 -0.26389 0.17611 -0.26719 0.18694 C -0.27083 0.19944 -0.27552 0.21055 -0.27899 0.2225 C -0.28246 0.23389 -0.28472 0.24639 -0.28854 0.2575 C -0.29062 0.26389 -0.29427 0.26805 -0.29687 0.27389 C -0.31476 0.315 -0.30746 0.29666 -0.31927 0.32777 C -0.31979 0.33139 -0.32153 0.34083 -0.32153 0.34444 C -0.32187 0.36055 -0.32153 0.37722 -0.32153 0.39389 L -0.32153 0.39416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94" y="19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2.77778E-6 0.00027 C 0.01024 0.01777 0.02465 0.03055 0.0309 0.05361 C 0.04288 0.09694 0.05833 0.14527 0.0533 0.19305 C 0.05017 0.22444 0.02743 0.23888 0.01128 0.25138 C -0.00677 0.265 -0.02778 0.25833 -0.04584 0.26944 L -0.06841 0.28277 C -0.07275 0.295 -0.07344 0.29527 -0.07587 0.31638 C -0.07691 0.32611 -0.07657 0.33611 -0.07691 0.34555 C -0.07657 0.35305 -0.07639 0.36055 -0.07587 0.36833 C -0.07552 0.37222 -0.07448 0.37972 -0.07448 0.38 L -0.07448 0.37972 " pathEditMode="relative" rAng="0" ptsTypes="AAAAAA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8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8 0.0226 L 0.01578 0.0226 C 0.07149 0.0335 -0.07779 0.00385 0.13423 0.05257 C 0.18913 0.06523 0.21942 0.06347 0.26972 0.0867 C 0.27874 0.09087 0.28703 0.09872 0.29569 0.10481 C 0.30759 0.12597 0.30037 0.10834 0.3047 0.14888 C 0.30587 0.15978 0.30768 0.17036 0.30921 0.18109 C 0.31056 0.19039 0.31299 0.20449 0.31489 0.21315 C 0.31588 0.21795 0.31714 0.2226 0.31822 0.22725 C 0.32498 0.22581 0.33174 0.22372 0.3386 0.22324 C 0.34049 0.22308 0.34229 0.22484 0.34419 0.22516 C 0.34869 0.22613 0.3532 0.22661 0.3578 0.22725 C 0.35735 0.23061 0.3578 0.23462 0.35663 0.23718 C 0.35491 0.24103 0.35212 0.24263 0.34986 0.2452 L 0.34644 0.24936 L 0.34644 0.24936 " pathEditMode="relative" ptsTypes="AA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2.22222E-6 C 0.01337 0.03583 0.01876 0.05083 0.04271 0.09444 C 0.05556 0.11778 0.06997 0.13889 0.0849 0.15833 C 0.0941 0.17028 0.10469 0.17916 0.11494 0.18805 C 0.12344 0.19555 0.13212 0.20194 0.1408 0.2075 C 0.14723 0.21166 0.15417 0.21278 0.1606 0.21694 C 0.16806 0.22166 0.17327 0.2275 0.17969 0.23444 C 0.18316 0.24861 0.18594 0.25583 0.18421 0.27361 C 0.18369 0.27889 0.18126 0.28333 0.17969 0.28805 C 0.17917 0.28944 0.17848 0.29055 0.17778 0.29194 C 0.17553 0.29805 0.17605 0.29666 0.17431 0.30222 C 0.17518 0.31639 0.17501 0.32944 0.17778 0.3425 C 0.17813 0.34361 0.179 0.34389 0.17969 0.34444 C 0.17952 0.3475 0.18021 0.35139 0.179 0.35361 C 0.17848 0.355 0.17362 0.35472 0.17223 0.35472 L 0.17223 0.355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17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1.38889E-6 0.00028 C 0.0316 -0.00278 0.06337 -0.0125 0.09479 -0.00805 C 0.11962 -0.00444 0.14462 0.00528 0.16701 0.02417 C 0.2092 0.05945 0.23368 0.11556 0.26858 0.16472 C 0.33941 0.26417 0.26458 0.14917 0.30035 0.20472 C 0.30781 0.18722 0.31667 0.17167 0.32274 0.1525 C 0.32778 0.13778 0.32951 0.12028 0.33298 0.10445 C 0.33368 0.10167 0.3342 0.09889 0.33524 0.09639 C 0.33611 0.09389 0.33871 0.09028 0.33871 0.09056 L 0.33871 0.09028 " pathEditMode="relative" rAng="0" ptsTypes="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12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catherineasquithgallery.com/uploads/posts/2021-02/1612616890_119-p-skatert-zelenaya-fon-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6" y="-1"/>
            <a:ext cx="9169946" cy="61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BC92BD6-DD3E-4782-8A96-1F197A808102}"/>
              </a:ext>
            </a:extLst>
          </p:cNvPr>
          <p:cNvSpPr/>
          <p:nvPr/>
        </p:nvSpPr>
        <p:spPr>
          <a:xfrm>
            <a:off x="0" y="3721596"/>
            <a:ext cx="9144000" cy="23750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3865612"/>
            <a:ext cx="9144000" cy="2251252"/>
            <a:chOff x="0" y="4323552"/>
            <a:chExt cx="15730854" cy="1891784"/>
          </a:xfrm>
        </p:grpSpPr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27C8B27A-0565-46B3-95F9-7780164E4F13}"/>
                </a:ext>
              </a:extLst>
            </p:cNvPr>
            <p:cNvGrpSpPr/>
            <p:nvPr/>
          </p:nvGrpSpPr>
          <p:grpSpPr>
            <a:xfrm>
              <a:off x="0" y="4323552"/>
              <a:ext cx="2150535" cy="1789743"/>
              <a:chOff x="11395867" y="1143001"/>
              <a:chExt cx="2661096" cy="2402147"/>
            </a:xfrm>
          </p:grpSpPr>
          <p:sp>
            <p:nvSpPr>
              <p:cNvPr id="7" name="Скругленный прямоугольник 18">
                <a:extLst>
                  <a:ext uri="{FF2B5EF4-FFF2-40B4-BE49-F238E27FC236}">
                    <a16:creationId xmlns="" xmlns:a16="http://schemas.microsoft.com/office/drawing/2014/main" id="{6489A55E-5254-4659-B0FB-2E2F809DBD92}"/>
                  </a:ext>
                </a:extLst>
              </p:cNvPr>
              <p:cNvSpPr/>
              <p:nvPr/>
            </p:nvSpPr>
            <p:spPr>
              <a:xfrm>
                <a:off x="11395871" y="1143001"/>
                <a:ext cx="2661092" cy="24021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solidFill>
                      <a:srgbClr val="002060"/>
                    </a:solidFill>
                    <a:latin typeface="Bahnschrift Light SemiCondensed" panose="020B0502040204020203" pitchFamily="34" charset="0"/>
                  </a:rPr>
                  <a:t>Цвет</a:t>
                </a: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="" xmlns:a16="http://schemas.microsoft.com/office/drawing/2014/main" id="{9B0802EC-7810-48BE-B575-C42B1C1D8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95867" y="1999211"/>
                <a:ext cx="2661094" cy="1480957"/>
              </a:xfrm>
              <a:prstGeom prst="rect">
                <a:avLst/>
              </a:prstGeom>
            </p:spPr>
          </p:pic>
        </p:grpSp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3DF73464-284E-44E7-861B-F77A72516E54}"/>
                </a:ext>
              </a:extLst>
            </p:cNvPr>
            <p:cNvGrpSpPr/>
            <p:nvPr/>
          </p:nvGrpSpPr>
          <p:grpSpPr>
            <a:xfrm>
              <a:off x="2880350" y="4323552"/>
              <a:ext cx="2118484" cy="1793312"/>
              <a:chOff x="12788901" y="4041811"/>
              <a:chExt cx="2786060" cy="2406937"/>
            </a:xfrm>
          </p:grpSpPr>
          <p:sp>
            <p:nvSpPr>
              <p:cNvPr id="10" name="Скругленный прямоугольник 18">
                <a:extLst>
                  <a:ext uri="{FF2B5EF4-FFF2-40B4-BE49-F238E27FC236}">
                    <a16:creationId xmlns="" xmlns:a16="http://schemas.microsoft.com/office/drawing/2014/main" id="{C0EB64A0-DEC4-4BF9-89DF-3FA158A4FE91}"/>
                  </a:ext>
                </a:extLst>
              </p:cNvPr>
              <p:cNvSpPr/>
              <p:nvPr/>
            </p:nvSpPr>
            <p:spPr>
              <a:xfrm>
                <a:off x="12788901" y="4041811"/>
                <a:ext cx="2786060" cy="24069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r>
                  <a:rPr lang="ru-RU" sz="2000" dirty="0">
                    <a:solidFill>
                      <a:srgbClr val="002060"/>
                    </a:solidFill>
                    <a:latin typeface="Bahnschrift Light SemiCondensed" panose="020B0502040204020203" pitchFamily="34" charset="0"/>
                  </a:rPr>
                  <a:t>Форма</a:t>
                </a: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8E85B639-735E-4592-87AF-5F39D93CD899}"/>
                  </a:ext>
                </a:extLst>
              </p:cNvPr>
              <p:cNvSpPr/>
              <p:nvPr/>
            </p:nvSpPr>
            <p:spPr>
              <a:xfrm>
                <a:off x="13153260" y="4706360"/>
                <a:ext cx="787507" cy="701515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55EB15B2-89CC-44F7-BC5E-C9897BC15CDE}"/>
                  </a:ext>
                </a:extLst>
              </p:cNvPr>
              <p:cNvSpPr/>
              <p:nvPr/>
            </p:nvSpPr>
            <p:spPr>
              <a:xfrm>
                <a:off x="14258534" y="4852228"/>
                <a:ext cx="820870" cy="101172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Равнобедренный треугольник 12">
                <a:extLst>
                  <a:ext uri="{FF2B5EF4-FFF2-40B4-BE49-F238E27FC236}">
                    <a16:creationId xmlns="" xmlns:a16="http://schemas.microsoft.com/office/drawing/2014/main" id="{B18C0173-9A19-43E0-ABB3-AEDF7224BC7F}"/>
                  </a:ext>
                </a:extLst>
              </p:cNvPr>
              <p:cNvSpPr/>
              <p:nvPr/>
            </p:nvSpPr>
            <p:spPr>
              <a:xfrm rot="10800000">
                <a:off x="13197734" y="5639159"/>
                <a:ext cx="814802" cy="671303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87F81262-F0F7-40FE-9B1A-1A13A5BFF080}"/>
                </a:ext>
              </a:extLst>
            </p:cNvPr>
            <p:cNvGrpSpPr/>
            <p:nvPr/>
          </p:nvGrpSpPr>
          <p:grpSpPr>
            <a:xfrm>
              <a:off x="9577207" y="4371671"/>
              <a:ext cx="2240152" cy="1843665"/>
              <a:chOff x="3301508" y="5775757"/>
              <a:chExt cx="2571658" cy="2115489"/>
            </a:xfrm>
          </p:grpSpPr>
          <p:sp>
            <p:nvSpPr>
              <p:cNvPr id="15" name="Скругленный прямоугольник 18">
                <a:extLst>
                  <a:ext uri="{FF2B5EF4-FFF2-40B4-BE49-F238E27FC236}">
                    <a16:creationId xmlns="" xmlns:a16="http://schemas.microsoft.com/office/drawing/2014/main" id="{2EC2AE9C-B0CF-4ACC-AD3B-A6C84B905D52}"/>
                  </a:ext>
                </a:extLst>
              </p:cNvPr>
              <p:cNvSpPr/>
              <p:nvPr/>
            </p:nvSpPr>
            <p:spPr>
              <a:xfrm>
                <a:off x="3301508" y="5775757"/>
                <a:ext cx="2571658" cy="211548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rgbClr val="002060"/>
                    </a:solidFill>
                    <a:latin typeface="Bahnschrift Light SemiCondensed" panose="020B0502040204020203" pitchFamily="34" charset="0"/>
                  </a:rPr>
                  <a:t>Что приготовить</a:t>
                </a:r>
                <a:r>
                  <a:rPr lang="ru-RU" dirty="0">
                    <a:solidFill>
                      <a:srgbClr val="002060"/>
                    </a:solidFill>
                    <a:latin typeface="Bahnschrift Light SemiCondensed" panose="020B0502040204020203" pitchFamily="34" charset="0"/>
                  </a:rPr>
                  <a:t>?</a:t>
                </a:r>
              </a:p>
              <a:p>
                <a:pPr algn="ctr"/>
                <a:endParaRPr lang="ru-RU" sz="20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Группа 15">
                <a:extLst>
                  <a:ext uri="{FF2B5EF4-FFF2-40B4-BE49-F238E27FC236}">
                    <a16:creationId xmlns="" xmlns:a16="http://schemas.microsoft.com/office/drawing/2014/main" id="{C088632E-3F53-4F57-B4DE-ABE5B67AA7D6}"/>
                  </a:ext>
                </a:extLst>
              </p:cNvPr>
              <p:cNvGrpSpPr/>
              <p:nvPr/>
            </p:nvGrpSpPr>
            <p:grpSpPr>
              <a:xfrm>
                <a:off x="3479705" y="6340319"/>
                <a:ext cx="1143563" cy="1528860"/>
                <a:chOff x="-898918" y="1545727"/>
                <a:chExt cx="6509241" cy="8368855"/>
              </a:xfrm>
            </p:grpSpPr>
            <p:pic>
              <p:nvPicPr>
                <p:cNvPr id="20" name="Picture 2" descr="Матроскин | Простоквашино вики | Fandom">
                  <a:extLst>
                    <a:ext uri="{FF2B5EF4-FFF2-40B4-BE49-F238E27FC236}">
                      <a16:creationId xmlns="" xmlns:a16="http://schemas.microsoft.com/office/drawing/2014/main" id="{79171E00-6020-47A2-8F7C-F8AEBBD3D0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98918" y="2210490"/>
                  <a:ext cx="6509241" cy="770409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Рисунок 20">
                  <a:extLst>
                    <a:ext uri="{FF2B5EF4-FFF2-40B4-BE49-F238E27FC236}">
                      <a16:creationId xmlns="" xmlns:a16="http://schemas.microsoft.com/office/drawing/2014/main" id="{1491B714-8930-42F0-8B23-A39DCDFD5B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14238">
                  <a:off x="1826441" y="1545727"/>
                  <a:ext cx="2743835" cy="1781177"/>
                </a:xfrm>
                <a:prstGeom prst="rect">
                  <a:avLst/>
                </a:prstGeom>
              </p:spPr>
            </p:pic>
          </p:grpSp>
          <p:grpSp>
            <p:nvGrpSpPr>
              <p:cNvPr id="17" name="Группа 16">
                <a:extLst>
                  <a:ext uri="{FF2B5EF4-FFF2-40B4-BE49-F238E27FC236}">
                    <a16:creationId xmlns="" xmlns:a16="http://schemas.microsoft.com/office/drawing/2014/main" id="{3C7FF907-AE47-422B-A065-5722865938A7}"/>
                  </a:ext>
                </a:extLst>
              </p:cNvPr>
              <p:cNvGrpSpPr/>
              <p:nvPr/>
            </p:nvGrpSpPr>
            <p:grpSpPr>
              <a:xfrm>
                <a:off x="4623268" y="6826143"/>
                <a:ext cx="979850" cy="805381"/>
                <a:chOff x="12516500" y="2038512"/>
                <a:chExt cx="2226865" cy="2226865"/>
              </a:xfrm>
            </p:grpSpPr>
            <p:pic>
              <p:nvPicPr>
                <p:cNvPr id="18" name="Рисунок 17">
                  <a:extLst>
                    <a:ext uri="{FF2B5EF4-FFF2-40B4-BE49-F238E27FC236}">
                      <a16:creationId xmlns="" xmlns:a16="http://schemas.microsoft.com/office/drawing/2014/main" id="{6C0F275E-D7DE-4B49-AFA7-07D15AABFF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3333" b="98056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16500" y="2038512"/>
                  <a:ext cx="2226865" cy="2226865"/>
                </a:xfrm>
                <a:prstGeom prst="rect">
                  <a:avLst/>
                </a:prstGeom>
              </p:spPr>
            </p:pic>
            <p:pic>
              <p:nvPicPr>
                <p:cNvPr id="19" name="Рисунок 18">
                  <a:extLst>
                    <a:ext uri="{FF2B5EF4-FFF2-40B4-BE49-F238E27FC236}">
                      <a16:creationId xmlns="" xmlns:a16="http://schemas.microsoft.com/office/drawing/2014/main" id="{03042411-BECF-4F26-A375-AD7F38C08D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24931" y="2819400"/>
                  <a:ext cx="1387575" cy="116669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38AD48A5-78A5-4343-A38F-B98B54F623FC}"/>
                </a:ext>
              </a:extLst>
            </p:cNvPr>
            <p:cNvGrpSpPr/>
            <p:nvPr/>
          </p:nvGrpSpPr>
          <p:grpSpPr>
            <a:xfrm>
              <a:off x="12895882" y="4360816"/>
              <a:ext cx="2834972" cy="1823604"/>
              <a:chOff x="6595270" y="2924343"/>
              <a:chExt cx="4419598" cy="2406937"/>
            </a:xfrm>
          </p:grpSpPr>
          <p:sp>
            <p:nvSpPr>
              <p:cNvPr id="23" name="Скругленный прямоугольник 18">
                <a:extLst>
                  <a:ext uri="{FF2B5EF4-FFF2-40B4-BE49-F238E27FC236}">
                    <a16:creationId xmlns="" xmlns:a16="http://schemas.microsoft.com/office/drawing/2014/main" id="{DF3331F5-CCCF-44F5-818B-17C98ABE354A}"/>
                  </a:ext>
                </a:extLst>
              </p:cNvPr>
              <p:cNvSpPr/>
              <p:nvPr/>
            </p:nvSpPr>
            <p:spPr>
              <a:xfrm>
                <a:off x="6595270" y="2924343"/>
                <a:ext cx="4419598" cy="24069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>
                    <a:solidFill>
                      <a:srgbClr val="002060"/>
                    </a:solidFill>
                    <a:latin typeface="Bahnschrift Light SemiCondensed" panose="020B0502040204020203" pitchFamily="34" charset="0"/>
                  </a:rPr>
                  <a:t>Где растёт?</a:t>
                </a: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4" name="Группа 23">
                <a:extLst>
                  <a:ext uri="{FF2B5EF4-FFF2-40B4-BE49-F238E27FC236}">
                    <a16:creationId xmlns="" xmlns:a16="http://schemas.microsoft.com/office/drawing/2014/main" id="{961B28E5-AFC4-4267-BECB-E4F300F9C573}"/>
                  </a:ext>
                </a:extLst>
              </p:cNvPr>
              <p:cNvGrpSpPr/>
              <p:nvPr/>
            </p:nvGrpSpPr>
            <p:grpSpPr>
              <a:xfrm>
                <a:off x="6731562" y="3894984"/>
                <a:ext cx="4089636" cy="1191507"/>
                <a:chOff x="6731562" y="3894984"/>
                <a:chExt cx="4089636" cy="1191507"/>
              </a:xfrm>
            </p:grpSpPr>
            <p:pic>
              <p:nvPicPr>
                <p:cNvPr id="25" name="Рисунок 24">
                  <a:extLst>
                    <a:ext uri="{FF2B5EF4-FFF2-40B4-BE49-F238E27FC236}">
                      <a16:creationId xmlns="" xmlns:a16="http://schemas.microsoft.com/office/drawing/2014/main" id="{F2AD57CB-F95F-4BB3-BF60-84A14C130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1562" y="3894984"/>
                  <a:ext cx="1692507" cy="1126286"/>
                </a:xfrm>
                <a:prstGeom prst="rect">
                  <a:avLst/>
                </a:prstGeom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="" xmlns:a16="http://schemas.microsoft.com/office/drawing/2014/main" id="{6E1193C7-C726-4A95-80B5-6E6960CD86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16328" y="3894984"/>
                  <a:ext cx="1704870" cy="11915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Группа 26">
              <a:extLst>
                <a:ext uri="{FF2B5EF4-FFF2-40B4-BE49-F238E27FC236}">
                  <a16:creationId xmlns="" xmlns:a16="http://schemas.microsoft.com/office/drawing/2014/main" id="{2AA18478-136F-4B21-B3F8-A31593A2A788}"/>
                </a:ext>
              </a:extLst>
            </p:cNvPr>
            <p:cNvGrpSpPr/>
            <p:nvPr/>
          </p:nvGrpSpPr>
          <p:grpSpPr>
            <a:xfrm>
              <a:off x="5850095" y="4340755"/>
              <a:ext cx="2834972" cy="1843665"/>
              <a:chOff x="10695796" y="3585448"/>
              <a:chExt cx="3443271" cy="2441562"/>
            </a:xfrm>
          </p:grpSpPr>
          <p:sp>
            <p:nvSpPr>
              <p:cNvPr id="28" name="Скругленный прямоугольник 18">
                <a:extLst>
                  <a:ext uri="{FF2B5EF4-FFF2-40B4-BE49-F238E27FC236}">
                    <a16:creationId xmlns="" xmlns:a16="http://schemas.microsoft.com/office/drawing/2014/main" id="{852C38DB-4E8A-4240-90A4-837D2C0B2456}"/>
                  </a:ext>
                </a:extLst>
              </p:cNvPr>
              <p:cNvSpPr/>
              <p:nvPr/>
            </p:nvSpPr>
            <p:spPr>
              <a:xfrm>
                <a:off x="10695796" y="3585448"/>
                <a:ext cx="3443271" cy="244156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r>
                  <a:rPr lang="ru-RU" sz="2000" dirty="0">
                    <a:solidFill>
                      <a:srgbClr val="002060"/>
                    </a:solidFill>
                    <a:latin typeface="Bahnschrift Light SemiCondensed" panose="020B0502040204020203" pitchFamily="34" charset="0"/>
                  </a:rPr>
                  <a:t>Вкус</a:t>
                </a: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sz="3200" dirty="0">
                  <a:solidFill>
                    <a:srgbClr val="002060"/>
                  </a:solidFill>
                  <a:latin typeface="Bahnschrift Light SemiCondensed" panose="020B0502040204020203" pitchFamily="34" charset="0"/>
                </a:endParaRPr>
              </a:p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="" xmlns:a16="http://schemas.microsoft.com/office/drawing/2014/main" id="{9A836616-A469-4A45-980C-BFA34A48D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44" b="98906" l="10000" r="90000">
                            <a14:foregroundMark x1="22000" y1="38906" x2="27333" y2="264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7749" y="3871317"/>
                <a:ext cx="1280469" cy="910556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="" xmlns:a16="http://schemas.microsoft.com/office/drawing/2014/main" id="{0584AD66-98FF-43A6-9EB6-CEAE7B4AA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5625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4952" y="3816004"/>
                <a:ext cx="966719" cy="1031167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="" xmlns:a16="http://schemas.microsoft.com/office/drawing/2014/main" id="{4DED62BC-0AC0-4156-8F39-15DB8C220647}"/>
                  </a:ext>
                </a:extLst>
              </p:cNvPr>
              <p:cNvGrpSpPr/>
              <p:nvPr/>
            </p:nvGrpSpPr>
            <p:grpSpPr>
              <a:xfrm>
                <a:off x="11152770" y="4945844"/>
                <a:ext cx="2440577" cy="924620"/>
                <a:chOff x="11152770" y="4945844"/>
                <a:chExt cx="2440577" cy="924620"/>
              </a:xfrm>
            </p:grpSpPr>
            <p:pic>
              <p:nvPicPr>
                <p:cNvPr id="32" name="Рисунок 31">
                  <a:extLst>
                    <a:ext uri="{FF2B5EF4-FFF2-40B4-BE49-F238E27FC236}">
                      <a16:creationId xmlns="" xmlns:a16="http://schemas.microsoft.com/office/drawing/2014/main" id="{7862C9D5-52E4-45FB-9EB4-77E850DCB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2344" b="98906" l="10000" r="90000">
                              <a14:foregroundMark x1="22000" y1="38906" x2="27333" y2="264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2770" y="4945844"/>
                  <a:ext cx="1207067" cy="858359"/>
                </a:xfrm>
                <a:prstGeom prst="rect">
                  <a:avLst/>
                </a:prstGeom>
              </p:spPr>
            </p:pic>
            <p:pic>
              <p:nvPicPr>
                <p:cNvPr id="33" name="Рисунок 32">
                  <a:extLst>
                    <a:ext uri="{FF2B5EF4-FFF2-40B4-BE49-F238E27FC236}">
                      <a16:creationId xmlns="" xmlns:a16="http://schemas.microsoft.com/office/drawing/2014/main" id="{F4E5016C-7408-4435-88F6-B883DBBF0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0" b="95625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26516" y="4945844"/>
                  <a:ext cx="866831" cy="924620"/>
                </a:xfrm>
                <a:prstGeom prst="rect">
                  <a:avLst/>
                </a:prstGeom>
              </p:spPr>
            </p:pic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="" xmlns:a16="http://schemas.microsoft.com/office/drawing/2014/main" id="{AEAE1DE8-C703-4824-800D-F3B3ACC43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152077" y="5389398"/>
                  <a:ext cx="289241" cy="18944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="" xmlns:a16="http://schemas.microsoft.com/office/drawing/2014/main" id="{BC691154-9B1E-4A40-9591-2142455A5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401267" y="5389398"/>
                  <a:ext cx="289242" cy="1563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Стрелка: вправо 55">
              <a:extLst>
                <a:ext uri="{FF2B5EF4-FFF2-40B4-BE49-F238E27FC236}">
                  <a16:creationId xmlns="" xmlns:a16="http://schemas.microsoft.com/office/drawing/2014/main" id="{70DC09B8-1CB0-40C5-981D-5AC66501EC2B}"/>
                </a:ext>
              </a:extLst>
            </p:cNvPr>
            <p:cNvSpPr/>
            <p:nvPr/>
          </p:nvSpPr>
          <p:spPr>
            <a:xfrm>
              <a:off x="2222730" y="4902976"/>
              <a:ext cx="623510" cy="60574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трелка: вправо 56">
              <a:extLst>
                <a:ext uri="{FF2B5EF4-FFF2-40B4-BE49-F238E27FC236}">
                  <a16:creationId xmlns="" xmlns:a16="http://schemas.microsoft.com/office/drawing/2014/main" id="{D016F89C-E0C7-4A1F-8AFC-A4A6BC8E7137}"/>
                </a:ext>
              </a:extLst>
            </p:cNvPr>
            <p:cNvSpPr/>
            <p:nvPr/>
          </p:nvSpPr>
          <p:spPr>
            <a:xfrm>
              <a:off x="5139160" y="4887080"/>
              <a:ext cx="623510" cy="60574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трелка: вправо 57">
              <a:extLst>
                <a:ext uri="{FF2B5EF4-FFF2-40B4-BE49-F238E27FC236}">
                  <a16:creationId xmlns="" xmlns:a16="http://schemas.microsoft.com/office/drawing/2014/main" id="{9DBCE64F-3FA9-42A8-8823-33C5BAD617D8}"/>
                </a:ext>
              </a:extLst>
            </p:cNvPr>
            <p:cNvSpPr/>
            <p:nvPr/>
          </p:nvSpPr>
          <p:spPr>
            <a:xfrm>
              <a:off x="8838720" y="4887080"/>
              <a:ext cx="623510" cy="60574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Стрелка: вправо 58">
              <a:extLst>
                <a:ext uri="{FF2B5EF4-FFF2-40B4-BE49-F238E27FC236}">
                  <a16:creationId xmlns="" xmlns:a16="http://schemas.microsoft.com/office/drawing/2014/main" id="{73BD21A7-9E39-418A-9A71-EA89295E09B7}"/>
                </a:ext>
              </a:extLst>
            </p:cNvPr>
            <p:cNvSpPr/>
            <p:nvPr/>
          </p:nvSpPr>
          <p:spPr>
            <a:xfrm>
              <a:off x="12117546" y="4906937"/>
              <a:ext cx="623510" cy="60574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4D976F9B-57C0-4C92-BFFE-DE1F1B61E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25" b="99409" l="2216" r="98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97" y="930557"/>
            <a:ext cx="2395266" cy="2395266"/>
          </a:xfrm>
          <a:prstGeom prst="rect">
            <a:avLst/>
          </a:prstGeom>
        </p:spPr>
      </p:pic>
      <p:sp>
        <p:nvSpPr>
          <p:cNvPr id="42" name="Скругленный прямоугольник 1">
            <a:extLst>
              <a:ext uri="{FF2B5EF4-FFF2-40B4-BE49-F238E27FC236}">
                <a16:creationId xmlns="" xmlns:a16="http://schemas.microsoft.com/office/drawing/2014/main" id="{8F2D8660-0B07-4C27-8917-FC494344B978}"/>
              </a:ext>
            </a:extLst>
          </p:cNvPr>
          <p:cNvSpPr/>
          <p:nvPr/>
        </p:nvSpPr>
        <p:spPr>
          <a:xfrm>
            <a:off x="330464" y="72978"/>
            <a:ext cx="2285551" cy="62428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ЗАДАНИЕ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85DE3379-8420-4EB4-93CD-E7142B869A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18" y="148704"/>
            <a:ext cx="1423493" cy="142349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439190D0-382B-41DA-A3CA-95097FB5EB9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1" y="1129308"/>
            <a:ext cx="1425257" cy="126955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45BFBE3C-8E6B-40DF-8491-6EAA478B78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8" y="2407511"/>
            <a:ext cx="2090543" cy="11925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B780FAB0-5C48-417C-8B12-152601E190E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73" y="1923608"/>
            <a:ext cx="1669044" cy="16764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D9E4211-4A68-4D9B-B946-6D8E2810673F}"/>
              </a:ext>
            </a:extLst>
          </p:cNvPr>
          <p:cNvSpPr txBox="1"/>
          <p:nvPr/>
        </p:nvSpPr>
        <p:spPr>
          <a:xfrm>
            <a:off x="1343201" y="1018648"/>
            <a:ext cx="6658981" cy="3970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Назови ягоды</a:t>
            </a:r>
          </a:p>
          <a:p>
            <a:r>
              <a:rPr lang="ru-RU" sz="2800" dirty="0">
                <a:latin typeface="Comic Sans MS" pitchFamily="66" charset="0"/>
              </a:rPr>
              <a:t>Рассмотри картинный план</a:t>
            </a:r>
          </a:p>
          <a:p>
            <a:r>
              <a:rPr lang="ru-RU" sz="2800" dirty="0">
                <a:latin typeface="Comic Sans MS" pitchFamily="66" charset="0"/>
              </a:rPr>
              <a:t>Расскажи о каждой ягоде по плану</a:t>
            </a:r>
          </a:p>
          <a:p>
            <a:r>
              <a:rPr lang="ru-RU" sz="2800" dirty="0">
                <a:latin typeface="Comic Sans MS" pitchFamily="66" charset="0"/>
              </a:rPr>
              <a:t>(Нажми на ягоду, она появится на тарелке. Чтобы ягода пропала нажми на неё еще раз)</a:t>
            </a:r>
          </a:p>
          <a:p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Начни рассказ так: </a:t>
            </a:r>
            <a:r>
              <a:rPr lang="ru-RU" sz="2800" i="1" dirty="0">
                <a:solidFill>
                  <a:srgbClr val="002060"/>
                </a:solidFill>
                <a:latin typeface="Comic Sans MS" pitchFamily="66" charset="0"/>
              </a:rPr>
              <a:t>Я хочу рассказать о клубнике…</a:t>
            </a:r>
          </a:p>
          <a:p>
            <a:endParaRPr lang="ru-RU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1.94444E-6 0.00028 C -0.02813 0.04084 -0.03889 0.05778 -0.08247 0.10028 C -0.09236 0.11 -0.10434 0.11167 -0.11511 0.11806 C -0.13038 0.12722 -0.14531 0.13667 -0.16024 0.14639 C -0.16597 0.15 -0.17188 0.15306 -0.17726 0.15834 C -0.18438 0.16528 -0.19063 0.175 -0.19757 0.1825 C -0.20938 0.195 -0.2158 0.19695 -0.22917 0.20639 C -0.23455 0.21028 -0.23941 0.21584 -0.24497 0.21861 C -0.25643 0.22389 -0.27986 0.23056 -0.27986 0.23084 C -0.2849 0.22806 -0.29011 0.22695 -0.29462 0.2225 C -0.29601 0.22111 -0.29636 0.2175 -0.29688 0.21445 C -0.29757 0.21139 -0.29792 0.20445 -0.29792 0.20472 L -0.29792 0.20445 " pathEditMode="relative" rAng="0" ptsTypes="AAAAAAAAAAAAAA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028 L -1.11111E-6 0.00028 C 0.02396 0.00167 0.15538 0.00945 0.19844 0.01361 C 0.23281 0.01667 0.25903 0.02167 0.28889 0.02722 C 0.29844 0.02917 0.30695 0.03111 0.31615 0.03306 C 0.31858 0.03472 0.32222 0.03639 0.32274 0.03806 C 0.32309 0.03889 0.31927 0.03945 0.31858 0.04 C 0.31684 0.04111 0.31684 0.04222 0.31615 0.04306 C 0.31528 0.04417 0.31458 0.04472 0.31372 0.04583 C 0.31458 0.04722 0.31424 0.04861 0.31615 0.05 C 0.31719 0.05111 0.32274 0.05278 0.32274 0.0525 L 0.32274 0.05278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2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8862 L -1.11111E-6 -0.08834 C 0.02813 -0.06195 0.05729 -0.04056 0.08507 -0.00612 C 0.10712 0.01972 0.12708 0.06305 0.14861 0.09111 C 0.15816 0.10416 0.19063 0.13194 0.20556 0.14583 C 0.24063 0.1275 0.24601 0.13305 0.27361 0.09972 C 0.27899 0.09305 0.28403 0.08638 0.28906 0.07611 C 0.30399 0.04527 0.31823 0.01027 0.33299 -0.02139 C 0.33629 -0.02945 0.34358 -0.04445 0.34358 -0.04334 C 0.3467 -0.07 0.34583 -0.05973 0.34583 -0.075 L 0.34583 -0.07362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11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-3.33333E-6 C -0.11719 -0.03083 -0.08629 -0.01972 -0.18698 -0.05694 C -0.21007 -0.06527 -0.22986 -0.07166 -0.24896 -0.0875 C -0.26111 -0.0975 -0.26789 -0.11194 -0.27448 -0.12611 C -0.27066 -0.16055 -0.27084 -0.14777 -0.27084 -0.16444 L -0.27084 -0.16444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-8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="" xmlns:a16="http://schemas.microsoft.com/office/drawing/2014/main" id="{CF86AD34-7B16-8859-2A89-E3210030DBA5}"/>
              </a:ext>
            </a:extLst>
          </p:cNvPr>
          <p:cNvSpPr/>
          <p:nvPr/>
        </p:nvSpPr>
        <p:spPr>
          <a:xfrm>
            <a:off x="899592" y="1633364"/>
            <a:ext cx="3779317" cy="16013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МОЛОДЕЦ!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15255C-8F88-9AC3-B4B7-EC13522F0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2794">
            <a:off x="2154493" y="2112682"/>
            <a:ext cx="6776465" cy="28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135</Words>
  <Application>Microsoft Office PowerPoint</Application>
  <PresentationFormat>Экран (16:10)</PresentationFormat>
  <Paragraphs>43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,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Безбородова Екатерина Юрьевна</dc:creator>
  <cp:lastModifiedBy>Безбородова Екатерина Юрьевна</cp:lastModifiedBy>
  <cp:revision>19</cp:revision>
  <dcterms:created xsi:type="dcterms:W3CDTF">2022-06-21T14:07:01Z</dcterms:created>
  <dcterms:modified xsi:type="dcterms:W3CDTF">2022-06-22T13:24:20Z</dcterms:modified>
</cp:coreProperties>
</file>