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62" r:id="rId3"/>
    <p:sldId id="264" r:id="rId4"/>
    <p:sldId id="271" r:id="rId5"/>
    <p:sldId id="261" r:id="rId6"/>
    <p:sldId id="267" r:id="rId7"/>
    <p:sldId id="287" r:id="rId8"/>
    <p:sldId id="288" r:id="rId9"/>
    <p:sldId id="283" r:id="rId10"/>
    <p:sldId id="291" r:id="rId11"/>
    <p:sldId id="289" r:id="rId12"/>
    <p:sldId id="290" r:id="rId13"/>
    <p:sldId id="294" r:id="rId14"/>
    <p:sldId id="292" r:id="rId15"/>
    <p:sldId id="293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43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8757" autoAdjust="0"/>
  </p:normalViewPr>
  <p:slideViewPr>
    <p:cSldViewPr snapToGrid="0">
      <p:cViewPr varScale="1">
        <p:scale>
          <a:sx n="70" d="100"/>
          <a:sy n="70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DB35-7AFD-4686-BF4E-91B8558DFC7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CBE4-2E3C-4B26-8FA6-52A6AAB6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764274" y="67079"/>
            <a:ext cx="7869925" cy="6562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ПОЧИНКОВСКИЙ ДЕТСКИЙ САД №8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8" y="2852382"/>
            <a:ext cx="6987652" cy="2279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 развития  детей 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0746" y="6027003"/>
            <a:ext cx="234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с. </a:t>
            </a:r>
            <a:r>
              <a:rPr lang="ru-RU" sz="2400" b="1" dirty="0">
                <a:latin typeface="Monotype Corsiva" pitchFamily="66" charset="0"/>
              </a:rPr>
              <a:t>Починки </a:t>
            </a:r>
            <a:r>
              <a:rPr lang="ru-RU" sz="2400" b="1" dirty="0" smtClean="0">
                <a:latin typeface="Monotype Corsiva" pitchFamily="66" charset="0"/>
              </a:rPr>
              <a:t>2022 г</a:t>
            </a:r>
            <a:r>
              <a:rPr lang="ru-RU" sz="2400" b="1" dirty="0">
                <a:latin typeface="Monotype Corsiva" pitchFamily="66" charset="0"/>
              </a:rPr>
              <a:t>.</a:t>
            </a:r>
            <a:br>
              <a:rPr lang="ru-RU" sz="2400" b="1" dirty="0">
                <a:latin typeface="Monotype Corsiva" pitchFamily="66" charset="0"/>
              </a:rPr>
            </a:b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98191" y="5246511"/>
            <a:ext cx="27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: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М.Л.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9" y="5008729"/>
            <a:ext cx="6578222" cy="143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764" y="272956"/>
            <a:ext cx="6185956" cy="114641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Особенности развития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детей </a:t>
            </a:r>
            <a:r>
              <a:rPr lang="ru-RU" i="1" dirty="0"/>
              <a:t>4-5 лет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205" y="1501256"/>
            <a:ext cx="7096836" cy="352112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расширение кругозора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вынослив физически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утомляемость, фон настроения выравнивается, становится более стабильным, менее подверженным перепадам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партнерству в играх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любознательность и любопытство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выстраивать умозаключения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развивается фантазирование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3400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8173" y="614148"/>
            <a:ext cx="5786650" cy="2852382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4-5 лет недостатки воспитания ребенка начинают постепенно укоренятся и переходить в устойчивые негативные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черты характера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9" y="3589361"/>
            <a:ext cx="4722124" cy="293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7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900" y="327546"/>
            <a:ext cx="6117717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Особенности развития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детей </a:t>
            </a:r>
            <a:r>
              <a:rPr lang="ru-RU" i="1" dirty="0"/>
              <a:t>5-6 лет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445" y="1665028"/>
            <a:ext cx="6782938" cy="4312692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познает окружающий мир, сам формирует ответы или создает версии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привлекает к себе внимание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прочность выставленных другими взрослыми границ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механизм управления свои поведением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походить на значимых для него взрослых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Осознаются половые различия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усиливаться страхи</a:t>
            </a:r>
          </a:p>
        </p:txBody>
      </p:sp>
    </p:spTree>
    <p:extLst>
      <p:ext uri="{BB962C8B-B14F-4D97-AF65-F5344CB8AC3E}">
        <p14:creationId xmlns:p14="http://schemas.microsoft.com/office/powerpoint/2010/main" val="29934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2" y="368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Рекомендации для развития</a:t>
            </a:r>
            <a:br>
              <a:rPr lang="ru-RU" i="1" dirty="0"/>
            </a:br>
            <a:r>
              <a:rPr lang="ru-RU" i="1" dirty="0"/>
              <a:t> детей 5-6 лет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150" y="1801504"/>
            <a:ext cx="6660107" cy="43672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3"/>
              </a:buClr>
              <a:defRPr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уважением относится к его фантазиям</a:t>
            </a:r>
          </a:p>
          <a:p>
            <a:pPr>
              <a:buClr>
                <a:schemeClr val="accent3"/>
              </a:buClr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ребенке стремление к позитивному самовыражению</a:t>
            </a:r>
          </a:p>
          <a:p>
            <a:pPr>
              <a:buClr>
                <a:schemeClr val="accent3"/>
              </a:buClr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стоить ставить ту границу, которую вы не в состоянии отстоять и выдержать</a:t>
            </a:r>
          </a:p>
          <a:p>
            <a:pPr>
              <a:buClr>
                <a:schemeClr val="accent3"/>
              </a:buClr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общения со сверстниками</a:t>
            </a:r>
          </a:p>
          <a:p>
            <a:pPr>
              <a:buClr>
                <a:schemeClr val="accent3"/>
              </a:buClr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Снижать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опеку</a:t>
            </a:r>
          </a:p>
          <a:p>
            <a:pPr>
              <a:buClr>
                <a:schemeClr val="accent3"/>
              </a:buClr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Охотнее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просьбу о помощи, чем на долженствование и обязанность</a:t>
            </a:r>
          </a:p>
        </p:txBody>
      </p:sp>
    </p:spTree>
    <p:extLst>
      <p:ext uri="{BB962C8B-B14F-4D97-AF65-F5344CB8AC3E}">
        <p14:creationId xmlns:p14="http://schemas.microsoft.com/office/powerpoint/2010/main" val="3443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422" y="259308"/>
            <a:ext cx="615866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Особенности развития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детей </a:t>
            </a:r>
            <a:r>
              <a:rPr lang="ru-RU" i="1" dirty="0"/>
              <a:t>6-7 лет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19" y="1542196"/>
            <a:ext cx="7069541" cy="4763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осознавать свое положение в системе отношений со взрослыми и сверстниками, стремятся соответствовать требованиям взрослых, стремятся к достижениям в тех видах деятельности, которые они выполняют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 новым видам деятельности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 миру взрослых, стремление быть похожим на них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к волевой регуляции поведения (на основе внутренних побуждений и установленных правил)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проявить настойчивость, преодолевать трудности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368490"/>
            <a:ext cx="7141299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Рекомендации по развитию детей 6-7 лет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19" y="1624084"/>
            <a:ext cx="7110484" cy="457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самостоятельность и активность ребенка, предоставьте ему возможность действовать самостоятельно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рядом с ребенком, покажите, что вы понимаете и цените его, уважаете его достижения и можете помочь в случае неудачи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даже самый маленький успех ребенка на пути достижения цели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последовательны в своих требованиях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Подавайте ребенку пример «взрослого» поведения. привычек и способов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624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 r="965" b="19831"/>
          <a:stretch/>
        </p:blipFill>
        <p:spPr>
          <a:xfrm>
            <a:off x="1978499" y="3875963"/>
            <a:ext cx="4244880" cy="264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629" y="368490"/>
            <a:ext cx="4411747" cy="1143000"/>
          </a:xfrm>
        </p:spPr>
        <p:txBody>
          <a:bodyPr/>
          <a:lstStyle/>
          <a:p>
            <a:r>
              <a:rPr lang="ru-RU" i="1" dirty="0"/>
              <a:t>Кризис 7 лет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796" y="1364778"/>
            <a:ext cx="6714699" cy="26067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>
              <a:buClr>
                <a:schemeClr val="accent3"/>
              </a:buCl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Связан с поступлением ребенка в школу 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выдерживать школьные нагрузки, новую систему требований, отношений.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Ведущей деятельностью становится учеба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Раздражительность.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Страхи, повышенная тревожность</a:t>
            </a:r>
          </a:p>
        </p:txBody>
      </p:sp>
    </p:spTree>
    <p:extLst>
      <p:ext uri="{BB962C8B-B14F-4D97-AF65-F5344CB8AC3E}">
        <p14:creationId xmlns:p14="http://schemas.microsoft.com/office/powerpoint/2010/main" val="4357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5" y="395785"/>
            <a:ext cx="6322433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Советы по  преодолению </a:t>
            </a:r>
            <a:br>
              <a:rPr lang="ru-RU" i="1" dirty="0"/>
            </a:br>
            <a:r>
              <a:rPr lang="ru-RU" i="1" dirty="0"/>
              <a:t>кризиса 7 лет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7922" y="1637731"/>
            <a:ext cx="6605517" cy="45447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заранее готовить ребенка к школе (развивающие игры, заучивание стихов, лепка, рисование, графические диктанты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Поощрять общение со сверстниками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надо  перегружать  дополнительными занятиями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хвалить за готовый результат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конструктивно относится к ошибкам и неудачам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 ребенка самостоятельно выполнять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201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28299" y="3343702"/>
            <a:ext cx="7328848" cy="16240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628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4" y="541175"/>
            <a:ext cx="6673755" cy="494523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Ранний возраст (2-3 года)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35" y="1173708"/>
            <a:ext cx="6769292" cy="5117910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Возникновение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активной речи</a:t>
            </a:r>
          </a:p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наглядно-образного мышления</a:t>
            </a:r>
          </a:p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Усвоение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предметных действие</a:t>
            </a:r>
          </a:p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Восприятие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носит непроизвольный характер</a:t>
            </a:r>
          </a:p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Постановка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в играх и поведении</a:t>
            </a:r>
          </a:p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Восприимчивы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эмоциональному состоянию окружающих</a:t>
            </a:r>
          </a:p>
          <a:p>
            <a:pPr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Основными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чертами ребенка 2-3 лет является открытость, честность и искренность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8741" y="368489"/>
            <a:ext cx="7124131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Рекомендации для развития </a:t>
            </a:r>
            <a:br>
              <a:rPr lang="ru-RU" i="1" dirty="0"/>
            </a:br>
            <a:r>
              <a:rPr lang="ru-RU" i="1" dirty="0"/>
              <a:t>детей раннего возраста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8615" y="1610435"/>
            <a:ext cx="6974008" cy="4612943"/>
          </a:xfrm>
          <a:prstGeom prst="roundRect">
            <a:avLst>
              <a:gd name="adj" fmla="val 16075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высказывания ребенка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для активизации речи (пальчиковые игры, рисование, лепка, игры с крупой и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четкого режима дня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самообучающих игрушек (матрешки, вкладыши, пирамидки)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в играх с цветовым спектром, эталонами форм (основные геометрические фигуры)</a:t>
            </a:r>
          </a:p>
        </p:txBody>
      </p:sp>
    </p:spTree>
    <p:extLst>
      <p:ext uri="{BB962C8B-B14F-4D97-AF65-F5344CB8AC3E}">
        <p14:creationId xmlns:p14="http://schemas.microsoft.com/office/powerpoint/2010/main" val="37427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0114" y="150126"/>
            <a:ext cx="4217158" cy="10235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</a:t>
            </a:r>
            <a:endParaRPr lang="ru-RU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8300" y="2593076"/>
            <a:ext cx="7465326" cy="316628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krisis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решение, поворотный пункт, исход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резкий, крутой перелом, тяжелое переходное состояние.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5184870"/>
            <a:ext cx="5057845" cy="155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3" y="474033"/>
            <a:ext cx="5063775" cy="863448"/>
          </a:xfrm>
        </p:spPr>
        <p:txBody>
          <a:bodyPr>
            <a:noAutofit/>
          </a:bodyPr>
          <a:lstStyle/>
          <a:p>
            <a:r>
              <a:rPr lang="ru-RU" sz="4300" i="1" dirty="0"/>
              <a:t>Возрастной кризис</a:t>
            </a:r>
            <a:endParaRPr lang="ru-RU" sz="4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1332411"/>
            <a:ext cx="7040879" cy="4773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            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</a:t>
            </a:r>
            <a:endParaRPr lang="ru-RU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0627" y="1364777"/>
            <a:ext cx="6346209" cy="469483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Возрастной кризис -   это  нормальное состояние для каждого растущего человека</a:t>
            </a:r>
          </a:p>
          <a:p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 возникает на стыке двух возрастов и свидетельствует о   завершении одного этапа  развития и начале следующего</a:t>
            </a:r>
          </a:p>
          <a:p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такие   периоды  появляются новые потребности, меняется поведение ребенка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1" y="1224116"/>
            <a:ext cx="6868242" cy="4889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2388" y="2456597"/>
            <a:ext cx="6428096" cy="237471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новорожденности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лет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лет;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подростковый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2263" y="436729"/>
            <a:ext cx="7755448" cy="2006220"/>
          </a:xfrm>
        </p:spPr>
        <p:txBody>
          <a:bodyPr>
            <a:normAutofit/>
          </a:bodyPr>
          <a:lstStyle/>
          <a:p>
            <a:r>
              <a:rPr lang="ru-RU" sz="3600" i="1" dirty="0"/>
              <a:t>Кризисные этапы в развитии детей</a:t>
            </a:r>
            <a:br>
              <a:rPr lang="ru-RU" sz="3600" i="1" dirty="0"/>
            </a:br>
            <a:r>
              <a:rPr lang="ru-RU" sz="3600" i="1" dirty="0"/>
              <a:t>(в классификации Л.С. Выготского, известного психолога) 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3" y="3033214"/>
            <a:ext cx="3284846" cy="328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2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879" y="109183"/>
            <a:ext cx="3838541" cy="1160060"/>
          </a:xfrm>
        </p:spPr>
        <p:txBody>
          <a:bodyPr>
            <a:normAutofit/>
          </a:bodyPr>
          <a:lstStyle/>
          <a:p>
            <a:r>
              <a:rPr lang="ru-RU" sz="4300" i="1" dirty="0"/>
              <a:t>Кризис 3 лет</a:t>
            </a:r>
            <a:endParaRPr lang="ru-RU" sz="43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967" y="1160061"/>
            <a:ext cx="7137779" cy="513155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Проходит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лозунгом: "Я сам!"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Рождается  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самооценка и самосознание ребенка 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запреты взрослых все чаще отвечает протестом. Таким образом ребенок отстаивает свои права.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Ведущей  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деятельностью  становится   игра</a:t>
            </a:r>
          </a:p>
          <a:p>
            <a:pPr marL="109728"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Проводится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границ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дозволенного</a:t>
            </a:r>
          </a:p>
          <a:p>
            <a:pPr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Ребенку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важна успешность или </a:t>
            </a:r>
            <a:r>
              <a:rPr lang="ru-RU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делах и играх</a:t>
            </a:r>
          </a:p>
          <a:p>
            <a:pPr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Бурно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на оценку его дел и поступков, учится самостоятельно оценивать результаты своей деятельности</a:t>
            </a:r>
          </a:p>
          <a:p>
            <a:pPr>
              <a:buClr>
                <a:schemeClr val="accent3"/>
              </a:buClr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сензитивность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чувствам других людей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3612544"/>
            <a:ext cx="3572870" cy="289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2" y="3235585"/>
            <a:ext cx="2975212" cy="335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i="1" dirty="0"/>
              <a:t>Временные границы кризиса</a:t>
            </a:r>
            <a:endParaRPr lang="ru-RU" sz="43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5217" y="968992"/>
            <a:ext cx="6196084" cy="2784143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«Кризис 3-х лет» – определение условное, так как временные рамки кризиса гораздо шире.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одних детей начинается в 2 года 10 месяцев, а у других в 3,5 года.</a:t>
            </a:r>
          </a:p>
        </p:txBody>
      </p:sp>
    </p:spTree>
    <p:extLst>
      <p:ext uri="{BB962C8B-B14F-4D97-AF65-F5344CB8AC3E}">
        <p14:creationId xmlns:p14="http://schemas.microsoft.com/office/powerpoint/2010/main" val="35906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3" y="326570"/>
            <a:ext cx="8098972" cy="992779"/>
          </a:xfrm>
        </p:spPr>
        <p:txBody>
          <a:bodyPr>
            <a:noAutofit/>
          </a:bodyPr>
          <a:lstStyle/>
          <a:p>
            <a:r>
              <a:rPr lang="ru-RU" sz="4300" i="1" dirty="0"/>
              <a:t>Советы по  преодолению </a:t>
            </a:r>
            <a:br>
              <a:rPr lang="ru-RU" sz="4300" i="1" dirty="0"/>
            </a:br>
            <a:r>
              <a:rPr lang="ru-RU" sz="4300" i="1" dirty="0"/>
              <a:t>кризиса 3 лет</a:t>
            </a:r>
            <a:endParaRPr lang="ru-RU" sz="43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8173" y="1692322"/>
            <a:ext cx="6250675" cy="405338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пространство ребенка (комната, игрушки…)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Компромиссы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Распорядок дня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Четкая система запретов.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общения с ребенком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возможность быть самостоятельным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с ребенком как с равным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1424</TotalTime>
  <Words>661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Monotype Corsiva</vt:lpstr>
      <vt:lpstr>Times New Roman</vt:lpstr>
      <vt:lpstr>Wingdings</vt:lpstr>
      <vt:lpstr>Тема Office</vt:lpstr>
      <vt:lpstr>Презентация PowerPoint</vt:lpstr>
      <vt:lpstr>Ранний возраст (2-3 года)</vt:lpstr>
      <vt:lpstr>Рекомендации для развития  детей раннего возраста</vt:lpstr>
      <vt:lpstr>(гр. krisis решение, поворотный пункт, исход )- резкий, крутой перелом, тяжелое переходное состояние.  </vt:lpstr>
      <vt:lpstr>Возрастной кризис</vt:lpstr>
      <vt:lpstr>Кризисные этапы в развитии детей (в классификации Л.С. Выготского, известного психолога) </vt:lpstr>
      <vt:lpstr>Кризис 3 лет</vt:lpstr>
      <vt:lpstr>Временные границы кризиса</vt:lpstr>
      <vt:lpstr>Советы по  преодолению  кризиса 3 лет</vt:lpstr>
      <vt:lpstr>Особенности развития  детей 4-5 лет</vt:lpstr>
      <vt:lpstr>Презентация PowerPoint</vt:lpstr>
      <vt:lpstr>Особенности развития  детей 5-6 лет </vt:lpstr>
      <vt:lpstr>Рекомендации для развития  детей 5-6 лет </vt:lpstr>
      <vt:lpstr>Особенности развития  детей 6-7 лет </vt:lpstr>
      <vt:lpstr>Рекомендации по развитию детей 6-7 лет</vt:lpstr>
      <vt:lpstr>Кризис 7 лет </vt:lpstr>
      <vt:lpstr>Советы по  преодолению  кризиса 7 лет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ДОУ8</cp:lastModifiedBy>
  <cp:revision>117</cp:revision>
  <dcterms:created xsi:type="dcterms:W3CDTF">2014-08-01T19:25:21Z</dcterms:created>
  <dcterms:modified xsi:type="dcterms:W3CDTF">2022-11-14T12:43:18Z</dcterms:modified>
</cp:coreProperties>
</file>