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4" r:id="rId8"/>
    <p:sldId id="266" r:id="rId9"/>
    <p:sldId id="267" r:id="rId10"/>
    <p:sldId id="268" r:id="rId11"/>
    <p:sldId id="269" r:id="rId12"/>
    <p:sldId id="270" r:id="rId13"/>
    <p:sldId id="263"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498"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AF572B-1776-4C62-ABA6-11249F8DEE95}"/>
              </a:ext>
            </a:extLst>
          </p:cNvPr>
          <p:cNvSpPr>
            <a:spLocks noGrp="1"/>
          </p:cNvSpPr>
          <p:nvPr>
            <p:ph type="ctrTitle"/>
          </p:nvPr>
        </p:nvSpPr>
        <p:spPr>
          <a:xfrm>
            <a:off x="231274" y="495894"/>
            <a:ext cx="7805821" cy="2387600"/>
          </a:xfrm>
        </p:spPr>
        <p:txBody>
          <a:bodyPr anchor="b"/>
          <a:lstStyle>
            <a:lvl1pPr algn="ctr">
              <a:defRPr sz="6000" b="1">
                <a:solidFill>
                  <a:schemeClr val="accent1"/>
                </a:solidFill>
              </a:defRPr>
            </a:lvl1pPr>
          </a:lstStyle>
          <a:p>
            <a:r>
              <a:rPr lang="ru-RU" dirty="0"/>
              <a:t>Образец заголовка</a:t>
            </a:r>
          </a:p>
        </p:txBody>
      </p:sp>
      <p:pic>
        <p:nvPicPr>
          <p:cNvPr id="8" name="Рисунок 7">
            <a:extLst>
              <a:ext uri="{FF2B5EF4-FFF2-40B4-BE49-F238E27FC236}">
                <a16:creationId xmlns:a16="http://schemas.microsoft.com/office/drawing/2014/main" xmlns="" id="{F39A5479-32F7-40D5-AEAA-86AD2F2CF3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58548" y="2531662"/>
            <a:ext cx="5633452" cy="4345805"/>
          </a:xfrm>
          <a:prstGeom prst="rect">
            <a:avLst/>
          </a:prstGeom>
        </p:spPr>
      </p:pic>
      <p:sp>
        <p:nvSpPr>
          <p:cNvPr id="9" name="Блок-схема: подготовка 8">
            <a:extLst>
              <a:ext uri="{FF2B5EF4-FFF2-40B4-BE49-F238E27FC236}">
                <a16:creationId xmlns:a16="http://schemas.microsoft.com/office/drawing/2014/main" xmlns="" id="{E3C34BD0-1739-4B50-B134-8638CC270C9A}"/>
              </a:ext>
            </a:extLst>
          </p:cNvPr>
          <p:cNvSpPr/>
          <p:nvPr userDrawn="1"/>
        </p:nvSpPr>
        <p:spPr>
          <a:xfrm rot="2913810">
            <a:off x="-527302" y="4390960"/>
            <a:ext cx="4256654" cy="374692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подготовка 8">
            <a:extLst>
              <a:ext uri="{FF2B5EF4-FFF2-40B4-BE49-F238E27FC236}">
                <a16:creationId xmlns:a16="http://schemas.microsoft.com/office/drawing/2014/main" xmlns="" id="{236813F1-B720-46AD-9B75-B1051773447F}"/>
              </a:ext>
            </a:extLst>
          </p:cNvPr>
          <p:cNvSpPr/>
          <p:nvPr userDrawn="1"/>
        </p:nvSpPr>
        <p:spPr>
          <a:xfrm rot="2913810">
            <a:off x="124171" y="-771090"/>
            <a:ext cx="2171177" cy="2533966"/>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52 w 8994"/>
              <a:gd name="connsiteY0" fmla="*/ 5623 h 10710"/>
              <a:gd name="connsiteX1" fmla="*/ 4241 w 8994"/>
              <a:gd name="connsiteY1" fmla="*/ 476 h 10710"/>
              <a:gd name="connsiteX2" fmla="*/ 8577 w 8994"/>
              <a:gd name="connsiteY2" fmla="*/ 629 h 10710"/>
              <a:gd name="connsiteX3" fmla="*/ 8577 w 8994"/>
              <a:gd name="connsiteY3" fmla="*/ 4037 h 10710"/>
              <a:gd name="connsiteX4" fmla="*/ 6402 w 8994"/>
              <a:gd name="connsiteY4" fmla="*/ 8514 h 10710"/>
              <a:gd name="connsiteX5" fmla="*/ 2183 w 8994"/>
              <a:gd name="connsiteY5" fmla="*/ 10617 h 10710"/>
              <a:gd name="connsiteX6" fmla="*/ 52 w 8994"/>
              <a:gd name="connsiteY6" fmla="*/ 5623 h 10710"/>
              <a:gd name="connsiteX0" fmla="*/ 58 w 9593"/>
              <a:gd name="connsiteY0" fmla="*/ 5243 h 9993"/>
              <a:gd name="connsiteX1" fmla="*/ 4715 w 9593"/>
              <a:gd name="connsiteY1" fmla="*/ 437 h 9993"/>
              <a:gd name="connsiteX2" fmla="*/ 8488 w 9593"/>
              <a:gd name="connsiteY2" fmla="*/ 600 h 9993"/>
              <a:gd name="connsiteX3" fmla="*/ 9536 w 9593"/>
              <a:gd name="connsiteY3" fmla="*/ 3762 h 9993"/>
              <a:gd name="connsiteX4" fmla="*/ 7118 w 9593"/>
              <a:gd name="connsiteY4" fmla="*/ 7943 h 9993"/>
              <a:gd name="connsiteX5" fmla="*/ 2427 w 9593"/>
              <a:gd name="connsiteY5" fmla="*/ 9906 h 9993"/>
              <a:gd name="connsiteX6" fmla="*/ 58 w 9593"/>
              <a:gd name="connsiteY6" fmla="*/ 5243 h 9993"/>
              <a:gd name="connsiteX0" fmla="*/ 99 w 10039"/>
              <a:gd name="connsiteY0" fmla="*/ 5247 h 11325"/>
              <a:gd name="connsiteX1" fmla="*/ 4954 w 10039"/>
              <a:gd name="connsiteY1" fmla="*/ 437 h 11325"/>
              <a:gd name="connsiteX2" fmla="*/ 8887 w 10039"/>
              <a:gd name="connsiteY2" fmla="*/ 600 h 11325"/>
              <a:gd name="connsiteX3" fmla="*/ 9980 w 10039"/>
              <a:gd name="connsiteY3" fmla="*/ 3765 h 11325"/>
              <a:gd name="connsiteX4" fmla="*/ 7459 w 10039"/>
              <a:gd name="connsiteY4" fmla="*/ 7949 h 11325"/>
              <a:gd name="connsiteX5" fmla="*/ 2134 w 10039"/>
              <a:gd name="connsiteY5" fmla="*/ 11272 h 11325"/>
              <a:gd name="connsiteX6" fmla="*/ 99 w 10039"/>
              <a:gd name="connsiteY6" fmla="*/ 5247 h 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9" h="11325">
                <a:moveTo>
                  <a:pt x="99" y="5247"/>
                </a:moveTo>
                <a:cubicBezTo>
                  <a:pt x="569" y="3441"/>
                  <a:pt x="3489" y="1212"/>
                  <a:pt x="4954" y="437"/>
                </a:cubicBezTo>
                <a:cubicBezTo>
                  <a:pt x="6419" y="-337"/>
                  <a:pt x="8049" y="47"/>
                  <a:pt x="8887" y="600"/>
                </a:cubicBezTo>
                <a:cubicBezTo>
                  <a:pt x="9725" y="1155"/>
                  <a:pt x="10217" y="2540"/>
                  <a:pt x="9980" y="3765"/>
                </a:cubicBezTo>
                <a:cubicBezTo>
                  <a:pt x="9742" y="4989"/>
                  <a:pt x="8767" y="6698"/>
                  <a:pt x="7459" y="7949"/>
                </a:cubicBezTo>
                <a:cubicBezTo>
                  <a:pt x="6151" y="9200"/>
                  <a:pt x="3361" y="11722"/>
                  <a:pt x="2134" y="11272"/>
                </a:cubicBezTo>
                <a:cubicBezTo>
                  <a:pt x="908" y="10822"/>
                  <a:pt x="-371" y="7053"/>
                  <a:pt x="99" y="5247"/>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441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B82FE4-32C6-4F9A-A230-D5D65B90A1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3C670A2-7899-49D4-9F67-0EDBA803D029}"/>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4" name="Нижний колонтитул 3">
            <a:extLst>
              <a:ext uri="{FF2B5EF4-FFF2-40B4-BE49-F238E27FC236}">
                <a16:creationId xmlns:a16="http://schemas.microsoft.com/office/drawing/2014/main" xmlns="" id="{1D9A588C-A8E1-4E2D-BA65-82D6C5E99AB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68F747C-8840-4300-B4A0-F9000DE9F361}"/>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230156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5618C-67AC-4E53-B57E-463193B848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493BAF7-0882-4463-B233-5A8B52593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BB4B30EB-BEC5-4F8D-8508-276675531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C870581-0A58-4EA4-96A0-1107B6F75061}"/>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xmlns="" id="{A018C6F3-CB0A-45C1-899D-64B3D5BC6D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D67379B-76C9-4B87-AF63-7A2BA6D63449}"/>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95301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9CFF00-224A-4E89-88F7-48731CC35F0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C622DE6D-4696-4FC2-8BE9-0ECDAC086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CA7E5505-8404-4DC0-B245-5924C64F5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15546A1-DAF6-4219-82D9-72CE8DF62863}"/>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xmlns="" id="{B2B1E86D-CC23-4496-9046-E6DFD7781DE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81CE338-46D3-4F0E-8307-C8E839EF52C8}"/>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28526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A84133-19A6-41AC-98EA-1E9A49FCD5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CBF3CEA-05A3-41C7-B7B9-F6F09F9273C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7B3CB37-107D-45E7-9627-EAD42509C7E2}"/>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xmlns="" id="{7152E880-2D88-4C29-927A-491D1C4451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4C551D2-6D8A-4577-B662-B97B4D4449E9}"/>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41196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4059608-F023-4347-BE89-BA872A106A5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9D876AFF-6ACF-43A8-A68E-F3A58C56094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E926CE7-850E-49BC-90B4-8F92719EAAAF}"/>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xmlns="" id="{2A7AC25D-C3FA-4ED3-B5DE-77FAF71595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3C37F5C-3A15-48EC-943C-B1D0C86772D8}"/>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178500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Блок-схема: подготовка 8">
            <a:extLst>
              <a:ext uri="{FF2B5EF4-FFF2-40B4-BE49-F238E27FC236}">
                <a16:creationId xmlns:a16="http://schemas.microsoft.com/office/drawing/2014/main" xmlns="" id="{F9A0267F-C1EC-4886-81F1-F1B366ABF0E6}"/>
              </a:ext>
            </a:extLst>
          </p:cNvPr>
          <p:cNvSpPr/>
          <p:nvPr userDrawn="1"/>
        </p:nvSpPr>
        <p:spPr>
          <a:xfrm rot="2913810">
            <a:off x="8732202" y="-979937"/>
            <a:ext cx="4256654" cy="374692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подготовка 8">
            <a:extLst>
              <a:ext uri="{FF2B5EF4-FFF2-40B4-BE49-F238E27FC236}">
                <a16:creationId xmlns:a16="http://schemas.microsoft.com/office/drawing/2014/main" xmlns="" id="{66D259D0-2C82-4856-BA4F-64F4DDF012A3}"/>
              </a:ext>
            </a:extLst>
          </p:cNvPr>
          <p:cNvSpPr/>
          <p:nvPr userDrawn="1"/>
        </p:nvSpPr>
        <p:spPr>
          <a:xfrm rot="2913810">
            <a:off x="-414448" y="4390823"/>
            <a:ext cx="4195111" cy="4158183"/>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 h="10036">
                <a:moveTo>
                  <a:pt x="338" y="3478"/>
                </a:moveTo>
                <a:cubicBezTo>
                  <a:pt x="1195" y="1895"/>
                  <a:pt x="4858" y="830"/>
                  <a:pt x="6432" y="330"/>
                </a:cubicBezTo>
                <a:cubicBezTo>
                  <a:pt x="8007" y="-171"/>
                  <a:pt x="9293" y="-86"/>
                  <a:pt x="9787" y="475"/>
                </a:cubicBezTo>
                <a:cubicBezTo>
                  <a:pt x="10281" y="1036"/>
                  <a:pt x="10100" y="2432"/>
                  <a:pt x="9396" y="3694"/>
                </a:cubicBezTo>
                <a:cubicBezTo>
                  <a:pt x="8692" y="4956"/>
                  <a:pt x="6917" y="7021"/>
                  <a:pt x="5567" y="8044"/>
                </a:cubicBezTo>
                <a:cubicBezTo>
                  <a:pt x="4217" y="9067"/>
                  <a:pt x="2165" y="10592"/>
                  <a:pt x="1294" y="9831"/>
                </a:cubicBezTo>
                <a:cubicBezTo>
                  <a:pt x="423" y="9070"/>
                  <a:pt x="-518" y="5062"/>
                  <a:pt x="338" y="347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836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Блок-схема: подготовка 8">
            <a:extLst>
              <a:ext uri="{FF2B5EF4-FFF2-40B4-BE49-F238E27FC236}">
                <a16:creationId xmlns:a16="http://schemas.microsoft.com/office/drawing/2014/main" xmlns="" id="{66D259D0-2C82-4856-BA4F-64F4DDF012A3}"/>
              </a:ext>
            </a:extLst>
          </p:cNvPr>
          <p:cNvSpPr/>
          <p:nvPr userDrawn="1"/>
        </p:nvSpPr>
        <p:spPr>
          <a:xfrm rot="2913810">
            <a:off x="969905" y="1677471"/>
            <a:ext cx="9361037" cy="9884930"/>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 name="connsiteX0" fmla="*/ 338 w 24670"/>
              <a:gd name="connsiteY0" fmla="*/ 19909 h 26467"/>
              <a:gd name="connsiteX1" fmla="*/ 6432 w 24670"/>
              <a:gd name="connsiteY1" fmla="*/ 16761 h 26467"/>
              <a:gd name="connsiteX2" fmla="*/ 24656 w 24670"/>
              <a:gd name="connsiteY2" fmla="*/ 16 h 26467"/>
              <a:gd name="connsiteX3" fmla="*/ 9396 w 24670"/>
              <a:gd name="connsiteY3" fmla="*/ 20125 h 26467"/>
              <a:gd name="connsiteX4" fmla="*/ 5567 w 24670"/>
              <a:gd name="connsiteY4" fmla="*/ 24475 h 26467"/>
              <a:gd name="connsiteX5" fmla="*/ 1294 w 24670"/>
              <a:gd name="connsiteY5" fmla="*/ 26262 h 26467"/>
              <a:gd name="connsiteX6" fmla="*/ 338 w 24670"/>
              <a:gd name="connsiteY6" fmla="*/ 19909 h 26467"/>
              <a:gd name="connsiteX0" fmla="*/ 1348 w 26296"/>
              <a:gd name="connsiteY0" fmla="*/ 21151 h 27709"/>
              <a:gd name="connsiteX1" fmla="*/ 21193 w 26296"/>
              <a:gd name="connsiteY1" fmla="*/ 4186 h 27709"/>
              <a:gd name="connsiteX2" fmla="*/ 25666 w 26296"/>
              <a:gd name="connsiteY2" fmla="*/ 1258 h 27709"/>
              <a:gd name="connsiteX3" fmla="*/ 10406 w 26296"/>
              <a:gd name="connsiteY3" fmla="*/ 21367 h 27709"/>
              <a:gd name="connsiteX4" fmla="*/ 6577 w 26296"/>
              <a:gd name="connsiteY4" fmla="*/ 25717 h 27709"/>
              <a:gd name="connsiteX5" fmla="*/ 2304 w 26296"/>
              <a:gd name="connsiteY5" fmla="*/ 27504 h 27709"/>
              <a:gd name="connsiteX6" fmla="*/ 1348 w 26296"/>
              <a:gd name="connsiteY6" fmla="*/ 21151 h 27709"/>
              <a:gd name="connsiteX0" fmla="*/ 2150 w 24499"/>
              <a:gd name="connsiteY0" fmla="*/ 22474 h 27676"/>
              <a:gd name="connsiteX1" fmla="*/ 19448 w 24499"/>
              <a:gd name="connsiteY1" fmla="*/ 4229 h 27676"/>
              <a:gd name="connsiteX2" fmla="*/ 23921 w 24499"/>
              <a:gd name="connsiteY2" fmla="*/ 1301 h 27676"/>
              <a:gd name="connsiteX3" fmla="*/ 8661 w 24499"/>
              <a:gd name="connsiteY3" fmla="*/ 21410 h 27676"/>
              <a:gd name="connsiteX4" fmla="*/ 4832 w 24499"/>
              <a:gd name="connsiteY4" fmla="*/ 25760 h 27676"/>
              <a:gd name="connsiteX5" fmla="*/ 559 w 24499"/>
              <a:gd name="connsiteY5" fmla="*/ 27547 h 27676"/>
              <a:gd name="connsiteX6" fmla="*/ 2150 w 24499"/>
              <a:gd name="connsiteY6" fmla="*/ 22474 h 27676"/>
              <a:gd name="connsiteX0" fmla="*/ 1636 w 25371"/>
              <a:gd name="connsiteY0" fmla="*/ 21613 h 27696"/>
              <a:gd name="connsiteX1" fmla="*/ 20293 w 25371"/>
              <a:gd name="connsiteY1" fmla="*/ 4201 h 27696"/>
              <a:gd name="connsiteX2" fmla="*/ 24766 w 25371"/>
              <a:gd name="connsiteY2" fmla="*/ 1273 h 27696"/>
              <a:gd name="connsiteX3" fmla="*/ 9506 w 25371"/>
              <a:gd name="connsiteY3" fmla="*/ 21382 h 27696"/>
              <a:gd name="connsiteX4" fmla="*/ 5677 w 25371"/>
              <a:gd name="connsiteY4" fmla="*/ 25732 h 27696"/>
              <a:gd name="connsiteX5" fmla="*/ 1404 w 25371"/>
              <a:gd name="connsiteY5" fmla="*/ 27519 h 27696"/>
              <a:gd name="connsiteX6" fmla="*/ 1636 w 25371"/>
              <a:gd name="connsiteY6" fmla="*/ 21613 h 27696"/>
              <a:gd name="connsiteX0" fmla="*/ 1636 w 25139"/>
              <a:gd name="connsiteY0" fmla="*/ 21214 h 27297"/>
              <a:gd name="connsiteX1" fmla="*/ 18466 w 25139"/>
              <a:gd name="connsiteY1" fmla="*/ 5445 h 27297"/>
              <a:gd name="connsiteX2" fmla="*/ 20293 w 25139"/>
              <a:gd name="connsiteY2" fmla="*/ 3802 h 27297"/>
              <a:gd name="connsiteX3" fmla="*/ 24766 w 25139"/>
              <a:gd name="connsiteY3" fmla="*/ 874 h 27297"/>
              <a:gd name="connsiteX4" fmla="*/ 9506 w 25139"/>
              <a:gd name="connsiteY4" fmla="*/ 20983 h 27297"/>
              <a:gd name="connsiteX5" fmla="*/ 5677 w 25139"/>
              <a:gd name="connsiteY5" fmla="*/ 25333 h 27297"/>
              <a:gd name="connsiteX6" fmla="*/ 1404 w 25139"/>
              <a:gd name="connsiteY6" fmla="*/ 27120 h 27297"/>
              <a:gd name="connsiteX7" fmla="*/ 1636 w 25139"/>
              <a:gd name="connsiteY7" fmla="*/ 21214 h 27297"/>
              <a:gd name="connsiteX0" fmla="*/ 1154 w 24706"/>
              <a:gd name="connsiteY0" fmla="*/ 21357 h 27440"/>
              <a:gd name="connsiteX1" fmla="*/ 13076 w 24706"/>
              <a:gd name="connsiteY1" fmla="*/ 12398 h 27440"/>
              <a:gd name="connsiteX2" fmla="*/ 19811 w 24706"/>
              <a:gd name="connsiteY2" fmla="*/ 3945 h 27440"/>
              <a:gd name="connsiteX3" fmla="*/ 24284 w 24706"/>
              <a:gd name="connsiteY3" fmla="*/ 1017 h 27440"/>
              <a:gd name="connsiteX4" fmla="*/ 9024 w 24706"/>
              <a:gd name="connsiteY4" fmla="*/ 21126 h 27440"/>
              <a:gd name="connsiteX5" fmla="*/ 5195 w 24706"/>
              <a:gd name="connsiteY5" fmla="*/ 25476 h 27440"/>
              <a:gd name="connsiteX6" fmla="*/ 922 w 24706"/>
              <a:gd name="connsiteY6" fmla="*/ 27263 h 27440"/>
              <a:gd name="connsiteX7" fmla="*/ 1154 w 24706"/>
              <a:gd name="connsiteY7" fmla="*/ 21357 h 27440"/>
              <a:gd name="connsiteX0" fmla="*/ 1154 w 24692"/>
              <a:gd name="connsiteY0" fmla="*/ 21628 h 27711"/>
              <a:gd name="connsiteX1" fmla="*/ 13076 w 24692"/>
              <a:gd name="connsiteY1" fmla="*/ 12669 h 27711"/>
              <a:gd name="connsiteX2" fmla="*/ 19698 w 24692"/>
              <a:gd name="connsiteY2" fmla="*/ 3181 h 27711"/>
              <a:gd name="connsiteX3" fmla="*/ 24284 w 24692"/>
              <a:gd name="connsiteY3" fmla="*/ 1288 h 27711"/>
              <a:gd name="connsiteX4" fmla="*/ 9024 w 24692"/>
              <a:gd name="connsiteY4" fmla="*/ 21397 h 27711"/>
              <a:gd name="connsiteX5" fmla="*/ 5195 w 24692"/>
              <a:gd name="connsiteY5" fmla="*/ 25747 h 27711"/>
              <a:gd name="connsiteX6" fmla="*/ 922 w 24692"/>
              <a:gd name="connsiteY6" fmla="*/ 27534 h 27711"/>
              <a:gd name="connsiteX7" fmla="*/ 1154 w 24692"/>
              <a:gd name="connsiteY7" fmla="*/ 21628 h 2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2" h="27711">
                <a:moveTo>
                  <a:pt x="1154" y="21628"/>
                </a:moveTo>
                <a:cubicBezTo>
                  <a:pt x="3180" y="19151"/>
                  <a:pt x="9967" y="15571"/>
                  <a:pt x="13076" y="12669"/>
                </a:cubicBezTo>
                <a:cubicBezTo>
                  <a:pt x="16185" y="9767"/>
                  <a:pt x="17830" y="5078"/>
                  <a:pt x="19698" y="3181"/>
                </a:cubicBezTo>
                <a:cubicBezTo>
                  <a:pt x="21566" y="1284"/>
                  <a:pt x="26063" y="-1748"/>
                  <a:pt x="24284" y="1288"/>
                </a:cubicBezTo>
                <a:cubicBezTo>
                  <a:pt x="22505" y="4324"/>
                  <a:pt x="12205" y="17321"/>
                  <a:pt x="9024" y="21397"/>
                </a:cubicBezTo>
                <a:cubicBezTo>
                  <a:pt x="5843" y="25473"/>
                  <a:pt x="6545" y="24724"/>
                  <a:pt x="5195" y="25747"/>
                </a:cubicBezTo>
                <a:cubicBezTo>
                  <a:pt x="3845" y="26770"/>
                  <a:pt x="1595" y="28220"/>
                  <a:pt x="922" y="27534"/>
                </a:cubicBezTo>
                <a:cubicBezTo>
                  <a:pt x="249" y="26848"/>
                  <a:pt x="-872" y="24106"/>
                  <a:pt x="1154" y="2162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19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4" name="Дата 3">
            <a:extLst>
              <a:ext uri="{FF2B5EF4-FFF2-40B4-BE49-F238E27FC236}">
                <a16:creationId xmlns:a16="http://schemas.microsoft.com/office/drawing/2014/main" xmlns="" id="{3FDE0D9D-BAE9-41EE-8920-C823CE5DD9C7}"/>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xmlns="" id="{4F570C94-9031-4668-9A60-3DD2B919FD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527F1ED-D46C-447A-ADF8-DE236AE888E2}"/>
              </a:ext>
            </a:extLst>
          </p:cNvPr>
          <p:cNvSpPr>
            <a:spLocks noGrp="1"/>
          </p:cNvSpPr>
          <p:nvPr>
            <p:ph type="sldNum" sz="quarter" idx="12"/>
          </p:nvPr>
        </p:nvSpPr>
        <p:spPr/>
        <p:txBody>
          <a:bodyPr/>
          <a:lstStyle/>
          <a:p>
            <a:fld id="{DC1C5A66-5B41-48C7-9F9E-806A7D2587CC}" type="slidenum">
              <a:rPr lang="ru-RU" smtClean="0"/>
              <a:t>‹#›</a:t>
            </a:fld>
            <a:endParaRPr lang="ru-RU"/>
          </a:p>
        </p:txBody>
      </p:sp>
      <p:pic>
        <p:nvPicPr>
          <p:cNvPr id="8" name="Рисунок 7"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xmlns="" id="{84230BBA-38F7-42F1-8EEA-87BA1C014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743" y="4180114"/>
            <a:ext cx="6565743" cy="2677885"/>
          </a:xfrm>
          <a:prstGeom prst="rect">
            <a:avLst/>
          </a:prstGeom>
        </p:spPr>
      </p:pic>
      <p:sp>
        <p:nvSpPr>
          <p:cNvPr id="9" name="Блок-схема: подготовка 8">
            <a:extLst>
              <a:ext uri="{FF2B5EF4-FFF2-40B4-BE49-F238E27FC236}">
                <a16:creationId xmlns:a16="http://schemas.microsoft.com/office/drawing/2014/main" xmlns="" id="{BE916754-89D7-474D-BCEA-2F050316A7C1}"/>
              </a:ext>
            </a:extLst>
          </p:cNvPr>
          <p:cNvSpPr/>
          <p:nvPr userDrawn="1"/>
        </p:nvSpPr>
        <p:spPr>
          <a:xfrm rot="2913810">
            <a:off x="8732202" y="-979937"/>
            <a:ext cx="4256654" cy="374692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xmlns="" id="{0FDFE504-D25C-4EF1-83E2-717ACC15ADD7}"/>
              </a:ext>
            </a:extLst>
          </p:cNvPr>
          <p:cNvSpPr>
            <a:spLocks noGrp="1"/>
          </p:cNvSpPr>
          <p:nvPr>
            <p:ph idx="1"/>
          </p:nvPr>
        </p:nvSpPr>
        <p:spPr>
          <a:xfrm>
            <a:off x="4833257" y="2112694"/>
            <a:ext cx="7091259"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552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xmlns="" id="{A4DD0ED0-EB2E-492A-96B3-D7E000F1E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917" y="4077196"/>
            <a:ext cx="6818083" cy="2780804"/>
          </a:xfrm>
          <a:prstGeom prst="rect">
            <a:avLst/>
          </a:prstGeom>
        </p:spPr>
      </p:pic>
    </p:spTree>
    <p:extLst>
      <p:ext uri="{BB962C8B-B14F-4D97-AF65-F5344CB8AC3E}">
        <p14:creationId xmlns:p14="http://schemas.microsoft.com/office/powerpoint/2010/main" val="190513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B1C2B7B-7142-47F9-AF11-2C9EBDC2BC0E}"/>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3" name="Нижний колонтитул 2">
            <a:extLst>
              <a:ext uri="{FF2B5EF4-FFF2-40B4-BE49-F238E27FC236}">
                <a16:creationId xmlns:a16="http://schemas.microsoft.com/office/drawing/2014/main" xmlns="" id="{99054209-3BE7-4368-A9EF-E600887F339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C01D74B9-95DE-48D5-9B58-79F99AC57C95}"/>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399937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F41152-4C68-4D00-AF86-91B0CEECC80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CA9E78C-E6B3-420F-AB20-68BB2A0CF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400AA42B-6821-40D1-87E4-85525481E328}"/>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xmlns="" id="{84DA0864-7692-4562-8E27-D5BF4199A9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1762803-F3E9-4358-BF9C-9D900299FB25}"/>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231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212CDC-EF1F-49E1-AAFA-51AE3F772DE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9145883-C223-4357-8EAB-6E2FB5C12FF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9EE12D9F-3544-4F7D-B895-5A141FF09E9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45AC944-3F9B-4171-B94F-8099564236C3}"/>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6" name="Нижний колонтитул 5">
            <a:extLst>
              <a:ext uri="{FF2B5EF4-FFF2-40B4-BE49-F238E27FC236}">
                <a16:creationId xmlns:a16="http://schemas.microsoft.com/office/drawing/2014/main" xmlns="" id="{AFC8BBA4-3561-4386-B297-85B000CB0EB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8F86D95-1EF4-4D86-8C24-26D6CB84C684}"/>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1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1E40CC-2DEF-492D-8BD7-0AB04A53B5C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3215BD96-B477-40AD-B52D-704AF96CD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6EC4CE4-584C-4A80-9BA6-81710A9A385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607D77F5-BC67-4395-B0FE-786C5A9A8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37CCD36F-50A3-4879-9A16-CBC0BFAFD2D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9C11ED1A-D852-44D1-B814-8E782F8BA766}"/>
              </a:ext>
            </a:extLst>
          </p:cNvPr>
          <p:cNvSpPr>
            <a:spLocks noGrp="1"/>
          </p:cNvSpPr>
          <p:nvPr>
            <p:ph type="dt" sz="half" idx="10"/>
          </p:nvPr>
        </p:nvSpPr>
        <p:spPr/>
        <p:txBody>
          <a:bodyPr/>
          <a:lstStyle/>
          <a:p>
            <a:fld id="{68F46F94-6A76-4546-AB4E-8591D96FEACB}" type="datetimeFigureOut">
              <a:rPr lang="ru-RU" smtClean="0"/>
              <a:t>01.12.2022</a:t>
            </a:fld>
            <a:endParaRPr lang="ru-RU"/>
          </a:p>
        </p:txBody>
      </p:sp>
      <p:sp>
        <p:nvSpPr>
          <p:cNvPr id="8" name="Нижний колонтитул 7">
            <a:extLst>
              <a:ext uri="{FF2B5EF4-FFF2-40B4-BE49-F238E27FC236}">
                <a16:creationId xmlns:a16="http://schemas.microsoft.com/office/drawing/2014/main" xmlns="" id="{FF88F2A8-C2E9-4969-9E9A-D14AB805D2E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A6B4217-CB1E-425F-BBAF-FEBE1FCD275D}"/>
              </a:ext>
            </a:extLst>
          </p:cNvPr>
          <p:cNvSpPr>
            <a:spLocks noGrp="1"/>
          </p:cNvSpPr>
          <p:nvPr>
            <p:ph type="sldNum" sz="quarter" idx="12"/>
          </p:nvPr>
        </p:nvSpPr>
        <p:spPr/>
        <p:txBody>
          <a:bodyPr/>
          <a:lstStyle/>
          <a:p>
            <a:fld id="{DC1C5A66-5B41-48C7-9F9E-806A7D2587CC}" type="slidenum">
              <a:rPr lang="ru-RU" smtClean="0"/>
              <a:t>‹#›</a:t>
            </a:fld>
            <a:endParaRPr lang="ru-RU"/>
          </a:p>
        </p:txBody>
      </p:sp>
    </p:spTree>
    <p:extLst>
      <p:ext uri="{BB962C8B-B14F-4D97-AF65-F5344CB8AC3E}">
        <p14:creationId xmlns:p14="http://schemas.microsoft.com/office/powerpoint/2010/main" val="29369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3F097B-DB91-4A3D-BBE2-0527D8937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D2BC59C2-76F8-47C8-B192-E3EB630BA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5F1B5A6-812C-4F0E-A9CB-2A88D278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46F94-6A76-4546-AB4E-8591D96FEACB}" type="datetimeFigureOut">
              <a:rPr lang="ru-RU" smtClean="0"/>
              <a:t>01.12.2022</a:t>
            </a:fld>
            <a:endParaRPr lang="ru-RU"/>
          </a:p>
        </p:txBody>
      </p:sp>
      <p:sp>
        <p:nvSpPr>
          <p:cNvPr id="5" name="Нижний колонтитул 4">
            <a:extLst>
              <a:ext uri="{FF2B5EF4-FFF2-40B4-BE49-F238E27FC236}">
                <a16:creationId xmlns:a16="http://schemas.microsoft.com/office/drawing/2014/main" xmlns="" id="{17D50E00-61C0-4B29-B7D8-FC936E63E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5B8AB7E-74FF-4748-81E1-8481B38CA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C5A66-5B41-48C7-9F9E-806A7D2587CC}" type="slidenum">
              <a:rPr lang="ru-RU" smtClean="0"/>
              <a:t>‹#›</a:t>
            </a:fld>
            <a:endParaRPr lang="ru-RU"/>
          </a:p>
        </p:txBody>
      </p:sp>
      <p:pic>
        <p:nvPicPr>
          <p:cNvPr id="7" name="Рисунок 6">
            <a:hlinkClick r:id="rId16"/>
            <a:extLst>
              <a:ext uri="{FF2B5EF4-FFF2-40B4-BE49-F238E27FC236}">
                <a16:creationId xmlns:a16="http://schemas.microsoft.com/office/drawing/2014/main" xmlns="" id="{2A6D8B76-6E1C-4995-A072-EAA7935A06C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11606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5" r:id="rId5"/>
    <p:sldLayoutId id="2147483662" r:id="rId6"/>
    <p:sldLayoutId id="2147483651" r:id="rId7"/>
    <p:sldLayoutId id="2147483652" r:id="rId8"/>
    <p:sldLayoutId id="2147483653" r:id="rId9"/>
    <p:sldLayoutId id="2147483654"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presentation-creation.r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presentation-creation.r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presentation-creation.r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7.svg"/><Relationship Id="rId10" Type="http://schemas.openxmlformats.org/officeDocument/2006/relationships/hyperlink" Target="presentation-creation.ru" TargetMode="External"/><Relationship Id="rId4" Type="http://schemas.openxmlformats.org/officeDocument/2006/relationships/image" Target="../media/image7.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6C722F-1249-4DE4-9AA4-23E22521E024}"/>
              </a:ext>
            </a:extLst>
          </p:cNvPr>
          <p:cNvSpPr>
            <a:spLocks noGrp="1"/>
          </p:cNvSpPr>
          <p:nvPr>
            <p:ph type="ctrTitle"/>
          </p:nvPr>
        </p:nvSpPr>
        <p:spPr>
          <a:xfrm>
            <a:off x="412377" y="1697165"/>
            <a:ext cx="7805821" cy="2387600"/>
          </a:xfrm>
        </p:spPr>
        <p:txBody>
          <a:bodyPr>
            <a:noAutofit/>
          </a:bodyPr>
          <a:lstStyle/>
          <a:p>
            <a:r>
              <a:rPr lang="ru-RU" sz="4800" i="1" dirty="0">
                <a:solidFill>
                  <a:schemeClr val="accent1">
                    <a:lumMod val="75000"/>
                  </a:schemeClr>
                </a:solidFill>
                <a:latin typeface="-apple-system"/>
              </a:rPr>
              <a:t>Основные цели и задачи общеобразовательных занятий в детском </a:t>
            </a:r>
            <a:r>
              <a:rPr lang="ru-RU" sz="4800" i="1" dirty="0" smtClean="0">
                <a:solidFill>
                  <a:schemeClr val="accent1">
                    <a:lumMod val="75000"/>
                  </a:schemeClr>
                </a:solidFill>
                <a:latin typeface="-apple-system"/>
              </a:rPr>
              <a:t>саду</a:t>
            </a:r>
            <a:br>
              <a:rPr lang="ru-RU" sz="4800" i="1" dirty="0" smtClean="0">
                <a:solidFill>
                  <a:schemeClr val="accent1">
                    <a:lumMod val="75000"/>
                  </a:schemeClr>
                </a:solidFill>
                <a:latin typeface="-apple-system"/>
              </a:rPr>
            </a:br>
            <a:endParaRPr lang="ru-RU" sz="4800" i="1" dirty="0">
              <a:solidFill>
                <a:schemeClr val="accent1">
                  <a:lumMod val="75000"/>
                </a:schemeClr>
              </a:solidFill>
            </a:endParaRPr>
          </a:p>
        </p:txBody>
      </p:sp>
      <p:sp>
        <p:nvSpPr>
          <p:cNvPr id="3" name="Прямоугольник 2"/>
          <p:cNvSpPr/>
          <p:nvPr/>
        </p:nvSpPr>
        <p:spPr>
          <a:xfrm>
            <a:off x="412377" y="3715433"/>
            <a:ext cx="6096000" cy="369332"/>
          </a:xfrm>
          <a:prstGeom prst="rect">
            <a:avLst/>
          </a:prstGeom>
        </p:spPr>
        <p:txBody>
          <a:bodyPr>
            <a:spAutoFit/>
          </a:bodyPr>
          <a:lstStyle/>
          <a:p>
            <a:r>
              <a:rPr lang="ru-RU" dirty="0" smtClean="0">
                <a:solidFill>
                  <a:srgbClr val="000000"/>
                </a:solidFill>
                <a:latin typeface="-apple-system"/>
              </a:rPr>
              <a:t>Подготовила: Воспитатель Малашина Н.А </a:t>
            </a:r>
            <a:endParaRPr lang="ru-RU" dirty="0"/>
          </a:p>
        </p:txBody>
      </p:sp>
    </p:spTree>
    <p:extLst>
      <p:ext uri="{BB962C8B-B14F-4D97-AF65-F5344CB8AC3E}">
        <p14:creationId xmlns:p14="http://schemas.microsoft.com/office/powerpoint/2010/main" val="144356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0965" y="708212"/>
            <a:ext cx="10582835" cy="5468751"/>
          </a:xfrm>
        </p:spPr>
        <p:txBody>
          <a:bodyPr/>
          <a:lstStyle/>
          <a:p>
            <a:pPr algn="just"/>
            <a:r>
              <a:rPr lang="ru-RU" b="1" i="1" dirty="0">
                <a:solidFill>
                  <a:schemeClr val="accent1">
                    <a:lumMod val="75000"/>
                  </a:schemeClr>
                </a:solidFill>
                <a:latin typeface="Tahoma" panose="020B0604030504040204" pitchFamily="34" charset="0"/>
              </a:rPr>
              <a:t>В образовательном процессе </a:t>
            </a:r>
            <a:r>
              <a:rPr lang="ru-RU" b="1" i="1" dirty="0" smtClean="0">
                <a:solidFill>
                  <a:schemeClr val="accent1">
                    <a:lumMod val="75000"/>
                  </a:schemeClr>
                </a:solidFill>
                <a:latin typeface="Tahoma" panose="020B0604030504040204" pitchFamily="34" charset="0"/>
              </a:rPr>
              <a:t>организации </a:t>
            </a:r>
            <a:r>
              <a:rPr lang="ru-RU" b="1" i="1" dirty="0">
                <a:solidFill>
                  <a:schemeClr val="accent1">
                    <a:lumMod val="75000"/>
                  </a:schemeClr>
                </a:solidFill>
                <a:latin typeface="Tahoma" panose="020B0604030504040204" pitchFamily="34" charset="0"/>
              </a:rPr>
              <a:t>дошкольного образования могут использоваться и развивающие, и обучающие занятия. На обучающем занятии дети накапливают необходимый личностный опыт: представления, умения, навыки и привычку познавательной деятельности, приобретают навыки самостоятельной исследовательской деятельности. На развивающем, используя ранее приобретенный опыт, самостоятельно добывают знания.  </a:t>
            </a:r>
            <a:r>
              <a:rPr lang="ru-RU" dirty="0">
                <a:solidFill>
                  <a:srgbClr val="111111"/>
                </a:solidFill>
                <a:latin typeface="Tahoma" panose="020B0604030504040204" pitchFamily="34" charset="0"/>
              </a:rPr>
              <a:t>       </a:t>
            </a:r>
            <a:endParaRPr lang="ru-RU" dirty="0"/>
          </a:p>
        </p:txBody>
      </p:sp>
    </p:spTree>
    <p:extLst>
      <p:ext uri="{BB962C8B-B14F-4D97-AF65-F5344CB8AC3E}">
        <p14:creationId xmlns:p14="http://schemas.microsoft.com/office/powerpoint/2010/main" val="95851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Педагогам необходимо помнить:</a:t>
            </a:r>
            <a:br>
              <a:rPr lang="ru-RU" dirty="0" smtClean="0"/>
            </a:br>
            <a:endParaRPr lang="ru-RU" dirty="0"/>
          </a:p>
        </p:txBody>
      </p:sp>
      <p:sp>
        <p:nvSpPr>
          <p:cNvPr id="3" name="Объект 2"/>
          <p:cNvSpPr>
            <a:spLocks noGrp="1"/>
          </p:cNvSpPr>
          <p:nvPr>
            <p:ph idx="1"/>
          </p:nvPr>
        </p:nvSpPr>
        <p:spPr>
          <a:xfrm>
            <a:off x="838200" y="1299411"/>
            <a:ext cx="10515600" cy="4877552"/>
          </a:xfrm>
        </p:spPr>
        <p:txBody>
          <a:bodyPr>
            <a:normAutofit/>
          </a:bodyPr>
          <a:lstStyle/>
          <a:p>
            <a:r>
              <a:rPr lang="ru-RU" sz="2400" dirty="0">
                <a:ea typeface="Calibri" panose="020F0502020204030204" pitchFamily="34" charset="0"/>
              </a:rPr>
              <a:t>Формулирование образовательных задач должно отвечать этапам развития психических процессов, речевых умений и навыков, возрастным  программным задачам, современным требованиям ФГОС по реализации задач образовательных  областей. Их </a:t>
            </a:r>
            <a:r>
              <a:rPr lang="ru-RU" sz="2400" dirty="0" smtClean="0">
                <a:ea typeface="Calibri" panose="020F0502020204030204" pitchFamily="34" charset="0"/>
              </a:rPr>
              <a:t>обязательно </a:t>
            </a:r>
            <a:r>
              <a:rPr lang="ru-RU" sz="2400" dirty="0">
                <a:ea typeface="Calibri" panose="020F0502020204030204" pitchFamily="34" charset="0"/>
              </a:rPr>
              <a:t>начинать с </a:t>
            </a:r>
            <a:r>
              <a:rPr lang="ru-RU" sz="2400" dirty="0" smtClean="0">
                <a:ea typeface="Calibri" panose="020F0502020204030204" pitchFamily="34" charset="0"/>
              </a:rPr>
              <a:t>глагол</a:t>
            </a:r>
            <a:endParaRPr lang="ru-RU" sz="2400" dirty="0"/>
          </a:p>
          <a:p>
            <a:r>
              <a:rPr lang="ru-RU" sz="2400" dirty="0"/>
              <a:t> Выбор нужного глагола зависит от того, какой характер НОД планируется: по сообщению нового знания, тренировочный или итоговый; от вида НОД: комплексная, интегрированная, традиционная; и т.д. </a:t>
            </a:r>
            <a:endParaRPr lang="ru-RU" sz="2400" dirty="0" smtClean="0"/>
          </a:p>
          <a:p>
            <a:r>
              <a:rPr lang="ru-RU" sz="2400" dirty="0" smtClean="0"/>
              <a:t>Образовательные </a:t>
            </a:r>
            <a:r>
              <a:rPr lang="ru-RU" sz="2400" dirty="0"/>
              <a:t>задачи направлены на вовлечение каждого ребенка в активный творческий процесс, на организацию индивидуальной и групповой формы деятельности детей, на выявление умений и способностей детей работать самостоятельно по теме НОД. </a:t>
            </a:r>
          </a:p>
          <a:p>
            <a:endParaRPr lang="ru-RU" dirty="0"/>
          </a:p>
        </p:txBody>
      </p:sp>
    </p:spTree>
    <p:extLst>
      <p:ext uri="{BB962C8B-B14F-4D97-AF65-F5344CB8AC3E}">
        <p14:creationId xmlns:p14="http://schemas.microsoft.com/office/powerpoint/2010/main" val="25201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a:xfrm>
            <a:off x="573741" y="1825625"/>
            <a:ext cx="10780059" cy="4888940"/>
          </a:xfrm>
        </p:spPr>
        <p:txBody>
          <a:bodyPr>
            <a:normAutofit fontScale="77500" lnSpcReduction="20000"/>
          </a:bodyPr>
          <a:lstStyle/>
          <a:p>
            <a:r>
              <a:rPr lang="ru-RU" b="1" i="1" dirty="0">
                <a:solidFill>
                  <a:schemeClr val="accent1">
                    <a:lumMod val="75000"/>
                  </a:schemeClr>
                </a:solidFill>
                <a:latin typeface="Times New Roman" panose="02020603050405020304" pitchFamily="18" charset="0"/>
                <a:cs typeface="Times New Roman" panose="02020603050405020304" pitchFamily="18" charset="0"/>
              </a:rPr>
              <a:t>Таким образом, эффективности занятия с детьми дошкольного возраста зависит от:</a:t>
            </a:r>
          </a:p>
          <a:p>
            <a:pPr>
              <a:buFont typeface="+mj-lt"/>
              <a:buAutoNum type="arabicPeriod"/>
            </a:pPr>
            <a:r>
              <a:rPr lang="ru-RU" b="1" i="1" dirty="0">
                <a:solidFill>
                  <a:schemeClr val="accent1">
                    <a:lumMod val="75000"/>
                  </a:schemeClr>
                </a:solidFill>
                <a:latin typeface="Times New Roman" panose="02020603050405020304" pitchFamily="18" charset="0"/>
                <a:cs typeface="Times New Roman" panose="02020603050405020304" pitchFamily="18" charset="0"/>
              </a:rPr>
              <a:t>Соответствия содержания</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теме занятия;</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поставленным задачам;</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возрасту детей;</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уровню психофизического развития детей;</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типу и виду занятия.</a:t>
            </a:r>
          </a:p>
          <a:p>
            <a:pPr>
              <a:buFont typeface="+mj-lt"/>
              <a:buAutoNum type="arabicPeriod" startAt="2"/>
            </a:pPr>
            <a:r>
              <a:rPr lang="ru-RU" b="1" i="1" dirty="0">
                <a:solidFill>
                  <a:schemeClr val="accent1">
                    <a:lumMod val="75000"/>
                  </a:schemeClr>
                </a:solidFill>
                <a:latin typeface="Times New Roman" panose="02020603050405020304" pitchFamily="18" charset="0"/>
                <a:cs typeface="Times New Roman" panose="02020603050405020304" pitchFamily="18" charset="0"/>
              </a:rPr>
              <a:t>Эффективности и разнообразия методов и приемов, направленных на активизацию познавательных способностей детей.</a:t>
            </a:r>
          </a:p>
          <a:p>
            <a:pPr>
              <a:buFont typeface="+mj-lt"/>
              <a:buAutoNum type="arabicPeriod" startAt="3"/>
            </a:pPr>
            <a:r>
              <a:rPr lang="ru-RU" b="1" i="1" dirty="0">
                <a:solidFill>
                  <a:schemeClr val="accent1">
                    <a:lumMod val="75000"/>
                  </a:schemeClr>
                </a:solidFill>
                <a:latin typeface="Times New Roman" panose="02020603050405020304" pitchFamily="18" charset="0"/>
                <a:cs typeface="Times New Roman" panose="02020603050405020304" pitchFamily="18" charset="0"/>
              </a:rPr>
              <a:t>Целесообразности форм организации познавательной деятельности детей на занятии, их педагогической направленности.</a:t>
            </a:r>
          </a:p>
          <a:p>
            <a:pPr>
              <a:buFont typeface="+mj-lt"/>
              <a:buAutoNum type="arabicPeriod" startAt="4"/>
            </a:pPr>
            <a:r>
              <a:rPr lang="ru-RU" b="1" i="1" dirty="0">
                <a:solidFill>
                  <a:schemeClr val="accent1">
                    <a:lumMod val="75000"/>
                  </a:schemeClr>
                </a:solidFill>
                <a:latin typeface="Times New Roman" panose="02020603050405020304" pitchFamily="18" charset="0"/>
                <a:cs typeface="Times New Roman" panose="02020603050405020304" pitchFamily="18" charset="0"/>
              </a:rPr>
              <a:t>Особенностей педагогического взаимодействия.</a:t>
            </a:r>
          </a:p>
          <a:p>
            <a:pPr>
              <a:buFont typeface="+mj-lt"/>
              <a:buAutoNum type="arabicPeriod" startAt="5"/>
            </a:pPr>
            <a:r>
              <a:rPr lang="ru-RU" b="1" i="1" dirty="0">
                <a:solidFill>
                  <a:schemeClr val="accent1">
                    <a:lumMod val="75000"/>
                  </a:schemeClr>
                </a:solidFill>
                <a:latin typeface="Times New Roman" panose="02020603050405020304" pitchFamily="18" charset="0"/>
                <a:cs typeface="Times New Roman" panose="02020603050405020304" pitchFamily="18" charset="0"/>
              </a:rPr>
              <a:t>Владение педагогом методами проектирования и конструирования современных видов занятий с детьми.</a:t>
            </a:r>
          </a:p>
          <a:p>
            <a:endParaRPr lang="ru-RU" dirty="0"/>
          </a:p>
        </p:txBody>
      </p:sp>
    </p:spTree>
    <p:extLst>
      <p:ext uri="{BB962C8B-B14F-4D97-AF65-F5344CB8AC3E}">
        <p14:creationId xmlns:p14="http://schemas.microsoft.com/office/powerpoint/2010/main" val="366302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9">
            <a:extLst>
              <a:ext uri="{FF2B5EF4-FFF2-40B4-BE49-F238E27FC236}">
                <a16:creationId xmlns:a16="http://schemas.microsoft.com/office/drawing/2014/main" xmlns="" id="{7F0C4726-51CE-435B-86CA-0D698CF91E0F}"/>
              </a:ext>
            </a:extLst>
          </p:cNvPr>
          <p:cNvSpPr txBox="1">
            <a:spLocks/>
          </p:cNvSpPr>
          <p:nvPr/>
        </p:nvSpPr>
        <p:spPr>
          <a:xfrm>
            <a:off x="3879751" y="619233"/>
            <a:ext cx="4432499" cy="11502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7200" b="1" dirty="0">
                <a:solidFill>
                  <a:schemeClr val="accent2">
                    <a:lumMod val="50000"/>
                  </a:schemeClr>
                </a:solidFill>
              </a:rPr>
              <a:t>СПАСИБО</a:t>
            </a:r>
          </a:p>
        </p:txBody>
      </p:sp>
      <p:sp>
        <p:nvSpPr>
          <p:cNvPr id="10" name="Текст 11">
            <a:extLst>
              <a:ext uri="{FF2B5EF4-FFF2-40B4-BE49-F238E27FC236}">
                <a16:creationId xmlns:a16="http://schemas.microsoft.com/office/drawing/2014/main" xmlns="" id="{2FB18F7F-F157-46DC-8320-134BD48DDDDC}"/>
              </a:ext>
            </a:extLst>
          </p:cNvPr>
          <p:cNvSpPr txBox="1">
            <a:spLocks/>
          </p:cNvSpPr>
          <p:nvPr/>
        </p:nvSpPr>
        <p:spPr>
          <a:xfrm>
            <a:off x="2477872" y="2142692"/>
            <a:ext cx="6975002" cy="17057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4400" b="1" i="1" dirty="0" smtClean="0">
                <a:solidFill>
                  <a:schemeClr val="accent2">
                    <a:lumMod val="50000"/>
                  </a:schemeClr>
                </a:solidFill>
              </a:rPr>
              <a:t>ЗА ВНИМАНИЕ</a:t>
            </a:r>
            <a:endParaRPr lang="ru-RU" sz="4400" b="1" i="1" dirty="0">
              <a:solidFill>
                <a:schemeClr val="accent2">
                  <a:lumMod val="50000"/>
                </a:schemeClr>
              </a:solidFill>
            </a:endParaRPr>
          </a:p>
        </p:txBody>
      </p:sp>
      <p:pic>
        <p:nvPicPr>
          <p:cNvPr id="2" name="Рисунок 1"/>
          <p:cNvPicPr>
            <a:picLocks noChangeAspect="1"/>
          </p:cNvPicPr>
          <p:nvPr/>
        </p:nvPicPr>
        <p:blipFill>
          <a:blip r:embed="rId2"/>
          <a:stretch>
            <a:fillRect/>
          </a:stretch>
        </p:blipFill>
        <p:spPr>
          <a:xfrm>
            <a:off x="5477434" y="2858460"/>
            <a:ext cx="6606989" cy="3999540"/>
          </a:xfrm>
          <a:prstGeom prst="rect">
            <a:avLst/>
          </a:prstGeom>
        </p:spPr>
      </p:pic>
    </p:spTree>
    <p:extLst>
      <p:ext uri="{BB962C8B-B14F-4D97-AF65-F5344CB8AC3E}">
        <p14:creationId xmlns:p14="http://schemas.microsoft.com/office/powerpoint/2010/main" val="39187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09F605A6-5FD6-46EB-9BA2-2C53BCD92321}"/>
              </a:ext>
            </a:extLst>
          </p:cNvPr>
          <p:cNvSpPr/>
          <p:nvPr/>
        </p:nvSpPr>
        <p:spPr>
          <a:xfrm>
            <a:off x="1119868" y="1870983"/>
            <a:ext cx="2886075" cy="3180550"/>
          </a:xfrm>
          <a:prstGeom prst="rect">
            <a:avLst/>
          </a:prstGeom>
          <a:solidFill>
            <a:schemeClr val="accent3"/>
          </a:solidFill>
          <a:ln>
            <a:noFill/>
          </a:ln>
          <a:effectLst>
            <a:outerShdw blurRad="50800" dist="38100" dir="8100000" algn="tr"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extLst>
              <a:ext uri="{FF2B5EF4-FFF2-40B4-BE49-F238E27FC236}">
                <a16:creationId xmlns:a16="http://schemas.microsoft.com/office/drawing/2014/main" xmlns="" id="{2531C2C1-51E4-446E-B533-1B43F1B040C0}"/>
              </a:ext>
            </a:extLst>
          </p:cNvPr>
          <p:cNvSpPr/>
          <p:nvPr/>
        </p:nvSpPr>
        <p:spPr>
          <a:xfrm>
            <a:off x="2186668" y="1529681"/>
            <a:ext cx="733425" cy="733425"/>
          </a:xfrm>
          <a:prstGeom prst="ellipse">
            <a:avLst/>
          </a:prstGeom>
          <a:solidFill>
            <a:schemeClr val="accent3">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4BB0118A-6970-4A09-A50B-4E17E6F2D972}"/>
              </a:ext>
            </a:extLst>
          </p:cNvPr>
          <p:cNvSpPr txBox="1"/>
          <p:nvPr/>
        </p:nvSpPr>
        <p:spPr>
          <a:xfrm>
            <a:off x="2196193" y="1529044"/>
            <a:ext cx="733424" cy="707886"/>
          </a:xfrm>
          <a:prstGeom prst="rect">
            <a:avLst/>
          </a:prstGeom>
          <a:noFill/>
          <a:effectLst>
            <a:outerShdw blurRad="63500" sx="102000" sy="102000" algn="ctr" rotWithShape="0">
              <a:prstClr val="black">
                <a:alpha val="40000"/>
              </a:prstClr>
            </a:outerShdw>
          </a:effectLst>
        </p:spPr>
        <p:txBody>
          <a:bodyPr wrap="square">
            <a:spAutoFit/>
          </a:bodyPr>
          <a:lstStyle/>
          <a:p>
            <a:pPr algn="ctr"/>
            <a:r>
              <a:rPr lang="ru-RU" sz="4000" b="1" dirty="0">
                <a:solidFill>
                  <a:schemeClr val="accent3"/>
                </a:solidFill>
              </a:rPr>
              <a:t>1</a:t>
            </a:r>
          </a:p>
        </p:txBody>
      </p:sp>
      <p:sp>
        <p:nvSpPr>
          <p:cNvPr id="7" name="Прямоугольник 6">
            <a:extLst>
              <a:ext uri="{FF2B5EF4-FFF2-40B4-BE49-F238E27FC236}">
                <a16:creationId xmlns:a16="http://schemas.microsoft.com/office/drawing/2014/main" xmlns="" id="{AB4D6B27-1F84-4F0A-BC16-FA2220618B28}"/>
              </a:ext>
            </a:extLst>
          </p:cNvPr>
          <p:cNvSpPr/>
          <p:nvPr/>
        </p:nvSpPr>
        <p:spPr>
          <a:xfrm>
            <a:off x="4493305" y="1870983"/>
            <a:ext cx="2886075" cy="3180550"/>
          </a:xfrm>
          <a:prstGeom prst="rect">
            <a:avLst/>
          </a:prstGeom>
          <a:solidFill>
            <a:schemeClr val="accent2"/>
          </a:solidFill>
          <a:ln>
            <a:noFill/>
          </a:ln>
          <a:effectLst>
            <a:outerShdw blurRad="50800" dist="38100" dir="8100000" algn="tr"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2">
            <a:extLst>
              <a:ext uri="{FF2B5EF4-FFF2-40B4-BE49-F238E27FC236}">
                <a16:creationId xmlns:a16="http://schemas.microsoft.com/office/drawing/2014/main" xmlns="" id="{D6C368CA-F7F1-489A-8907-C82389F81415}"/>
              </a:ext>
            </a:extLst>
          </p:cNvPr>
          <p:cNvSpPr txBox="1">
            <a:spLocks/>
          </p:cNvSpPr>
          <p:nvPr/>
        </p:nvSpPr>
        <p:spPr>
          <a:xfrm>
            <a:off x="4493304" y="2309132"/>
            <a:ext cx="2809876" cy="266700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chemeClr val="bg1"/>
                </a:solidFill>
              </a:rPr>
              <a:t>Общеобразовательные занятия в ДОО</a:t>
            </a:r>
            <a:endParaRPr lang="ru-RU" dirty="0">
              <a:solidFill>
                <a:schemeClr val="bg1"/>
              </a:solidFill>
            </a:endParaRPr>
          </a:p>
        </p:txBody>
      </p:sp>
      <p:sp>
        <p:nvSpPr>
          <p:cNvPr id="9" name="Овал 8">
            <a:extLst>
              <a:ext uri="{FF2B5EF4-FFF2-40B4-BE49-F238E27FC236}">
                <a16:creationId xmlns:a16="http://schemas.microsoft.com/office/drawing/2014/main" xmlns="" id="{5059037A-D396-43CD-AC4B-77FC76AB0679}"/>
              </a:ext>
            </a:extLst>
          </p:cNvPr>
          <p:cNvSpPr/>
          <p:nvPr/>
        </p:nvSpPr>
        <p:spPr>
          <a:xfrm>
            <a:off x="5560105" y="1529681"/>
            <a:ext cx="733425" cy="733425"/>
          </a:xfrm>
          <a:prstGeom prst="ellipse">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a:extLst>
              <a:ext uri="{FF2B5EF4-FFF2-40B4-BE49-F238E27FC236}">
                <a16:creationId xmlns:a16="http://schemas.microsoft.com/office/drawing/2014/main" xmlns="" id="{0FC84A8C-B781-463C-80C0-E87574B49336}"/>
              </a:ext>
            </a:extLst>
          </p:cNvPr>
          <p:cNvSpPr txBox="1"/>
          <p:nvPr/>
        </p:nvSpPr>
        <p:spPr>
          <a:xfrm>
            <a:off x="5569630" y="1511099"/>
            <a:ext cx="733424" cy="707886"/>
          </a:xfrm>
          <a:prstGeom prst="rect">
            <a:avLst/>
          </a:prstGeom>
          <a:noFill/>
          <a:effectLst>
            <a:outerShdw blurRad="63500" sx="102000" sy="102000" algn="ctr" rotWithShape="0">
              <a:prstClr val="black">
                <a:alpha val="40000"/>
              </a:prstClr>
            </a:outerShdw>
          </a:effectLst>
        </p:spPr>
        <p:txBody>
          <a:bodyPr wrap="square">
            <a:spAutoFit/>
          </a:bodyPr>
          <a:lstStyle/>
          <a:p>
            <a:pPr algn="ctr"/>
            <a:r>
              <a:rPr lang="en-US" sz="4000" b="1" dirty="0">
                <a:solidFill>
                  <a:schemeClr val="accent2"/>
                </a:solidFill>
              </a:rPr>
              <a:t>2</a:t>
            </a:r>
            <a:endParaRPr lang="ru-RU" sz="4000" b="1" dirty="0">
              <a:solidFill>
                <a:schemeClr val="accent2"/>
              </a:solidFill>
            </a:endParaRPr>
          </a:p>
        </p:txBody>
      </p:sp>
      <p:sp>
        <p:nvSpPr>
          <p:cNvPr id="11" name="Прямоугольник 10">
            <a:extLst>
              <a:ext uri="{FF2B5EF4-FFF2-40B4-BE49-F238E27FC236}">
                <a16:creationId xmlns:a16="http://schemas.microsoft.com/office/drawing/2014/main" xmlns="" id="{6DE02F95-F773-49D8-A864-31044D32EA86}"/>
              </a:ext>
            </a:extLst>
          </p:cNvPr>
          <p:cNvSpPr/>
          <p:nvPr/>
        </p:nvSpPr>
        <p:spPr>
          <a:xfrm>
            <a:off x="7917544" y="1870983"/>
            <a:ext cx="2886075" cy="3180550"/>
          </a:xfrm>
          <a:prstGeom prst="rect">
            <a:avLst/>
          </a:prstGeom>
          <a:solidFill>
            <a:schemeClr val="accent1"/>
          </a:solidFill>
          <a:ln>
            <a:noFill/>
          </a:ln>
          <a:effectLst>
            <a:outerShdw blurRad="50800" dist="38100" dir="8100000" algn="tr"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ъект 2">
            <a:extLst>
              <a:ext uri="{FF2B5EF4-FFF2-40B4-BE49-F238E27FC236}">
                <a16:creationId xmlns:a16="http://schemas.microsoft.com/office/drawing/2014/main" xmlns="" id="{D4FE817F-D590-4C1A-B45B-8307B1332944}"/>
              </a:ext>
            </a:extLst>
          </p:cNvPr>
          <p:cNvSpPr txBox="1">
            <a:spLocks/>
          </p:cNvSpPr>
          <p:nvPr/>
        </p:nvSpPr>
        <p:spPr>
          <a:xfrm>
            <a:off x="7917543" y="2309132"/>
            <a:ext cx="2809876" cy="266700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chemeClr val="bg1"/>
                </a:solidFill>
              </a:rPr>
              <a:t>Задачи в соответствии с образовательными областями ФГОС</a:t>
            </a:r>
            <a:endParaRPr lang="en-US" dirty="0">
              <a:solidFill>
                <a:schemeClr val="bg1"/>
              </a:solidFill>
            </a:endParaRPr>
          </a:p>
          <a:p>
            <a:endParaRPr lang="ru-RU" dirty="0">
              <a:solidFill>
                <a:schemeClr val="bg1"/>
              </a:solidFill>
            </a:endParaRPr>
          </a:p>
        </p:txBody>
      </p:sp>
      <p:sp>
        <p:nvSpPr>
          <p:cNvPr id="13" name="Овал 12">
            <a:extLst>
              <a:ext uri="{FF2B5EF4-FFF2-40B4-BE49-F238E27FC236}">
                <a16:creationId xmlns:a16="http://schemas.microsoft.com/office/drawing/2014/main" xmlns="" id="{09DCFA36-00C6-4026-80B4-0392707CC335}"/>
              </a:ext>
            </a:extLst>
          </p:cNvPr>
          <p:cNvSpPr/>
          <p:nvPr/>
        </p:nvSpPr>
        <p:spPr>
          <a:xfrm>
            <a:off x="8984344" y="1529681"/>
            <a:ext cx="733425" cy="733425"/>
          </a:xfrm>
          <a:prstGeom prst="ellipse">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TextBox 13">
            <a:extLst>
              <a:ext uri="{FF2B5EF4-FFF2-40B4-BE49-F238E27FC236}">
                <a16:creationId xmlns:a16="http://schemas.microsoft.com/office/drawing/2014/main" xmlns="" id="{993618DD-42C5-4438-A040-79E9A874323C}"/>
              </a:ext>
            </a:extLst>
          </p:cNvPr>
          <p:cNvSpPr txBox="1"/>
          <p:nvPr/>
        </p:nvSpPr>
        <p:spPr>
          <a:xfrm>
            <a:off x="8993869" y="1542450"/>
            <a:ext cx="733424" cy="707886"/>
          </a:xfrm>
          <a:prstGeom prst="rect">
            <a:avLst/>
          </a:prstGeom>
          <a:noFill/>
          <a:effectLst>
            <a:outerShdw blurRad="63500" sx="102000" sy="102000" algn="ctr" rotWithShape="0">
              <a:prstClr val="black">
                <a:alpha val="40000"/>
              </a:prstClr>
            </a:outerShdw>
          </a:effectLst>
        </p:spPr>
        <p:txBody>
          <a:bodyPr wrap="square">
            <a:spAutoFit/>
          </a:bodyPr>
          <a:lstStyle/>
          <a:p>
            <a:pPr algn="ctr"/>
            <a:r>
              <a:rPr lang="en-US" sz="4000" b="1" dirty="0">
                <a:solidFill>
                  <a:schemeClr val="accent1"/>
                </a:solidFill>
              </a:rPr>
              <a:t>3</a:t>
            </a:r>
            <a:endParaRPr lang="ru-RU" sz="4000" b="1" dirty="0">
              <a:solidFill>
                <a:schemeClr val="accent1"/>
              </a:solidFill>
            </a:endParaRPr>
          </a:p>
        </p:txBody>
      </p:sp>
      <p:sp>
        <p:nvSpPr>
          <p:cNvPr id="15" name="Объект 2">
            <a:extLst>
              <a:ext uri="{FF2B5EF4-FFF2-40B4-BE49-F238E27FC236}">
                <a16:creationId xmlns:a16="http://schemas.microsoft.com/office/drawing/2014/main" xmlns="" id="{0217FD6A-396F-4867-9F8E-3F97F04CCAB7}"/>
              </a:ext>
            </a:extLst>
          </p:cNvPr>
          <p:cNvSpPr txBox="1">
            <a:spLocks/>
          </p:cNvSpPr>
          <p:nvPr/>
        </p:nvSpPr>
        <p:spPr>
          <a:xfrm>
            <a:off x="1145264" y="2309132"/>
            <a:ext cx="2809876" cy="266700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smtClean="0">
                <a:solidFill>
                  <a:schemeClr val="bg1"/>
                </a:solidFill>
              </a:rPr>
              <a:t>Актуальность</a:t>
            </a:r>
            <a:endParaRPr lang="ru-RU" dirty="0">
              <a:solidFill>
                <a:schemeClr val="bg1"/>
              </a:solidFill>
            </a:endParaRPr>
          </a:p>
        </p:txBody>
      </p:sp>
      <p:sp>
        <p:nvSpPr>
          <p:cNvPr id="17" name="Нижний колонтитул 4">
            <a:extLst>
              <a:ext uri="{FF2B5EF4-FFF2-40B4-BE49-F238E27FC236}">
                <a16:creationId xmlns:a16="http://schemas.microsoft.com/office/drawing/2014/main" xmlns="" id="{B2294B21-71C0-4979-BE13-D613348B9B2D}"/>
              </a:ext>
            </a:extLst>
          </p:cNvPr>
          <p:cNvSpPr txBox="1">
            <a:spLocks/>
          </p:cNvSpPr>
          <p:nvPr/>
        </p:nvSpPr>
        <p:spPr>
          <a:xfrm>
            <a:off x="3802742" y="6559325"/>
            <a:ext cx="4267200" cy="36512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dirty="0">
                <a:solidFill>
                  <a:schemeClr val="tx2">
                    <a:lumMod val="40000"/>
                    <a:lumOff val="60000"/>
                  </a:schemeClr>
                </a:solidFill>
              </a:rPr>
              <a:t>Шаблоны презентаций с сайта </a:t>
            </a:r>
            <a:r>
              <a:rPr lang="en-US" sz="1200" dirty="0">
                <a:solidFill>
                  <a:schemeClr val="accent1">
                    <a:lumMod val="75000"/>
                  </a:schemeClr>
                </a:solidFill>
                <a:hlinkClick r:id="rId2" action="ppaction://hlinkfile">
                  <a:extLst>
                    <a:ext uri="{A12FA001-AC4F-418D-AE19-62706E023703}">
                      <ahyp:hlinkClr xmlns="" xmlns:ahyp="http://schemas.microsoft.com/office/drawing/2018/hyperlinkcolor" val="tx"/>
                    </a:ext>
                  </a:extLst>
                </a:hlinkClick>
              </a:rPr>
              <a:t>presentation-creation.ru</a:t>
            </a:r>
            <a:endParaRPr lang="ru-RU" sz="1200" dirty="0">
              <a:solidFill>
                <a:schemeClr val="accent1">
                  <a:lumMod val="75000"/>
                </a:schemeClr>
              </a:solidFill>
            </a:endParaRPr>
          </a:p>
        </p:txBody>
      </p:sp>
    </p:spTree>
    <p:extLst>
      <p:ext uri="{BB962C8B-B14F-4D97-AF65-F5344CB8AC3E}">
        <p14:creationId xmlns:p14="http://schemas.microsoft.com/office/powerpoint/2010/main" val="37774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D3D409B-2F0D-45E2-A4A4-9F416A036981}"/>
              </a:ext>
            </a:extLst>
          </p:cNvPr>
          <p:cNvSpPr>
            <a:spLocks noGrp="1"/>
          </p:cNvSpPr>
          <p:nvPr>
            <p:ph type="title"/>
          </p:nvPr>
        </p:nvSpPr>
        <p:spPr/>
        <p:txBody>
          <a:bodyPr/>
          <a:lstStyle/>
          <a:p>
            <a:r>
              <a:rPr lang="ru-RU" dirty="0" smtClean="0"/>
              <a:t>Актуальность</a:t>
            </a:r>
            <a:endParaRPr lang="ru-RU" dirty="0"/>
          </a:p>
        </p:txBody>
      </p:sp>
      <p:sp>
        <p:nvSpPr>
          <p:cNvPr id="2" name="Объект 1"/>
          <p:cNvSpPr>
            <a:spLocks noGrp="1"/>
          </p:cNvSpPr>
          <p:nvPr>
            <p:ph idx="1"/>
          </p:nvPr>
        </p:nvSpPr>
        <p:spPr>
          <a:xfrm>
            <a:off x="564776" y="1825624"/>
            <a:ext cx="10789024" cy="4781363"/>
          </a:xfrm>
        </p:spPr>
        <p:txBody>
          <a:bodyPr>
            <a:normAutofit fontScale="92500" lnSpcReduction="20000"/>
          </a:bodyPr>
          <a:lstStyle/>
          <a:p>
            <a:pPr algn="just"/>
            <a:r>
              <a:rPr lang="ru-RU" b="1" dirty="0">
                <a:solidFill>
                  <a:schemeClr val="accent1">
                    <a:lumMod val="75000"/>
                  </a:schemeClr>
                </a:solidFill>
                <a:latin typeface="Times New Roman" panose="02020603050405020304" pitchFamily="18" charset="0"/>
              </a:rPr>
              <a:t>Сформированная в России в течение многих десятилетий система дошкольного образования в настоящее время претерпевает серьёзные изменения. Разработан и вступил в силу Федеральный Государственный образовательный стандарт дошкольного образования (ФГОС ДО). Эти изменения были необходимы в связи с пониманием важности именно дошкольного образования для дальнейшего успешного развития и обучения каждого ребенка, обеспечения качественного образования детей дошкольного возраста.</a:t>
            </a:r>
            <a:endParaRPr lang="ru-RU" b="1" dirty="0">
              <a:solidFill>
                <a:schemeClr val="accent1">
                  <a:lumMod val="75000"/>
                </a:schemeClr>
              </a:solidFill>
              <a:latin typeface="Helvetica Neue"/>
            </a:endParaRPr>
          </a:p>
          <a:p>
            <a:pPr algn="just"/>
            <a:r>
              <a:rPr lang="ru-RU" b="1" dirty="0">
                <a:solidFill>
                  <a:schemeClr val="accent1">
                    <a:lumMod val="75000"/>
                  </a:schemeClr>
                </a:solidFill>
                <a:latin typeface="Times New Roman" panose="02020603050405020304" pitchFamily="18" charset="0"/>
              </a:rPr>
              <a:t>Требования Стандарта к результатам освоения программы представлены в виде целевых ориентиров дошкольного образования. На этапе завершения дошкольного образования ребенок должен хорошо владеть устной речью, выражать свой мысли и желания, использовать речь для выражения своих мыслей, чувств, желания, выделять звуки в словах. Речевое развитие по-прежнему остается наиболее актуальным в дошкольном возрасте.</a:t>
            </a:r>
            <a:endParaRPr lang="ru-RU" b="1" dirty="0">
              <a:solidFill>
                <a:schemeClr val="accent1">
                  <a:lumMod val="75000"/>
                </a:schemeClr>
              </a:solidFill>
              <a:latin typeface="Helvetica Neue"/>
            </a:endParaRPr>
          </a:p>
          <a:p>
            <a:endParaRPr lang="ru-RU" dirty="0"/>
          </a:p>
        </p:txBody>
      </p:sp>
    </p:spTree>
    <p:extLst>
      <p:ext uri="{BB962C8B-B14F-4D97-AF65-F5344CB8AC3E}">
        <p14:creationId xmlns:p14="http://schemas.microsoft.com/office/powerpoint/2010/main" val="163253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5153185E-AA0A-4EA5-980E-FF4320416F17}"/>
              </a:ext>
            </a:extLst>
          </p:cNvPr>
          <p:cNvSpPr>
            <a:spLocks noGrp="1"/>
          </p:cNvSpPr>
          <p:nvPr>
            <p:ph type="title"/>
          </p:nvPr>
        </p:nvSpPr>
        <p:spPr/>
        <p:txBody>
          <a:bodyPr/>
          <a:lstStyle/>
          <a:p>
            <a:r>
              <a:rPr lang="ru-RU" dirty="0" smtClean="0"/>
              <a:t>Общеобразовательные занятия в ДОО</a:t>
            </a:r>
            <a:endParaRPr lang="ru-RU" dirty="0"/>
          </a:p>
        </p:txBody>
      </p:sp>
      <p:sp>
        <p:nvSpPr>
          <p:cNvPr id="5" name="Объект 4">
            <a:extLst>
              <a:ext uri="{FF2B5EF4-FFF2-40B4-BE49-F238E27FC236}">
                <a16:creationId xmlns:a16="http://schemas.microsoft.com/office/drawing/2014/main" xmlns="" id="{7BD92908-6604-4913-8CB1-3C932DDA448A}"/>
              </a:ext>
            </a:extLst>
          </p:cNvPr>
          <p:cNvSpPr>
            <a:spLocks noGrp="1"/>
          </p:cNvSpPr>
          <p:nvPr>
            <p:ph idx="1"/>
          </p:nvPr>
        </p:nvSpPr>
        <p:spPr>
          <a:xfrm>
            <a:off x="394447" y="1690688"/>
            <a:ext cx="7144871" cy="4037759"/>
          </a:xfrm>
        </p:spPr>
        <p:txBody>
          <a:bodyPr>
            <a:normAutofit fontScale="70000" lnSpcReduction="20000"/>
          </a:bodyPr>
          <a:lstStyle/>
          <a:p>
            <a:pPr algn="just"/>
            <a:r>
              <a:rPr lang="ru-RU" b="1" dirty="0">
                <a:solidFill>
                  <a:schemeClr val="accent1">
                    <a:lumMod val="75000"/>
                  </a:schemeClr>
                </a:solidFill>
                <a:latin typeface="Times New Roman" panose="02020603050405020304" pitchFamily="18" charset="0"/>
                <a:cs typeface="Times New Roman" panose="02020603050405020304" pitchFamily="18" charset="0"/>
              </a:rPr>
              <a:t>Одним из основных направлений в работе воспитателя дошкольного образования является проведение специально организованных форм образовательного процесса, в частности занятий. Использование занятий в качестве основной формы обучения детей одним из первых обосновал Я.А. Коменский</a:t>
            </a:r>
            <a:r>
              <a:rPr lang="ru-RU"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b="1" dirty="0">
                <a:solidFill>
                  <a:schemeClr val="accent1">
                    <a:lumMod val="75000"/>
                  </a:schemeClr>
                </a:solidFill>
                <a:latin typeface="Times New Roman" panose="02020603050405020304" pitchFamily="18" charset="0"/>
                <a:cs typeface="Times New Roman" panose="02020603050405020304" pitchFamily="18" charset="0"/>
              </a:rPr>
              <a:t>Ян </a:t>
            </a:r>
            <a:r>
              <a:rPr lang="ru-RU" b="1" dirty="0" err="1">
                <a:solidFill>
                  <a:schemeClr val="accent1">
                    <a:lumMod val="75000"/>
                  </a:schemeClr>
                </a:solidFill>
                <a:latin typeface="Times New Roman" panose="02020603050405020304" pitchFamily="18" charset="0"/>
                <a:cs typeface="Times New Roman" panose="02020603050405020304" pitchFamily="18" charset="0"/>
              </a:rPr>
              <a:t>Амос</a:t>
            </a:r>
            <a:r>
              <a:rPr lang="ru-RU" b="1" dirty="0">
                <a:solidFill>
                  <a:schemeClr val="accent1">
                    <a:lumMod val="75000"/>
                  </a:schemeClr>
                </a:solidFill>
                <a:latin typeface="Times New Roman" panose="02020603050405020304" pitchFamily="18" charset="0"/>
                <a:cs typeface="Times New Roman" panose="02020603050405020304" pitchFamily="18" charset="0"/>
              </a:rPr>
              <a:t> Коменский в педагогическом труде «Великая дидактика» охарактеризовал классно-урочную систему как «универсальное искусство обучения всех всему», разработал правила организации школы (понятия – школьный год, четверть, каникулы), четкое распределение и содержание всех видов работы, обосновал дидактические принципы обучения детей на уроках. Кроме того, он одним из первых выдвинул идею о том, что начало планомерного воспитания и обучения лежит в дошкольном возрасте, разработал содержание обучения детей дошкольного возраста и изложил их в педагогическом труде «Материнская школа».</a:t>
            </a:r>
          </a:p>
        </p:txBody>
      </p:sp>
      <p:sp>
        <p:nvSpPr>
          <p:cNvPr id="6" name="Нижний колонтитул 4">
            <a:extLst>
              <a:ext uri="{FF2B5EF4-FFF2-40B4-BE49-F238E27FC236}">
                <a16:creationId xmlns:a16="http://schemas.microsoft.com/office/drawing/2014/main" xmlns="" id="{967E1500-AA5F-41E7-ACA8-969CE9066699}"/>
              </a:ext>
            </a:extLst>
          </p:cNvPr>
          <p:cNvSpPr txBox="1">
            <a:spLocks/>
          </p:cNvSpPr>
          <p:nvPr/>
        </p:nvSpPr>
        <p:spPr>
          <a:xfrm>
            <a:off x="3802742" y="6559325"/>
            <a:ext cx="4267200" cy="36512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dirty="0">
                <a:solidFill>
                  <a:schemeClr val="tx2">
                    <a:lumMod val="40000"/>
                    <a:lumOff val="60000"/>
                  </a:schemeClr>
                </a:solidFill>
              </a:rPr>
              <a:t>Шаблоны презентаций с сайта </a:t>
            </a:r>
            <a:r>
              <a:rPr lang="en-US" sz="1200" dirty="0">
                <a:solidFill>
                  <a:schemeClr val="accent1">
                    <a:lumMod val="75000"/>
                  </a:schemeClr>
                </a:solidFill>
                <a:hlinkClick r:id="rId2" action="ppaction://hlinkfile">
                  <a:extLst>
                    <a:ext uri="{A12FA001-AC4F-418D-AE19-62706E023703}">
                      <ahyp:hlinkClr xmlns="" xmlns:ahyp="http://schemas.microsoft.com/office/drawing/2018/hyperlinkcolor" val="tx"/>
                    </a:ext>
                  </a:extLst>
                </a:hlinkClick>
              </a:rPr>
              <a:t>presentation-creation.ru</a:t>
            </a:r>
            <a:endParaRPr lang="ru-RU" sz="1200" dirty="0">
              <a:solidFill>
                <a:schemeClr val="accent1">
                  <a:lumMod val="75000"/>
                </a:schemeClr>
              </a:solidFill>
            </a:endParaRPr>
          </a:p>
        </p:txBody>
      </p:sp>
      <p:pic>
        <p:nvPicPr>
          <p:cNvPr id="7" name="Рисунок 6"/>
          <p:cNvPicPr>
            <a:picLocks noChangeAspect="1"/>
          </p:cNvPicPr>
          <p:nvPr/>
        </p:nvPicPr>
        <p:blipFill>
          <a:blip r:embed="rId3"/>
          <a:stretch>
            <a:fillRect/>
          </a:stretch>
        </p:blipFill>
        <p:spPr>
          <a:xfrm>
            <a:off x="7881274" y="2170584"/>
            <a:ext cx="3875655" cy="2906742"/>
          </a:xfrm>
          <a:prstGeom prst="rect">
            <a:avLst/>
          </a:prstGeom>
        </p:spPr>
      </p:pic>
    </p:spTree>
    <p:extLst>
      <p:ext uri="{BB962C8B-B14F-4D97-AF65-F5344CB8AC3E}">
        <p14:creationId xmlns:p14="http://schemas.microsoft.com/office/powerpoint/2010/main" val="36233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B49A87-3F32-421A-B576-1AC0C85ADFB3}"/>
              </a:ext>
            </a:extLst>
          </p:cNvPr>
          <p:cNvSpPr>
            <a:spLocks noGrp="1"/>
          </p:cNvSpPr>
          <p:nvPr>
            <p:ph type="title"/>
          </p:nvPr>
        </p:nvSpPr>
        <p:spPr/>
        <p:txBody>
          <a:bodyPr/>
          <a:lstStyle/>
          <a:p>
            <a:r>
              <a:rPr lang="ru-RU" dirty="0" smtClean="0">
                <a:solidFill>
                  <a:srgbClr val="4472C4"/>
                </a:solidFill>
              </a:rPr>
              <a:t>Цель общеобразовательных занятий</a:t>
            </a:r>
            <a:endParaRPr lang="ru-RU" dirty="0"/>
          </a:p>
        </p:txBody>
      </p:sp>
      <p:sp>
        <p:nvSpPr>
          <p:cNvPr id="5" name="Нижний колонтитул 4">
            <a:extLst>
              <a:ext uri="{FF2B5EF4-FFF2-40B4-BE49-F238E27FC236}">
                <a16:creationId xmlns:a16="http://schemas.microsoft.com/office/drawing/2014/main" xmlns="" id="{F7C103C6-6388-4FD8-8DAE-DF6F3E5BA230}"/>
              </a:ext>
            </a:extLst>
          </p:cNvPr>
          <p:cNvSpPr txBox="1">
            <a:spLocks/>
          </p:cNvSpPr>
          <p:nvPr/>
        </p:nvSpPr>
        <p:spPr>
          <a:xfrm>
            <a:off x="3802742" y="6559325"/>
            <a:ext cx="4267200" cy="36512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dirty="0">
                <a:solidFill>
                  <a:schemeClr val="tx2">
                    <a:lumMod val="40000"/>
                    <a:lumOff val="60000"/>
                  </a:schemeClr>
                </a:solidFill>
              </a:rPr>
              <a:t>Шаблоны презентаций с сайта </a:t>
            </a:r>
            <a:r>
              <a:rPr lang="en-US" sz="1200" dirty="0">
                <a:solidFill>
                  <a:schemeClr val="accent1">
                    <a:lumMod val="75000"/>
                  </a:schemeClr>
                </a:solidFill>
                <a:hlinkClick r:id="rId2" action="ppaction://hlinkfile">
                  <a:extLst>
                    <a:ext uri="{A12FA001-AC4F-418D-AE19-62706E023703}">
                      <ahyp:hlinkClr xmlns="" xmlns:ahyp="http://schemas.microsoft.com/office/drawing/2018/hyperlinkcolor" val="tx"/>
                    </a:ext>
                  </a:extLst>
                </a:hlinkClick>
              </a:rPr>
              <a:t>presentation-creation.ru</a:t>
            </a:r>
            <a:endParaRPr lang="ru-RU" sz="1200" dirty="0">
              <a:solidFill>
                <a:schemeClr val="accent1">
                  <a:lumMod val="75000"/>
                </a:schemeClr>
              </a:solidFill>
            </a:endParaRPr>
          </a:p>
        </p:txBody>
      </p:sp>
      <p:sp>
        <p:nvSpPr>
          <p:cNvPr id="3" name="Прямоугольник 2"/>
          <p:cNvSpPr/>
          <p:nvPr/>
        </p:nvSpPr>
        <p:spPr>
          <a:xfrm>
            <a:off x="484094" y="1475535"/>
            <a:ext cx="6481483" cy="3693319"/>
          </a:xfrm>
          <a:prstGeom prst="rect">
            <a:avLst/>
          </a:prstGeom>
        </p:spPr>
        <p:txBody>
          <a:bodyPr wrap="square">
            <a:spAutoFit/>
          </a:bodyPr>
          <a:lstStyle/>
          <a:p>
            <a:pPr algn="just"/>
            <a:r>
              <a:rPr lang="ru-RU" b="1" i="1" dirty="0">
                <a:solidFill>
                  <a:schemeClr val="accent1">
                    <a:lumMod val="75000"/>
                  </a:schemeClr>
                </a:solidFill>
                <a:latin typeface="Times New Roman" panose="02020603050405020304" pitchFamily="18" charset="0"/>
                <a:cs typeface="Times New Roman" panose="02020603050405020304" pitchFamily="18" charset="0"/>
              </a:rPr>
              <a:t>Планируя занятие, необходимо, прежде всего определить его цель.</a:t>
            </a:r>
          </a:p>
          <a:p>
            <a:r>
              <a:rPr lang="ru-RU" b="1" i="1" dirty="0">
                <a:solidFill>
                  <a:schemeClr val="accent1">
                    <a:lumMod val="75000"/>
                  </a:schemeClr>
                </a:solidFill>
                <a:latin typeface="Times New Roman" panose="02020603050405020304" pitchFamily="18" charset="0"/>
                <a:cs typeface="Times New Roman" panose="02020603050405020304" pitchFamily="18" charset="0"/>
              </a:rPr>
              <a:t>Цель определяет содержание занятия, его структуру, методы обучения, формы организации познавательной деятельности детей. Она должна соответствовать теме занятия, его содержанию, программным требованиям, возрасту детей, их психофизическим особенностям. Кроме этого, цель должна быть конкретной, корректно сформулированной, мотивированной, лежать в сфере деятельности детей. От цели зависит, будет ли занятие носить развивающий характер.</a:t>
            </a:r>
          </a:p>
          <a:p>
            <a:pPr algn="just"/>
            <a:r>
              <a:rPr lang="ru-RU" b="1" i="1" dirty="0">
                <a:solidFill>
                  <a:schemeClr val="accent1">
                    <a:lumMod val="75000"/>
                  </a:schemeClr>
                </a:solidFill>
                <a:latin typeface="Times New Roman" panose="02020603050405020304" pitchFamily="18" charset="0"/>
                <a:cs typeface="Times New Roman" panose="02020603050405020304" pitchFamily="18" charset="0"/>
              </a:rPr>
              <a:t>На занятии главное – организация познавательной деятельности детей.</a:t>
            </a:r>
            <a:endParaRPr lang="ru-RU" b="1" i="1" dirty="0">
              <a:solidFill>
                <a:schemeClr val="accent1">
                  <a:lumMod val="75000"/>
                </a:schemeClr>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7098646" y="1690688"/>
            <a:ext cx="3936907" cy="3936907"/>
          </a:xfrm>
          <a:prstGeom prst="rect">
            <a:avLst/>
          </a:prstGeom>
        </p:spPr>
      </p:pic>
    </p:spTree>
    <p:extLst>
      <p:ext uri="{BB962C8B-B14F-4D97-AF65-F5344CB8AC3E}">
        <p14:creationId xmlns:p14="http://schemas.microsoft.com/office/powerpoint/2010/main" val="183522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549A2F-BA89-4EB8-9A2A-18B985F637F1}"/>
              </a:ext>
            </a:extLst>
          </p:cNvPr>
          <p:cNvSpPr>
            <a:spLocks noGrp="1"/>
          </p:cNvSpPr>
          <p:nvPr>
            <p:ph type="title"/>
          </p:nvPr>
        </p:nvSpPr>
        <p:spPr/>
        <p:txBody>
          <a:bodyPr/>
          <a:lstStyle/>
          <a:p>
            <a:r>
              <a:rPr lang="ru-RU" dirty="0" smtClean="0"/>
              <a:t>Задачи общеобразовательных занятий</a:t>
            </a:r>
            <a:endParaRPr lang="ru-RU" dirty="0"/>
          </a:p>
        </p:txBody>
      </p:sp>
      <p:sp>
        <p:nvSpPr>
          <p:cNvPr id="4" name="Прямоугольник: скругленные углы 3">
            <a:extLst>
              <a:ext uri="{FF2B5EF4-FFF2-40B4-BE49-F238E27FC236}">
                <a16:creationId xmlns:a16="http://schemas.microsoft.com/office/drawing/2014/main" xmlns="" id="{C1E90BA6-20BC-4B94-B967-FE49C401CAFE}"/>
              </a:ext>
            </a:extLst>
          </p:cNvPr>
          <p:cNvSpPr/>
          <p:nvPr/>
        </p:nvSpPr>
        <p:spPr>
          <a:xfrm>
            <a:off x="585828" y="2412832"/>
            <a:ext cx="2682172" cy="2700000"/>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лилиния: фигура 4">
            <a:extLst>
              <a:ext uri="{FF2B5EF4-FFF2-40B4-BE49-F238E27FC236}">
                <a16:creationId xmlns:a16="http://schemas.microsoft.com/office/drawing/2014/main" xmlns="" id="{307E5FF8-A04D-4D63-8171-0B65DA32C0CA}"/>
              </a:ext>
            </a:extLst>
          </p:cNvPr>
          <p:cNvSpPr/>
          <p:nvPr/>
        </p:nvSpPr>
        <p:spPr>
          <a:xfrm>
            <a:off x="983853" y="1579058"/>
            <a:ext cx="1886122" cy="2408774"/>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5" y="22654"/>
                  <a:pt x="93261" y="5031"/>
                </a:cubicBezTo>
                <a:close/>
              </a:path>
            </a:pathLst>
          </a:custGeom>
          <a:gradFill flip="none" rotWithShape="1">
            <a:gsLst>
              <a:gs pos="0">
                <a:schemeClr val="accent1">
                  <a:lumMod val="60000"/>
                  <a:lumOff val="40000"/>
                </a:schemeClr>
              </a:gs>
              <a:gs pos="93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6" name="Прямоугольник: скругленные углы 5">
            <a:extLst>
              <a:ext uri="{FF2B5EF4-FFF2-40B4-BE49-F238E27FC236}">
                <a16:creationId xmlns:a16="http://schemas.microsoft.com/office/drawing/2014/main" xmlns="" id="{AD0F606B-71FC-447F-B430-91DD7B06D6E9}"/>
              </a:ext>
            </a:extLst>
          </p:cNvPr>
          <p:cNvSpPr/>
          <p:nvPr/>
        </p:nvSpPr>
        <p:spPr>
          <a:xfrm>
            <a:off x="3510828" y="2412832"/>
            <a:ext cx="2682172" cy="2700000"/>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олилиния: фигура 6">
            <a:extLst>
              <a:ext uri="{FF2B5EF4-FFF2-40B4-BE49-F238E27FC236}">
                <a16:creationId xmlns:a16="http://schemas.microsoft.com/office/drawing/2014/main" xmlns="" id="{81E0F697-DBA4-40A8-8448-F1F224397311}"/>
              </a:ext>
            </a:extLst>
          </p:cNvPr>
          <p:cNvSpPr/>
          <p:nvPr/>
        </p:nvSpPr>
        <p:spPr>
          <a:xfrm rot="10800000">
            <a:off x="3908853" y="1579058"/>
            <a:ext cx="1886122" cy="2408774"/>
          </a:xfrm>
          <a:custGeom>
            <a:avLst/>
            <a:gdLst>
              <a:gd name="connsiteX0" fmla="*/ 1544434 w 1670466"/>
              <a:gd name="connsiteY0" fmla="*/ 2408774 h 2408774"/>
              <a:gd name="connsiteX1" fmla="*/ 111364 w 1670466"/>
              <a:gd name="connsiteY1" fmla="*/ 2313451 h 2408774"/>
              <a:gd name="connsiteX2" fmla="*/ 111364 w 1670466"/>
              <a:gd name="connsiteY2" fmla="*/ 2309217 h 2408774"/>
              <a:gd name="connsiteX3" fmla="*/ 93260 w 1670466"/>
              <a:gd name="connsiteY3" fmla="*/ 2306438 h 2408774"/>
              <a:gd name="connsiteX4" fmla="*/ 0 w 1670466"/>
              <a:gd name="connsiteY4" fmla="*/ 2199468 h 2408774"/>
              <a:gd name="connsiteX5" fmla="*/ 0 w 1670466"/>
              <a:gd name="connsiteY5" fmla="*/ 2158862 h 2408774"/>
              <a:gd name="connsiteX6" fmla="*/ 0 w 1670466"/>
              <a:gd name="connsiteY6" fmla="*/ 468699 h 2408774"/>
              <a:gd name="connsiteX7" fmla="*/ 0 w 1670466"/>
              <a:gd name="connsiteY7" fmla="*/ 371393 h 2408774"/>
              <a:gd name="connsiteX8" fmla="*/ 152697 w 1670466"/>
              <a:gd name="connsiteY8" fmla="*/ 255300 h 2408774"/>
              <a:gd name="connsiteX9" fmla="*/ 1034226 w 1670466"/>
              <a:gd name="connsiteY9" fmla="*/ 255300 h 2408774"/>
              <a:gd name="connsiteX10" fmla="*/ 1238466 w 1670466"/>
              <a:gd name="connsiteY10" fmla="*/ 0 h 2408774"/>
              <a:gd name="connsiteX11" fmla="*/ 1442706 w 1670466"/>
              <a:gd name="connsiteY11" fmla="*/ 255300 h 2408774"/>
              <a:gd name="connsiteX12" fmla="*/ 1517769 w 1670466"/>
              <a:gd name="connsiteY12" fmla="*/ 255300 h 2408774"/>
              <a:gd name="connsiteX13" fmla="*/ 1670466 w 1670466"/>
              <a:gd name="connsiteY13" fmla="*/ 371393 h 2408774"/>
              <a:gd name="connsiteX14" fmla="*/ 1670466 w 1670466"/>
              <a:gd name="connsiteY14" fmla="*/ 468699 h 2408774"/>
              <a:gd name="connsiteX15" fmla="*/ 1670466 w 1670466"/>
              <a:gd name="connsiteY15" fmla="*/ 2199468 h 2408774"/>
              <a:gd name="connsiteX16" fmla="*/ 1670466 w 1670466"/>
              <a:gd name="connsiteY16" fmla="*/ 2296774 h 2408774"/>
              <a:gd name="connsiteX17" fmla="*/ 1577205 w 1670466"/>
              <a:gd name="connsiteY17" fmla="*/ 2403744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544434" y="2408774"/>
                </a:moveTo>
                <a:lnTo>
                  <a:pt x="111364" y="2313451"/>
                </a:lnTo>
                <a:lnTo>
                  <a:pt x="111364" y="2309217"/>
                </a:lnTo>
                <a:lnTo>
                  <a:pt x="93260" y="2306438"/>
                </a:lnTo>
                <a:cubicBezTo>
                  <a:pt x="38454" y="2288814"/>
                  <a:pt x="0" y="2247556"/>
                  <a:pt x="0" y="2199468"/>
                </a:cubicBezTo>
                <a:lnTo>
                  <a:pt x="0" y="2158862"/>
                </a:lnTo>
                <a:lnTo>
                  <a:pt x="0" y="468699"/>
                </a:lnTo>
                <a:lnTo>
                  <a:pt x="0" y="371393"/>
                </a:lnTo>
                <a:cubicBezTo>
                  <a:pt x="0" y="307276"/>
                  <a:pt x="68364" y="255300"/>
                  <a:pt x="152697" y="255300"/>
                </a:cubicBezTo>
                <a:lnTo>
                  <a:pt x="1034226" y="255300"/>
                </a:lnTo>
                <a:lnTo>
                  <a:pt x="1238466" y="0"/>
                </a:lnTo>
                <a:lnTo>
                  <a:pt x="1442706" y="255300"/>
                </a:lnTo>
                <a:lnTo>
                  <a:pt x="1517769" y="255300"/>
                </a:lnTo>
                <a:cubicBezTo>
                  <a:pt x="1602102" y="255300"/>
                  <a:pt x="1670466" y="307276"/>
                  <a:pt x="1670466" y="371393"/>
                </a:cubicBezTo>
                <a:lnTo>
                  <a:pt x="1670466" y="468699"/>
                </a:lnTo>
                <a:lnTo>
                  <a:pt x="1670466" y="2199468"/>
                </a:lnTo>
                <a:lnTo>
                  <a:pt x="1670466" y="2296774"/>
                </a:lnTo>
                <a:cubicBezTo>
                  <a:pt x="1670466" y="2344861"/>
                  <a:pt x="1632011" y="2386120"/>
                  <a:pt x="1577205" y="2403744"/>
                </a:cubicBezTo>
                <a:close/>
              </a:path>
            </a:pathLst>
          </a:custGeom>
          <a:gradFill flip="none" rotWithShape="1">
            <a:gsLst>
              <a:gs pos="0">
                <a:schemeClr val="accent2">
                  <a:lumMod val="60000"/>
                  <a:lumOff val="40000"/>
                </a:schemeClr>
              </a:gs>
              <a:gs pos="93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sp>
        <p:nvSpPr>
          <p:cNvPr id="8" name="Прямоугольник: скругленные углы 7">
            <a:extLst>
              <a:ext uri="{FF2B5EF4-FFF2-40B4-BE49-F238E27FC236}">
                <a16:creationId xmlns:a16="http://schemas.microsoft.com/office/drawing/2014/main" xmlns="" id="{E3A7CF46-54C1-47D0-9B18-DE50B668A4E2}"/>
              </a:ext>
            </a:extLst>
          </p:cNvPr>
          <p:cNvSpPr/>
          <p:nvPr/>
        </p:nvSpPr>
        <p:spPr>
          <a:xfrm>
            <a:off x="6407895" y="2412832"/>
            <a:ext cx="2682172" cy="2700000"/>
          </a:xfrm>
          <a:prstGeom prst="roundRect">
            <a:avLst>
              <a:gd name="adj" fmla="val 9023"/>
            </a:avLst>
          </a:prstGeom>
          <a:solidFill>
            <a:schemeClr val="bg1">
              <a:lumMod val="85000"/>
            </a:schemeClr>
          </a:solidFill>
          <a:ln>
            <a:noFill/>
          </a:ln>
          <a:effectLst>
            <a:reflection blurRad="139700" stA="50000" endPos="1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олилиния: фигура 8">
            <a:extLst>
              <a:ext uri="{FF2B5EF4-FFF2-40B4-BE49-F238E27FC236}">
                <a16:creationId xmlns:a16="http://schemas.microsoft.com/office/drawing/2014/main" xmlns="" id="{6294C1E0-F61C-4D59-AFB5-A140B11E9449}"/>
              </a:ext>
            </a:extLst>
          </p:cNvPr>
          <p:cNvSpPr/>
          <p:nvPr/>
        </p:nvSpPr>
        <p:spPr>
          <a:xfrm>
            <a:off x="6805920" y="1579058"/>
            <a:ext cx="1886122" cy="2408774"/>
          </a:xfrm>
          <a:custGeom>
            <a:avLst/>
            <a:gdLst>
              <a:gd name="connsiteX0" fmla="*/ 126032 w 1670466"/>
              <a:gd name="connsiteY0" fmla="*/ 0 h 2408774"/>
              <a:gd name="connsiteX1" fmla="*/ 1559102 w 1670466"/>
              <a:gd name="connsiteY1" fmla="*/ 95323 h 2408774"/>
              <a:gd name="connsiteX2" fmla="*/ 1559102 w 1670466"/>
              <a:gd name="connsiteY2" fmla="*/ 99557 h 2408774"/>
              <a:gd name="connsiteX3" fmla="*/ 1577206 w 1670466"/>
              <a:gd name="connsiteY3" fmla="*/ 102336 h 2408774"/>
              <a:gd name="connsiteX4" fmla="*/ 1670466 w 1670466"/>
              <a:gd name="connsiteY4" fmla="*/ 209306 h 2408774"/>
              <a:gd name="connsiteX5" fmla="*/ 1670466 w 1670466"/>
              <a:gd name="connsiteY5" fmla="*/ 249912 h 2408774"/>
              <a:gd name="connsiteX6" fmla="*/ 1670466 w 1670466"/>
              <a:gd name="connsiteY6" fmla="*/ 1940076 h 2408774"/>
              <a:gd name="connsiteX7" fmla="*/ 1670466 w 1670466"/>
              <a:gd name="connsiteY7" fmla="*/ 2037381 h 2408774"/>
              <a:gd name="connsiteX8" fmla="*/ 1517769 w 1670466"/>
              <a:gd name="connsiteY8" fmla="*/ 2153474 h 2408774"/>
              <a:gd name="connsiteX9" fmla="*/ 636240 w 1670466"/>
              <a:gd name="connsiteY9" fmla="*/ 2153474 h 2408774"/>
              <a:gd name="connsiteX10" fmla="*/ 432000 w 1670466"/>
              <a:gd name="connsiteY10" fmla="*/ 2408774 h 2408774"/>
              <a:gd name="connsiteX11" fmla="*/ 227760 w 1670466"/>
              <a:gd name="connsiteY11" fmla="*/ 2153474 h 2408774"/>
              <a:gd name="connsiteX12" fmla="*/ 152697 w 1670466"/>
              <a:gd name="connsiteY12" fmla="*/ 2153474 h 2408774"/>
              <a:gd name="connsiteX13" fmla="*/ 0 w 1670466"/>
              <a:gd name="connsiteY13" fmla="*/ 2037381 h 2408774"/>
              <a:gd name="connsiteX14" fmla="*/ 0 w 1670466"/>
              <a:gd name="connsiteY14" fmla="*/ 1940076 h 2408774"/>
              <a:gd name="connsiteX15" fmla="*/ 0 w 1670466"/>
              <a:gd name="connsiteY15" fmla="*/ 209306 h 2408774"/>
              <a:gd name="connsiteX16" fmla="*/ 0 w 1670466"/>
              <a:gd name="connsiteY16" fmla="*/ 112000 h 2408774"/>
              <a:gd name="connsiteX17" fmla="*/ 93261 w 1670466"/>
              <a:gd name="connsiteY17" fmla="*/ 5031 h 240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0466" h="2408774">
                <a:moveTo>
                  <a:pt x="126032" y="0"/>
                </a:moveTo>
                <a:lnTo>
                  <a:pt x="1559102" y="95323"/>
                </a:lnTo>
                <a:lnTo>
                  <a:pt x="1559102" y="99557"/>
                </a:lnTo>
                <a:lnTo>
                  <a:pt x="1577206" y="102336"/>
                </a:lnTo>
                <a:cubicBezTo>
                  <a:pt x="1632012" y="119960"/>
                  <a:pt x="1670466" y="161218"/>
                  <a:pt x="1670466" y="209306"/>
                </a:cubicBezTo>
                <a:lnTo>
                  <a:pt x="1670466" y="249912"/>
                </a:lnTo>
                <a:lnTo>
                  <a:pt x="1670466" y="1940076"/>
                </a:lnTo>
                <a:lnTo>
                  <a:pt x="1670466" y="2037381"/>
                </a:lnTo>
                <a:cubicBezTo>
                  <a:pt x="1670466" y="2101498"/>
                  <a:pt x="1602102" y="2153474"/>
                  <a:pt x="1517769" y="2153474"/>
                </a:cubicBezTo>
                <a:lnTo>
                  <a:pt x="636240" y="2153474"/>
                </a:lnTo>
                <a:lnTo>
                  <a:pt x="432000" y="2408774"/>
                </a:lnTo>
                <a:lnTo>
                  <a:pt x="227760" y="2153474"/>
                </a:lnTo>
                <a:lnTo>
                  <a:pt x="152697" y="2153474"/>
                </a:lnTo>
                <a:cubicBezTo>
                  <a:pt x="68365" y="2153474"/>
                  <a:pt x="0" y="2101498"/>
                  <a:pt x="0" y="2037381"/>
                </a:cubicBezTo>
                <a:lnTo>
                  <a:pt x="0" y="1940076"/>
                </a:lnTo>
                <a:lnTo>
                  <a:pt x="0" y="209306"/>
                </a:lnTo>
                <a:lnTo>
                  <a:pt x="0" y="112000"/>
                </a:lnTo>
                <a:cubicBezTo>
                  <a:pt x="0" y="63913"/>
                  <a:pt x="38456" y="22654"/>
                  <a:pt x="93261" y="5031"/>
                </a:cubicBezTo>
                <a:close/>
              </a:path>
            </a:pathLst>
          </a:custGeom>
          <a:gradFill flip="none" rotWithShape="1">
            <a:gsLst>
              <a:gs pos="0">
                <a:schemeClr val="accent3">
                  <a:lumMod val="60000"/>
                  <a:lumOff val="40000"/>
                </a:schemeClr>
              </a:gs>
              <a:gs pos="93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pic>
        <p:nvPicPr>
          <p:cNvPr id="12" name="Рисунок 11">
            <a:extLst>
              <a:ext uri="{FF2B5EF4-FFF2-40B4-BE49-F238E27FC236}">
                <a16:creationId xmlns:a16="http://schemas.microsoft.com/office/drawing/2014/main" xmlns="" id="{1E684EFF-5B33-4511-8637-1AC2935E66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46914" y="1815945"/>
            <a:ext cx="360000" cy="360000"/>
          </a:xfrm>
          <a:prstGeom prst="rect">
            <a:avLst/>
          </a:prstGeom>
        </p:spPr>
      </p:pic>
      <p:pic>
        <p:nvPicPr>
          <p:cNvPr id="13" name="Рисунок 12">
            <a:extLst>
              <a:ext uri="{FF2B5EF4-FFF2-40B4-BE49-F238E27FC236}">
                <a16:creationId xmlns:a16="http://schemas.microsoft.com/office/drawing/2014/main" xmlns="" id="{9CD4FACB-4817-4F50-B80B-E8E85896A6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71914" y="1815945"/>
            <a:ext cx="360000" cy="360000"/>
          </a:xfrm>
          <a:prstGeom prst="rect">
            <a:avLst/>
          </a:prstGeom>
        </p:spPr>
      </p:pic>
      <p:pic>
        <p:nvPicPr>
          <p:cNvPr id="14" name="Рисунок 13">
            <a:extLst>
              <a:ext uri="{FF2B5EF4-FFF2-40B4-BE49-F238E27FC236}">
                <a16:creationId xmlns:a16="http://schemas.microsoft.com/office/drawing/2014/main" xmlns="" id="{25AD7598-9016-417A-8AB0-A5873317FB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7568981" y="1815945"/>
            <a:ext cx="360000" cy="360000"/>
          </a:xfrm>
          <a:prstGeom prst="rect">
            <a:avLst/>
          </a:prstGeom>
        </p:spPr>
      </p:pic>
      <p:pic>
        <p:nvPicPr>
          <p:cNvPr id="15" name="Рисунок 14">
            <a:extLst>
              <a:ext uri="{FF2B5EF4-FFF2-40B4-BE49-F238E27FC236}">
                <a16:creationId xmlns:a16="http://schemas.microsoft.com/office/drawing/2014/main" xmlns="" id="{814370A4-099C-4D7C-A5A4-C4CA520F10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10468000" y="1815945"/>
            <a:ext cx="360000" cy="360000"/>
          </a:xfrm>
          <a:prstGeom prst="rect">
            <a:avLst/>
          </a:prstGeom>
        </p:spPr>
      </p:pic>
      <p:sp>
        <p:nvSpPr>
          <p:cNvPr id="16" name="TextBox 15">
            <a:extLst>
              <a:ext uri="{FF2B5EF4-FFF2-40B4-BE49-F238E27FC236}">
                <a16:creationId xmlns:a16="http://schemas.microsoft.com/office/drawing/2014/main" xmlns="" id="{8D34E7B6-8317-46AB-8996-2EE102E0E8B1}"/>
              </a:ext>
            </a:extLst>
          </p:cNvPr>
          <p:cNvSpPr txBox="1"/>
          <p:nvPr/>
        </p:nvSpPr>
        <p:spPr>
          <a:xfrm>
            <a:off x="903317" y="2399891"/>
            <a:ext cx="1966657" cy="338554"/>
          </a:xfrm>
          <a:prstGeom prst="rect">
            <a:avLst/>
          </a:prstGeom>
          <a:noFill/>
        </p:spPr>
        <p:txBody>
          <a:bodyPr wrap="square" rtlCol="0">
            <a:spAutoFit/>
          </a:bodyPr>
          <a:lstStyle/>
          <a:p>
            <a:pPr algn="ctr"/>
            <a:r>
              <a:rPr lang="ru-RU" sz="1600" b="1" dirty="0" smtClean="0">
                <a:solidFill>
                  <a:schemeClr val="bg1"/>
                </a:solidFill>
              </a:rPr>
              <a:t>РАЗВИВАЮЩИЕ</a:t>
            </a:r>
            <a:endParaRPr lang="ru-RU" sz="1600" b="1" dirty="0">
              <a:solidFill>
                <a:schemeClr val="bg1"/>
              </a:solidFill>
            </a:endParaRPr>
          </a:p>
        </p:txBody>
      </p:sp>
      <p:sp>
        <p:nvSpPr>
          <p:cNvPr id="18" name="TextBox 17">
            <a:extLst>
              <a:ext uri="{FF2B5EF4-FFF2-40B4-BE49-F238E27FC236}">
                <a16:creationId xmlns:a16="http://schemas.microsoft.com/office/drawing/2014/main" xmlns="" id="{B42B385E-730F-4907-9BDF-D97AE035B73B}"/>
              </a:ext>
            </a:extLst>
          </p:cNvPr>
          <p:cNvSpPr txBox="1"/>
          <p:nvPr/>
        </p:nvSpPr>
        <p:spPr>
          <a:xfrm>
            <a:off x="3880919" y="2399891"/>
            <a:ext cx="2028435" cy="338554"/>
          </a:xfrm>
          <a:prstGeom prst="rect">
            <a:avLst/>
          </a:prstGeom>
          <a:noFill/>
        </p:spPr>
        <p:txBody>
          <a:bodyPr wrap="square" rtlCol="0">
            <a:spAutoFit/>
          </a:bodyPr>
          <a:lstStyle/>
          <a:p>
            <a:pPr algn="ctr"/>
            <a:r>
              <a:rPr lang="ru-RU" sz="1600" b="1" dirty="0" smtClean="0">
                <a:solidFill>
                  <a:schemeClr val="bg1"/>
                </a:solidFill>
              </a:rPr>
              <a:t>ОБРАЗОВАТЕЛЬНЫЕ</a:t>
            </a:r>
            <a:endParaRPr lang="ru-RU" sz="1600" b="1" dirty="0">
              <a:solidFill>
                <a:schemeClr val="bg1"/>
              </a:solidFill>
            </a:endParaRPr>
          </a:p>
        </p:txBody>
      </p:sp>
      <p:sp>
        <p:nvSpPr>
          <p:cNvPr id="20" name="TextBox 19">
            <a:extLst>
              <a:ext uri="{FF2B5EF4-FFF2-40B4-BE49-F238E27FC236}">
                <a16:creationId xmlns:a16="http://schemas.microsoft.com/office/drawing/2014/main" xmlns="" id="{5B4B881C-F591-4287-9243-861A3FD830FE}"/>
              </a:ext>
            </a:extLst>
          </p:cNvPr>
          <p:cNvSpPr txBox="1"/>
          <p:nvPr/>
        </p:nvSpPr>
        <p:spPr>
          <a:xfrm>
            <a:off x="6789634" y="2390227"/>
            <a:ext cx="1902408" cy="338554"/>
          </a:xfrm>
          <a:prstGeom prst="rect">
            <a:avLst/>
          </a:prstGeom>
          <a:noFill/>
        </p:spPr>
        <p:txBody>
          <a:bodyPr wrap="square" rtlCol="0">
            <a:spAutoFit/>
          </a:bodyPr>
          <a:lstStyle/>
          <a:p>
            <a:pPr algn="ctr"/>
            <a:r>
              <a:rPr lang="ru-RU" sz="1600" b="1" dirty="0" smtClean="0">
                <a:solidFill>
                  <a:schemeClr val="bg1"/>
                </a:solidFill>
              </a:rPr>
              <a:t>ВОСПИТАТЕЛЬНЫЕ</a:t>
            </a:r>
            <a:endParaRPr lang="ru-RU" sz="1600" b="1" dirty="0">
              <a:solidFill>
                <a:schemeClr val="bg1"/>
              </a:solidFill>
            </a:endParaRPr>
          </a:p>
        </p:txBody>
      </p:sp>
      <p:sp>
        <p:nvSpPr>
          <p:cNvPr id="36" name="Нижний колонтитул 4">
            <a:extLst>
              <a:ext uri="{FF2B5EF4-FFF2-40B4-BE49-F238E27FC236}">
                <a16:creationId xmlns:a16="http://schemas.microsoft.com/office/drawing/2014/main" xmlns="" id="{ECB43C55-053E-4112-A42B-168928794D69}"/>
              </a:ext>
            </a:extLst>
          </p:cNvPr>
          <p:cNvSpPr txBox="1">
            <a:spLocks/>
          </p:cNvSpPr>
          <p:nvPr/>
        </p:nvSpPr>
        <p:spPr>
          <a:xfrm>
            <a:off x="3802742" y="6559325"/>
            <a:ext cx="4267200" cy="365126"/>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200" dirty="0">
                <a:solidFill>
                  <a:schemeClr val="tx2">
                    <a:lumMod val="40000"/>
                    <a:lumOff val="60000"/>
                  </a:schemeClr>
                </a:solidFill>
              </a:rPr>
              <a:t>Шаблоны презентаций с сайта </a:t>
            </a:r>
            <a:r>
              <a:rPr lang="en-US" sz="1200" dirty="0">
                <a:solidFill>
                  <a:schemeClr val="accent1">
                    <a:lumMod val="75000"/>
                  </a:schemeClr>
                </a:solidFill>
                <a:hlinkClick r:id="rId10" action="ppaction://hlinkfile">
                  <a:extLst>
                    <a:ext uri="{A12FA001-AC4F-418D-AE19-62706E023703}">
                      <ahyp:hlinkClr xmlns="" xmlns:ahyp="http://schemas.microsoft.com/office/drawing/2018/hyperlinkcolor" val="tx"/>
                    </a:ext>
                  </a:extLst>
                </a:hlinkClick>
              </a:rPr>
              <a:t>presentation-creation.ru</a:t>
            </a:r>
            <a:endParaRPr lang="ru-RU" sz="1200" dirty="0">
              <a:solidFill>
                <a:schemeClr val="accent1">
                  <a:lumMod val="75000"/>
                </a:schemeClr>
              </a:solidFill>
            </a:endParaRPr>
          </a:p>
        </p:txBody>
      </p:sp>
      <p:pic>
        <p:nvPicPr>
          <p:cNvPr id="1026" name="Picture 2" descr="C:\Users\User\Downloads\IMG_709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8808664" y="3642253"/>
            <a:ext cx="3097564" cy="253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4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0D77EB-E2EA-449B-B17A-7515526AC218}"/>
              </a:ext>
            </a:extLst>
          </p:cNvPr>
          <p:cNvSpPr>
            <a:spLocks noGrp="1"/>
          </p:cNvSpPr>
          <p:nvPr>
            <p:ph type="title"/>
          </p:nvPr>
        </p:nvSpPr>
        <p:spPr/>
        <p:txBody>
          <a:bodyPr/>
          <a:lstStyle/>
          <a:p>
            <a:r>
              <a:rPr lang="ru-RU" dirty="0" smtClean="0"/>
              <a:t>Развивающие задачи</a:t>
            </a:r>
            <a:endParaRPr lang="ru-RU" dirty="0"/>
          </a:p>
        </p:txBody>
      </p:sp>
      <p:sp>
        <p:nvSpPr>
          <p:cNvPr id="4" name="Объект 2">
            <a:extLst>
              <a:ext uri="{FF2B5EF4-FFF2-40B4-BE49-F238E27FC236}">
                <a16:creationId xmlns:a16="http://schemas.microsoft.com/office/drawing/2014/main" xmlns="" id="{61FD2D31-55A6-42E4-A1A0-5BCDF0835444}"/>
              </a:ext>
            </a:extLst>
          </p:cNvPr>
          <p:cNvSpPr>
            <a:spLocks noGrp="1"/>
          </p:cNvSpPr>
          <p:nvPr>
            <p:ph idx="1"/>
          </p:nvPr>
        </p:nvSpPr>
        <p:spPr>
          <a:xfrm>
            <a:off x="493058" y="1538288"/>
            <a:ext cx="5450542" cy="2721656"/>
          </a:xfrm>
        </p:spPr>
        <p:txBody>
          <a:bodyPr>
            <a:noAutofit/>
          </a:bodyPr>
          <a:lstStyle/>
          <a:p>
            <a:pPr marL="0" indent="0">
              <a:buNone/>
            </a:pPr>
            <a:r>
              <a:rPr lang="ru-RU" sz="1800" b="1" i="1" dirty="0">
                <a:solidFill>
                  <a:schemeClr val="accent1">
                    <a:lumMod val="75000"/>
                  </a:schemeClr>
                </a:solidFill>
                <a:latin typeface="Times New Roman" panose="02020603050405020304" pitchFamily="18" charset="0"/>
                <a:cs typeface="Times New Roman" panose="02020603050405020304" pitchFamily="18" charset="0"/>
              </a:rPr>
              <a:t>Развивающие задачи предусматривают развитие у воспитанников познавательного интереса, творческих способностей, воли, эмоций, речи (обогащение и усложнение словарного запаса, обогащение содержания, совершенствование коммуникативных качеств речи); мышления (формирование умений осуществлять все необходимые мыслительные операции; анализ, синтез, абстрагирование, классификация, </a:t>
            </a:r>
            <a:r>
              <a:rPr lang="ru-RU" sz="1800" b="1" i="1" dirty="0" err="1">
                <a:solidFill>
                  <a:schemeClr val="accent1">
                    <a:lumMod val="75000"/>
                  </a:schemeClr>
                </a:solidFill>
                <a:latin typeface="Times New Roman" panose="02020603050405020304" pitchFamily="18" charset="0"/>
                <a:cs typeface="Times New Roman" panose="02020603050405020304" pitchFamily="18" charset="0"/>
              </a:rPr>
              <a:t>сериация</a:t>
            </a:r>
            <a:r>
              <a:rPr lang="ru-RU" sz="1800" b="1" i="1" dirty="0">
                <a:solidFill>
                  <a:schemeClr val="accent1">
                    <a:lumMod val="75000"/>
                  </a:schemeClr>
                </a:solidFill>
                <a:latin typeface="Times New Roman" panose="02020603050405020304" pitchFamily="18" charset="0"/>
                <a:cs typeface="Times New Roman" panose="02020603050405020304" pitchFamily="18" charset="0"/>
              </a:rPr>
              <a:t>, сравнение, различие, выделение главного и др.); двигательной сферы (сноровка, соразмерность движений, двигательных действий и др.; </a:t>
            </a:r>
            <a:r>
              <a:rPr lang="ru-RU" sz="1800" b="1" i="1" dirty="0" err="1">
                <a:solidFill>
                  <a:schemeClr val="accent1">
                    <a:lumMod val="75000"/>
                  </a:schemeClr>
                </a:solidFill>
                <a:latin typeface="Times New Roman" panose="02020603050405020304" pitchFamily="18" charset="0"/>
                <a:cs typeface="Times New Roman" panose="02020603050405020304" pitchFamily="18" charset="0"/>
              </a:rPr>
              <a:t>сенсорики</a:t>
            </a:r>
            <a:r>
              <a:rPr lang="ru-RU" sz="1800" b="1" i="1" dirty="0">
                <a:solidFill>
                  <a:schemeClr val="accent1">
                    <a:lumMod val="75000"/>
                  </a:schemeClr>
                </a:solidFill>
                <a:latin typeface="Times New Roman" panose="02020603050405020304" pitchFamily="18" charset="0"/>
                <a:cs typeface="Times New Roman" panose="02020603050405020304" pitchFamily="18" charset="0"/>
              </a:rPr>
              <a:t>    (глазомер, точность, тонкость различия цветов спектра, света и тени, звуков, оттенков речи, ориентировка во времени и пространстве и др.); памяти, воображения, восприятия, внимания и др.</a:t>
            </a:r>
            <a:endParaRPr lang="en-US" sz="1800" b="1"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050" name="Picture 2" descr="D:\Садик\Новости в саду(телеграмм)\8.042022 День анимации\IMG_35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345" y="1098884"/>
            <a:ext cx="3563790" cy="475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7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Образовательные задачи</a:t>
            </a:r>
            <a:endParaRPr lang="ru-RU" dirty="0"/>
          </a:p>
        </p:txBody>
      </p:sp>
      <p:sp>
        <p:nvSpPr>
          <p:cNvPr id="3" name="Объект 2"/>
          <p:cNvSpPr>
            <a:spLocks noGrp="1"/>
          </p:cNvSpPr>
          <p:nvPr>
            <p:ph idx="1"/>
          </p:nvPr>
        </p:nvSpPr>
        <p:spPr>
          <a:xfrm>
            <a:off x="838200" y="1825625"/>
            <a:ext cx="5706035" cy="4351338"/>
          </a:xfrm>
        </p:spPr>
        <p:txBody>
          <a:bodyPr/>
          <a:lstStyle/>
          <a:p>
            <a:r>
              <a:rPr lang="ru-RU" dirty="0">
                <a:solidFill>
                  <a:schemeClr val="accent1">
                    <a:lumMod val="75000"/>
                  </a:schemeClr>
                </a:solidFill>
                <a:latin typeface="Tahoma" panose="020B0604030504040204" pitchFamily="34" charset="0"/>
              </a:rPr>
              <a:t>Решение</a:t>
            </a:r>
            <a:r>
              <a:rPr lang="ru-RU" b="1" dirty="0">
                <a:solidFill>
                  <a:schemeClr val="accent1">
                    <a:lumMod val="75000"/>
                  </a:schemeClr>
                </a:solidFill>
                <a:latin typeface="Tahoma" panose="020B0604030504040204" pitchFamily="34" charset="0"/>
              </a:rPr>
              <a:t> образовательных задач </a:t>
            </a:r>
            <a:r>
              <a:rPr lang="ru-RU" dirty="0">
                <a:solidFill>
                  <a:schemeClr val="accent1">
                    <a:lumMod val="75000"/>
                  </a:schemeClr>
                </a:solidFill>
                <a:latin typeface="Tahoma" panose="020B0604030504040204" pitchFamily="34" charset="0"/>
              </a:rPr>
              <a:t>через формирование представлений; выработку специфических для каждой образовательной области учебной программы умений и навыков позволяет повышать уровень развития ребенка.</a:t>
            </a:r>
            <a:endParaRPr lang="ru-RU" dirty="0">
              <a:solidFill>
                <a:schemeClr val="accent1">
                  <a:lumMod val="75000"/>
                </a:schemeClr>
              </a:solidFill>
            </a:endParaRPr>
          </a:p>
        </p:txBody>
      </p:sp>
      <p:pic>
        <p:nvPicPr>
          <p:cNvPr id="1026" name="Picture 2" descr="IMG_38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577" y="834189"/>
            <a:ext cx="3769897" cy="510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Воспитательные задачи</a:t>
            </a:r>
            <a:endParaRPr lang="ru-RU" dirty="0"/>
          </a:p>
        </p:txBody>
      </p:sp>
      <p:sp>
        <p:nvSpPr>
          <p:cNvPr id="3" name="Объект 2"/>
          <p:cNvSpPr>
            <a:spLocks noGrp="1"/>
          </p:cNvSpPr>
          <p:nvPr>
            <p:ph idx="1"/>
          </p:nvPr>
        </p:nvSpPr>
        <p:spPr>
          <a:xfrm>
            <a:off x="838200" y="1825625"/>
            <a:ext cx="5992906" cy="4351338"/>
          </a:xfrm>
        </p:spPr>
        <p:txBody>
          <a:bodyPr>
            <a:normAutofit fontScale="92500" lnSpcReduction="10000"/>
          </a:bodyPr>
          <a:lstStyle/>
          <a:p>
            <a:r>
              <a:rPr lang="ru-RU" b="1" i="1" dirty="0">
                <a:solidFill>
                  <a:schemeClr val="accent1">
                    <a:lumMod val="75000"/>
                  </a:schemeClr>
                </a:solidFill>
                <a:latin typeface="Tahoma" panose="020B0604030504040204" pitchFamily="34" charset="0"/>
              </a:rPr>
              <a:t>Воспитательные задачи направлены на оказание определенного воспитательного воздействия на детей через использование возможностей изучаемого материала, способствуют формированию нравственных качеств  личности, взглядов и убеждений, а также могут решать проблемы детского коллектива.</a:t>
            </a:r>
            <a:endParaRPr lang="ru-RU" b="1" i="1" dirty="0">
              <a:solidFill>
                <a:schemeClr val="accent1">
                  <a:lumMod val="75000"/>
                </a:schemeClr>
              </a:solidFill>
            </a:endParaRPr>
          </a:p>
        </p:txBody>
      </p:sp>
      <p:pic>
        <p:nvPicPr>
          <p:cNvPr id="4" name="Рисунок 3"/>
          <p:cNvPicPr>
            <a:picLocks noChangeAspect="1"/>
          </p:cNvPicPr>
          <p:nvPr/>
        </p:nvPicPr>
        <p:blipFill>
          <a:blip r:embed="rId2"/>
          <a:stretch>
            <a:fillRect/>
          </a:stretch>
        </p:blipFill>
        <p:spPr>
          <a:xfrm>
            <a:off x="6571129" y="3558988"/>
            <a:ext cx="5457656" cy="3180790"/>
          </a:xfrm>
          <a:prstGeom prst="rect">
            <a:avLst/>
          </a:prstGeom>
        </p:spPr>
      </p:pic>
    </p:spTree>
    <p:extLst>
      <p:ext uri="{BB962C8B-B14F-4D97-AF65-F5344CB8AC3E}">
        <p14:creationId xmlns:p14="http://schemas.microsoft.com/office/powerpoint/2010/main" val="7485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349</Words>
  <Application>Microsoft Office PowerPoint</Application>
  <PresentationFormat>Произвольный</PresentationFormat>
  <Paragraphs>50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Основные цели и задачи общеобразовательных занятий в детском саду </vt:lpstr>
      <vt:lpstr>Презентация PowerPoint</vt:lpstr>
      <vt:lpstr>Актуальность</vt:lpstr>
      <vt:lpstr>Общеобразовательные занятия в ДОО</vt:lpstr>
      <vt:lpstr>Цель общеобразовательных занятий</vt:lpstr>
      <vt:lpstr>Задачи общеобразовательных занятий</vt:lpstr>
      <vt:lpstr>Развивающие задачи</vt:lpstr>
      <vt:lpstr>Образовательные задачи</vt:lpstr>
      <vt:lpstr>Воспитательные задачи</vt:lpstr>
      <vt:lpstr>Презентация PowerPoint</vt:lpstr>
      <vt:lpstr>Педагогам необходимо помнить: </vt:lpstr>
      <vt:lpstr>Заключение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User</cp:lastModifiedBy>
  <cp:revision>17</cp:revision>
  <dcterms:created xsi:type="dcterms:W3CDTF">2021-05-07T08:34:05Z</dcterms:created>
  <dcterms:modified xsi:type="dcterms:W3CDTF">2022-12-01T08:35:38Z</dcterms:modified>
</cp:coreProperties>
</file>