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2" r:id="rId2"/>
    <p:sldId id="284" r:id="rId3"/>
    <p:sldId id="262" r:id="rId4"/>
    <p:sldId id="264" r:id="rId5"/>
    <p:sldId id="267" r:id="rId6"/>
    <p:sldId id="261" r:id="rId7"/>
    <p:sldId id="268" r:id="rId8"/>
    <p:sldId id="278" r:id="rId9"/>
    <p:sldId id="279" r:id="rId10"/>
    <p:sldId id="294" r:id="rId11"/>
    <p:sldId id="290" r:id="rId12"/>
    <p:sldId id="295" r:id="rId13"/>
    <p:sldId id="289" r:id="rId14"/>
    <p:sldId id="296" r:id="rId15"/>
    <p:sldId id="286" r:id="rId16"/>
    <p:sldId id="301" r:id="rId17"/>
    <p:sldId id="260" r:id="rId18"/>
    <p:sldId id="29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B9D08C"/>
    <a:srgbClr val="BC14B4"/>
    <a:srgbClr val="00CC66"/>
    <a:srgbClr val="19F3F3"/>
    <a:srgbClr val="FF00FF"/>
    <a:srgbClr val="FF3399"/>
    <a:srgbClr val="CC00CC"/>
    <a:srgbClr val="BC04B3"/>
    <a:srgbClr val="AB15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9" autoAdjust="0"/>
    <p:restoredTop sz="98757" autoAdjust="0"/>
  </p:normalViewPr>
  <p:slideViewPr>
    <p:cSldViewPr snapToGrid="0">
      <p:cViewPr varScale="1">
        <p:scale>
          <a:sx n="71" d="100"/>
          <a:sy n="71" d="100"/>
        </p:scale>
        <p:origin x="113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FCDB35-7AFD-4686-BF4E-91B8558DFC7A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5CBE4-2E3C-4B26-8FA6-52A6AAB6C8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801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3568" y="1052736"/>
            <a:ext cx="7772400" cy="1470025"/>
          </a:xfrm>
        </p:spPr>
        <p:txBody>
          <a:bodyPr/>
          <a:lstStyle>
            <a:lvl1pPr>
              <a:defRPr b="1" baseline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 smtClean="0"/>
              <a:t>МЫ ЗА ЗДОРОВЫЙ </a:t>
            </a:r>
            <a:br>
              <a:rPr lang="ru-RU" dirty="0" smtClean="0"/>
            </a:br>
            <a:r>
              <a:rPr lang="ru-RU" dirty="0" smtClean="0"/>
              <a:t>ОБРАЗ ЖИЗНИ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58112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372200" y="6492875"/>
            <a:ext cx="27718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©Рассохина Г.В. </a:t>
            </a:r>
            <a:r>
              <a:rPr lang="en-US" dirty="0" smtClean="0"/>
              <a:t>http://pedsovet.su/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23528" y="260648"/>
            <a:ext cx="8568952" cy="6264696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4bb97ff07cc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479739" y="927100"/>
            <a:ext cx="2664261" cy="5334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0700" y="1587500"/>
            <a:ext cx="8229600" cy="452596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05110753ae9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7978"/>
            <a:ext cx="9144000" cy="68020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4299" y="4508500"/>
            <a:ext cx="7110413" cy="1260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3499" y="3111500"/>
            <a:ext cx="7161213" cy="12954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 userDrawn="1"/>
        </p:nvSpPr>
        <p:spPr>
          <a:xfrm>
            <a:off x="323528" y="260648"/>
            <a:ext cx="8568952" cy="6264696"/>
          </a:xfrm>
          <a:prstGeom prst="roundRect">
            <a:avLst/>
          </a:prstGeom>
          <a:solidFill>
            <a:srgbClr val="FFFFCC"/>
          </a:solidFill>
          <a:ln w="76200">
            <a:solidFill>
              <a:srgbClr val="FFC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banner_alarm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1852464" cy="18524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158638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0" name="Рисунок 9" descr="animashki-deti-709_thumb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06468" y="4533900"/>
            <a:ext cx="1697782" cy="1890712"/>
          </a:xfrm>
          <a:prstGeom prst="rect">
            <a:avLst/>
          </a:prstGeo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 Образец текста</a:t>
            </a:r>
          </a:p>
          <a:p>
            <a:pPr lvl="1"/>
            <a:r>
              <a:rPr lang="ru-RU" dirty="0" smtClean="0"/>
              <a:t> Второй уровень</a:t>
            </a:r>
          </a:p>
          <a:p>
            <a:pPr lvl="2"/>
            <a:r>
              <a:rPr lang="ru-RU" dirty="0" smtClean="0"/>
              <a:t> 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361856" y="6500367"/>
            <a:ext cx="2746648" cy="313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 smtClean="0"/>
              <a:t>©Рассохина Г.В. </a:t>
            </a:r>
            <a:r>
              <a:rPr lang="en-US" dirty="0" smtClean="0"/>
              <a:t>http://pedsovet.su/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800" b="1" kern="1200">
          <a:solidFill>
            <a:srgbClr val="0000F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Ø"/>
        <a:defRPr sz="32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v"/>
        <a:defRPr sz="28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ü"/>
        <a:defRPr sz="24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0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dou8_poch@mail.ru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f-picture.net/lfp/s018.radikal.ru/i519/1304/3e/4bb97ff07cca.png/htm" TargetMode="External"/><Relationship Id="rId2" Type="http://schemas.openxmlformats.org/officeDocument/2006/relationships/hyperlink" Target="http://&#1085;&#1086;&#1074;&#1099;&#1081;&#1089;&#1087;&#1086;&#1089;&#1086;&#1073;.&#1088;&#1092;/files/2011/04/rainbow.jpg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pn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164" y="228600"/>
            <a:ext cx="8614063" cy="1683327"/>
          </a:xfrm>
        </p:spPr>
        <p:txBody>
          <a:bodyPr>
            <a:noAutofit/>
          </a:bodyPr>
          <a:lstStyle/>
          <a:p>
            <a:pPr marL="0" indent="0"/>
            <a:r>
              <a:rPr lang="ru-RU" sz="3200" dirty="0" smtClean="0">
                <a:ln w="11430"/>
                <a:solidFill>
                  <a:srgbClr val="BC14B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200" dirty="0" smtClean="0">
                <a:ln w="11430"/>
                <a:solidFill>
                  <a:srgbClr val="BC14B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dirty="0">
                <a:ln w="11430"/>
                <a:solidFill>
                  <a:srgbClr val="BC14B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200" dirty="0">
                <a:ln w="11430"/>
                <a:solidFill>
                  <a:srgbClr val="BC14B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АКЦИЯ </a:t>
            </a:r>
            <a:r>
              <a:rPr lang="ru-RU" sz="32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/>
            </a:r>
            <a:br>
              <a:rPr lang="ru-RU" sz="32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</a:br>
            <a:r>
              <a:rPr lang="ru-RU" sz="31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«Спорт - альтернатива пагубным </a:t>
            </a:r>
            <a:r>
              <a:rPr lang="ru-RU" sz="31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привычкам»</a:t>
            </a:r>
            <a:r>
              <a:rPr lang="ru-RU" sz="31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/>
            </a:r>
            <a:br>
              <a:rPr lang="ru-RU" sz="31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</a:br>
            <a:r>
              <a:rPr lang="ru-RU" sz="32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Номинация </a:t>
            </a:r>
            <a:r>
              <a:rPr lang="ru-RU" sz="32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«Творческая работа»</a:t>
            </a:r>
            <a:r>
              <a:rPr lang="ru-RU" sz="3200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/>
            </a:r>
            <a:br>
              <a:rPr lang="ru-RU" sz="3200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</a:br>
            <a:r>
              <a:rPr lang="ru-RU" sz="3100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/>
            </a:r>
            <a:br>
              <a:rPr lang="ru-RU" sz="3100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</a:br>
            <a:endParaRPr lang="ru-RU" sz="3100" dirty="0">
              <a:solidFill>
                <a:srgbClr val="FF00FF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0700" y="2026227"/>
            <a:ext cx="7178964" cy="4478482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3700" b="1" dirty="0" smtClean="0">
                <a:ln w="11430"/>
                <a:solidFill>
                  <a:srgbClr val="BC04B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Нижегородская </a:t>
            </a:r>
            <a:r>
              <a:rPr lang="ru-RU" sz="3700" b="1" dirty="0">
                <a:ln w="11430"/>
                <a:solidFill>
                  <a:srgbClr val="BC04B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область</a:t>
            </a:r>
            <a:r>
              <a:rPr lang="ru-RU" sz="3700" b="1" dirty="0" smtClean="0">
                <a:ln w="11430"/>
                <a:solidFill>
                  <a:srgbClr val="BC04B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,</a:t>
            </a:r>
          </a:p>
          <a:p>
            <a:pPr marL="0" indent="0" algn="ctr">
              <a:buNone/>
            </a:pPr>
            <a:r>
              <a:rPr lang="ru-RU" sz="3700" b="1" dirty="0" err="1" smtClean="0">
                <a:ln w="11430"/>
                <a:solidFill>
                  <a:srgbClr val="BC04B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Починковский</a:t>
            </a:r>
            <a:r>
              <a:rPr lang="ru-RU" sz="3700" b="1" dirty="0" smtClean="0">
                <a:ln w="11430"/>
                <a:solidFill>
                  <a:srgbClr val="BC04B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</a:t>
            </a:r>
            <a:r>
              <a:rPr lang="ru-RU" sz="3700" b="1" dirty="0">
                <a:ln w="11430"/>
                <a:solidFill>
                  <a:srgbClr val="BC04B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район, с. Починки, ул. Советская д.11 </a:t>
            </a:r>
            <a:br>
              <a:rPr lang="ru-RU" sz="3700" b="1" dirty="0">
                <a:ln w="11430"/>
                <a:solidFill>
                  <a:srgbClr val="BC04B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</a:br>
            <a:r>
              <a:rPr lang="ru-RU" sz="3700" b="1" dirty="0">
                <a:ln w="11430"/>
                <a:solidFill>
                  <a:srgbClr val="BC04B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МК ДОУ </a:t>
            </a:r>
            <a:r>
              <a:rPr lang="ru-RU" sz="3700" b="1" dirty="0" err="1">
                <a:ln w="11430"/>
                <a:solidFill>
                  <a:srgbClr val="BC04B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Починковский</a:t>
            </a:r>
            <a:r>
              <a:rPr lang="ru-RU" sz="3700" b="1" dirty="0">
                <a:ln w="11430"/>
                <a:solidFill>
                  <a:srgbClr val="BC04B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детский сад №8</a:t>
            </a:r>
            <a:r>
              <a:rPr lang="ru-RU" sz="37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/>
            </a:r>
            <a:br>
              <a:rPr lang="ru-RU" sz="37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</a:br>
            <a:endParaRPr lang="ru-RU" sz="3700" b="1" dirty="0" smtClean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  <a:p>
            <a:pPr marL="0" indent="0" algn="ctr">
              <a:buNone/>
            </a:pPr>
            <a:r>
              <a:rPr lang="ru-RU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Веден </a:t>
            </a:r>
            <a:r>
              <a:rPr lang="ru-RU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в эксплуатацию с 1988г.</a:t>
            </a:r>
            <a:br>
              <a:rPr lang="ru-RU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</a:br>
            <a:r>
              <a:rPr lang="ru-RU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 </a:t>
            </a:r>
            <a:r>
              <a:rPr lang="ru-RU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с1988 </a:t>
            </a:r>
            <a:r>
              <a:rPr lang="ru-RU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по </a:t>
            </a:r>
            <a:r>
              <a:rPr lang="ru-RU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сентябрь </a:t>
            </a:r>
            <a:r>
              <a:rPr lang="ru-RU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2014 </a:t>
            </a:r>
            <a:r>
              <a:rPr lang="ru-RU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г.был</a:t>
            </a:r>
            <a:r>
              <a:rPr lang="ru-RU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 ведомственное Газпрома</a:t>
            </a:r>
            <a:br>
              <a:rPr lang="ru-RU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</a:br>
            <a:r>
              <a:rPr lang="ru-RU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с 1 сентября 2014г. является </a:t>
            </a:r>
            <a:r>
              <a:rPr lang="ru-RU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муниципальным </a:t>
            </a:r>
            <a:r>
              <a:rPr lang="ru-RU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казенным дошкольным образовательным учреждением</a:t>
            </a:r>
            <a:br>
              <a:rPr lang="ru-RU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</a:br>
            <a:r>
              <a:rPr lang="ru-RU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Починковский</a:t>
            </a:r>
            <a:r>
              <a:rPr lang="ru-RU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 Детский сад №8</a:t>
            </a:r>
            <a:br>
              <a:rPr lang="ru-RU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</a:br>
            <a:endParaRPr lang="ru-RU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n-lt"/>
            </a:endParaRPr>
          </a:p>
          <a:p>
            <a:pPr marL="0" indent="0" algn="ctr">
              <a:buNone/>
            </a:pPr>
            <a:r>
              <a:rPr lang="en-US" sz="2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n-lt"/>
                <a:hlinkClick r:id="rId2"/>
              </a:rPr>
              <a:t>dou8_poch@mail.ru</a:t>
            </a:r>
            <a:r>
              <a:rPr lang="ru-RU" sz="2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n-lt"/>
              </a:rPr>
              <a:t/>
            </a:r>
            <a:br>
              <a:rPr lang="ru-RU" sz="2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n-lt"/>
              </a:rPr>
            </a:br>
            <a:r>
              <a:rPr lang="ru-RU" sz="2800" b="1" dirty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n-lt"/>
              </a:rPr>
              <a:t>Гусева Марина Львовна </a:t>
            </a:r>
            <a:r>
              <a:rPr lang="ru-RU" sz="2800" b="1" dirty="0" smtClean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n-lt"/>
              </a:rPr>
              <a:t>педагог-психолог</a:t>
            </a:r>
            <a:r>
              <a:rPr lang="ru-RU" sz="2800" b="1" dirty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n-lt"/>
              </a:rPr>
              <a:t/>
            </a:r>
            <a:br>
              <a:rPr lang="ru-RU" sz="2800" b="1" dirty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n-lt"/>
              </a:rPr>
            </a:br>
            <a:r>
              <a:rPr lang="ru-RU" sz="2800" b="1" dirty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n-lt"/>
              </a:rPr>
              <a:t>Кошкина Галина Ивановна </a:t>
            </a:r>
            <a:r>
              <a:rPr lang="ru-RU" sz="2800" b="1" dirty="0" smtClean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n-lt"/>
              </a:rPr>
              <a:t>воспитатель</a:t>
            </a:r>
          </a:p>
          <a:p>
            <a:pPr marL="0" indent="0" algn="ctr">
              <a:buNone/>
            </a:pPr>
            <a:r>
              <a:rPr lang="ru-RU" sz="2800" b="1" dirty="0" err="1" smtClean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n-lt"/>
              </a:rPr>
              <a:t>Тяпухина</a:t>
            </a:r>
            <a:r>
              <a:rPr lang="ru-RU" sz="2800" b="1" dirty="0" smtClean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n-lt"/>
              </a:rPr>
              <a:t> Светлана Васильевна – старший воспитатель</a:t>
            </a:r>
          </a:p>
          <a:p>
            <a:pPr marL="0" indent="0" algn="ctr">
              <a:buNone/>
            </a:pPr>
            <a:endParaRPr lang="ru-RU" sz="2800" dirty="0">
              <a:solidFill>
                <a:srgbClr val="0070C0"/>
              </a:solidFill>
              <a:latin typeface="+mn-lt"/>
            </a:endParaRPr>
          </a:p>
          <a:p>
            <a:pPr marL="0" indent="0" algn="ctr">
              <a:buNone/>
            </a:pPr>
            <a:r>
              <a:rPr lang="ru-RU" sz="3600" b="1" dirty="0" smtClean="0">
                <a:ln w="11430"/>
                <a:solidFill>
                  <a:srgbClr val="BC04B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Починки</a:t>
            </a:r>
            <a:r>
              <a:rPr lang="ru-RU" sz="3600" b="1" smtClean="0">
                <a:ln w="11430"/>
                <a:solidFill>
                  <a:srgbClr val="BC04B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sz="3600" b="1" smtClean="0">
                <a:ln w="11430"/>
                <a:solidFill>
                  <a:srgbClr val="BC04B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2021 г</a:t>
            </a:r>
            <a:r>
              <a:rPr lang="ru-RU" sz="3600" b="1" dirty="0" smtClean="0">
                <a:ln w="11430"/>
                <a:solidFill>
                  <a:srgbClr val="BC04B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sz="3600" b="1" dirty="0" smtClean="0">
              <a:solidFill>
                <a:srgbClr val="AB158B"/>
              </a:solidFill>
              <a:latin typeface="+mn-lt"/>
            </a:endParaRPr>
          </a:p>
          <a:p>
            <a:pPr marL="0" indent="0" algn="ctr">
              <a:buNone/>
            </a:pPr>
            <a:endParaRPr lang="ru-RU" sz="4500" dirty="0" smtClean="0">
              <a:latin typeface="+mn-lt"/>
            </a:endParaRPr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850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4970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РАБОТА ПЕДАГОГОВ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7" r="4804"/>
          <a:stretch/>
        </p:blipFill>
        <p:spPr>
          <a:xfrm rot="5400000">
            <a:off x="233220" y="4444260"/>
            <a:ext cx="2335230" cy="22545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1" t="4949" r="16407" b="4427"/>
          <a:stretch/>
        </p:blipFill>
        <p:spPr>
          <a:xfrm>
            <a:off x="6478485" y="4342178"/>
            <a:ext cx="2479650" cy="23969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285476" y="738586"/>
            <a:ext cx="8593736" cy="3286006"/>
          </a:xfrm>
          <a:prstGeom prst="roundRect">
            <a:avLst/>
          </a:prstGeom>
          <a:ln w="7620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700" b="1" i="1" dirty="0">
                <a:solidFill>
                  <a:srgbClr val="0070C0"/>
                </a:solidFill>
              </a:rPr>
              <a:t>создание предметно-развивающей среды для двигательной активности детей, и закаливающих процедур;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700" b="1" i="1" dirty="0">
                <a:solidFill>
                  <a:srgbClr val="0070C0"/>
                </a:solidFill>
              </a:rPr>
              <a:t>составление планов и проектов по оздоровительной работе детей;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700" b="1" i="1" dirty="0">
                <a:solidFill>
                  <a:srgbClr val="0070C0"/>
                </a:solidFill>
              </a:rPr>
              <a:t>Выполнение плана лечебно-оздоровительной работы ДОО разработанной медицинской сестрой;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700" b="1" i="1" dirty="0">
                <a:solidFill>
                  <a:srgbClr val="0070C0"/>
                </a:solidFill>
              </a:rPr>
              <a:t>Проведение с детьми бесед, занятий, исследовательских работ, праздников, соревнований;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700" b="1" i="1" dirty="0">
                <a:solidFill>
                  <a:srgbClr val="0070C0"/>
                </a:solidFill>
              </a:rPr>
              <a:t>Работа с родителями по воспитанию здорового образа жизни, обогащению предметно-развивающей среды в групповых комнатах и прогулочных площадках;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700" b="1" i="1" dirty="0">
                <a:solidFill>
                  <a:srgbClr val="0070C0"/>
                </a:solidFill>
              </a:rPr>
              <a:t>Работа с социумом. </a:t>
            </a:r>
            <a:endParaRPr lang="ru-RU" sz="1700" dirty="0">
              <a:solidFill>
                <a:srgbClr val="0070C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386" y="4113474"/>
            <a:ext cx="3539845" cy="2654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5017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78860" y="-26409"/>
            <a:ext cx="63462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ЗА ЗДОРОВЫЙ ОБРАЗ ЖИЗНИ </a:t>
            </a:r>
            <a:endParaRPr lang="ru-RU" sz="3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 descr="C:\Users\Сказка\Desktop\Фотографии здоровье\P102075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104" y="1209486"/>
            <a:ext cx="3130274" cy="2460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23" name="Рисунок 22" descr="F:\IMG_405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640" y="1147511"/>
            <a:ext cx="3240185" cy="25227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961" y="3870329"/>
            <a:ext cx="3728192" cy="27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66" y="3824110"/>
            <a:ext cx="3789817" cy="28423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29" name="Прямоугольник 28"/>
          <p:cNvSpPr/>
          <p:nvPr/>
        </p:nvSpPr>
        <p:spPr>
          <a:xfrm>
            <a:off x="600067" y="6443138"/>
            <a:ext cx="3694283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Перетягивание каната</a:t>
            </a:r>
            <a:endParaRPr lang="ru-RU" sz="1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008728" y="6443139"/>
            <a:ext cx="3357350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Эстафета</a:t>
            </a:r>
            <a:endParaRPr lang="ru-RU" sz="1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918381" y="3371602"/>
            <a:ext cx="2899412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лыжного сезона</a:t>
            </a:r>
            <a:endParaRPr lang="ru-RU" sz="1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941211" y="3371603"/>
            <a:ext cx="3228613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здоровом теле здоровый дух</a:t>
            </a:r>
            <a:endParaRPr lang="ru-RU" sz="1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2" descr="C:\Users\Сказка\Desktop\123971078_____________________8__7_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340" y="0"/>
            <a:ext cx="2699131" cy="257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66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трелка вниз 7"/>
          <p:cNvSpPr/>
          <p:nvPr/>
        </p:nvSpPr>
        <p:spPr>
          <a:xfrm flipH="1">
            <a:off x="1132062" y="853291"/>
            <a:ext cx="205418" cy="703724"/>
          </a:xfrm>
          <a:prstGeom prst="downArrow">
            <a:avLst/>
          </a:prstGeom>
          <a:solidFill>
            <a:srgbClr val="BC14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4531441" y="853291"/>
            <a:ext cx="216667" cy="568796"/>
          </a:xfrm>
          <a:prstGeom prst="downArrow">
            <a:avLst/>
          </a:prstGeom>
          <a:solidFill>
            <a:srgbClr val="BC14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 descr="C:\Users\Сказка\Desktop\Гусева М.Л\спорт\Buk-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651" y="1648787"/>
            <a:ext cx="1793676" cy="1617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20" name="Рисунок 19" descr="C:\Users\Сказка\Desktop\Фотографии здоровье\collag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488" y="3975786"/>
            <a:ext cx="2266257" cy="23925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21" name="Рисунок 20" descr="D:\ноябрь 2015 разное\фото ноябрь\SAM_462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988" y="4141230"/>
            <a:ext cx="2023823" cy="21708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22" name="Рисунок 21" descr="D:\ноябрь 2015 разное\фото ноябрь\SAM_461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8290" y="1427498"/>
            <a:ext cx="2676209" cy="2089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23" name="Заголовок 1"/>
          <p:cNvSpPr txBox="1">
            <a:spLocks/>
          </p:cNvSpPr>
          <p:nvPr/>
        </p:nvSpPr>
        <p:spPr>
          <a:xfrm>
            <a:off x="524974" y="156663"/>
            <a:ext cx="8229600" cy="649705"/>
          </a:xfrm>
          <a:prstGeom prst="rect">
            <a:avLst/>
          </a:prstGeom>
          <a:ln>
            <a:solidFill>
              <a:srgbClr val="BC14B4"/>
            </a:solidFill>
          </a:ln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b="1" kern="120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ru-RU" dirty="0" smtClean="0"/>
              <a:t>РАБОТА С РОДИТЕЛЯМИ</a:t>
            </a:r>
            <a:endParaRPr lang="ru-RU" dirty="0"/>
          </a:p>
        </p:txBody>
      </p:sp>
      <p:pic>
        <p:nvPicPr>
          <p:cNvPr id="24" name="Рисунок 23" descr="D:\ноябрь 2015 разное\фото ноябрь\SAM_462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5544" y="1637152"/>
            <a:ext cx="1868712" cy="19405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25" name="Прямоугольник 24"/>
          <p:cNvSpPr/>
          <p:nvPr/>
        </p:nvSpPr>
        <p:spPr>
          <a:xfrm>
            <a:off x="369018" y="6454793"/>
            <a:ext cx="1645920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52687" y="3540617"/>
            <a:ext cx="2182392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Домашняя литература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трелка вниз 26"/>
          <p:cNvSpPr/>
          <p:nvPr/>
        </p:nvSpPr>
        <p:spPr>
          <a:xfrm flipH="1">
            <a:off x="7839360" y="853290"/>
            <a:ext cx="205418" cy="703724"/>
          </a:xfrm>
          <a:prstGeom prst="downArrow">
            <a:avLst/>
          </a:prstGeom>
          <a:solidFill>
            <a:srgbClr val="BC14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845392" y="6439756"/>
            <a:ext cx="1987935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Плакаты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147684" y="3363025"/>
            <a:ext cx="1588770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Буклеты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770423" y="3684004"/>
            <a:ext cx="1841443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Листовки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073719" y="6526572"/>
            <a:ext cx="3234849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Выставки творческих работ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Рисунок 33" descr="C:\Users\Сказка\Desktop\sm_full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329" y="4236360"/>
            <a:ext cx="3218890" cy="21319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4627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rgbClr val="E6EED6"/>
            </a:gs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Admin\Desktop\здоровье тяпух\IMG_962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4273" y="1457773"/>
            <a:ext cx="2683102" cy="18518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C:\Users\Admin\Desktop\собрание на конкурс\IMG_533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1532" y="4420332"/>
            <a:ext cx="2731596" cy="19005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C:\Users\Сказка\Desktop\Фотографии здоровье\IMG_891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443" y="4301693"/>
            <a:ext cx="2597942" cy="18015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181938" y="57249"/>
            <a:ext cx="8740207" cy="978161"/>
          </a:xfrm>
          <a:prstGeom prst="rect">
            <a:avLst/>
          </a:prstGeom>
          <a:ln>
            <a:solidFill>
              <a:srgbClr val="BC14B4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b="1" kern="120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ru-RU" sz="3100" dirty="0" smtClean="0"/>
              <a:t>СОВМЕСТНАЯ РАБОТА</a:t>
            </a:r>
          </a:p>
          <a:p>
            <a:r>
              <a:rPr lang="ru-RU" sz="3100" dirty="0" smtClean="0"/>
              <a:t> ПЕДАГОГОВ, ДЕТЕЙ И РОДИТЕЛЕЙ</a:t>
            </a:r>
            <a:endParaRPr lang="ru-RU" sz="3100" dirty="0"/>
          </a:p>
        </p:txBody>
      </p:sp>
      <p:sp>
        <p:nvSpPr>
          <p:cNvPr id="21" name="Стрелка вниз 20"/>
          <p:cNvSpPr/>
          <p:nvPr/>
        </p:nvSpPr>
        <p:spPr>
          <a:xfrm flipH="1">
            <a:off x="991142" y="1076353"/>
            <a:ext cx="205418" cy="593359"/>
          </a:xfrm>
          <a:prstGeom prst="downArrow">
            <a:avLst/>
          </a:prstGeom>
          <a:solidFill>
            <a:srgbClr val="BC14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 flipH="1">
            <a:off x="7687206" y="1076353"/>
            <a:ext cx="205418" cy="648541"/>
          </a:xfrm>
          <a:prstGeom prst="downArrow">
            <a:avLst/>
          </a:prstGeom>
          <a:solidFill>
            <a:srgbClr val="BC14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 descr="C:\Users\Сказка\Documents\фото 2015\145___09\IMG_804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38" y="4237463"/>
            <a:ext cx="2623066" cy="18265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24" name="Рисунок 23" descr="C:\Users\Admin\Desktop\здоровье тяпух\IMG_963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3843" y="1707153"/>
            <a:ext cx="2783130" cy="18361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25" name="Рисунок 24" descr="C:\Users\Admin\Desktop\собрание на конкурс\IMG_532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32975" y="1733065"/>
            <a:ext cx="2783285" cy="18379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26" name="Прямоугольник 25"/>
          <p:cNvSpPr/>
          <p:nvPr/>
        </p:nvSpPr>
        <p:spPr>
          <a:xfrm>
            <a:off x="181938" y="3609939"/>
            <a:ext cx="2783129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273286" y="6188193"/>
            <a:ext cx="2590410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Физкультурный досуг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240027" y="3456050"/>
            <a:ext cx="2683101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Родительское собрание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23843" y="6174546"/>
            <a:ext cx="2626429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Соревнования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232975" y="3609939"/>
            <a:ext cx="2702661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Семинар-практикум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215779" y="6417381"/>
            <a:ext cx="2731596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Стрелка вниз 32"/>
          <p:cNvSpPr/>
          <p:nvPr/>
        </p:nvSpPr>
        <p:spPr>
          <a:xfrm flipH="1">
            <a:off x="4462818" y="1053945"/>
            <a:ext cx="222552" cy="230604"/>
          </a:xfrm>
          <a:prstGeom prst="downArrow">
            <a:avLst/>
          </a:prstGeom>
          <a:solidFill>
            <a:srgbClr val="BC14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87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accent3">
                <a:lumMod val="40000"/>
                <a:lumOff val="60000"/>
              </a:schemeClr>
            </a:gs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434" y="0"/>
            <a:ext cx="8393372" cy="931190"/>
          </a:xfr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 УЧАСТИЕ РОДИТЕЛЕЙ </a:t>
            </a:r>
            <a:br>
              <a:rPr lang="ru-RU" sz="31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ЖИЗНИ ДОО</a:t>
            </a:r>
            <a:endParaRPr lang="ru-RU" sz="3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Users\Admin\Desktop\здоровье тяпух\IMG_9758.JPG"/>
          <p:cNvPicPr/>
          <p:nvPr/>
        </p:nvPicPr>
        <p:blipFill>
          <a:blip r:embed="rId2" cstate="print"/>
          <a:srcRect l="19768" t="23567" r="21924" b="5082"/>
          <a:stretch>
            <a:fillRect/>
          </a:stretch>
        </p:blipFill>
        <p:spPr bwMode="auto">
          <a:xfrm>
            <a:off x="6610350" y="4648200"/>
            <a:ext cx="2362200" cy="1695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cxnSp>
        <p:nvCxnSpPr>
          <p:cNvPr id="17" name="Прямая со стрелкой 16"/>
          <p:cNvCxnSpPr/>
          <p:nvPr/>
        </p:nvCxnSpPr>
        <p:spPr>
          <a:xfrm>
            <a:off x="7615098" y="2125168"/>
            <a:ext cx="177069" cy="124014"/>
          </a:xfrm>
          <a:prstGeom prst="straightConnector1">
            <a:avLst/>
          </a:prstGeom>
          <a:ln>
            <a:solidFill>
              <a:srgbClr val="BC14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света\Desktop\Детский сад\ФОТО\P10102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" y="1054100"/>
            <a:ext cx="2438400" cy="325120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27" name="Picture 3" descr="C:\Users\света\Desktop\Детский сад\ФОТО\P10102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6900" y="1152524"/>
            <a:ext cx="2959100" cy="2219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1029" name="Picture 5" descr="C:\Users\света\Desktop\ФОТО Семейный шахматный турнир  - 2014 г\Фото\Фото д.с №5\в группе с физ. инвентарем\P101016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4500" y="4057650"/>
            <a:ext cx="3251200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1030" name="Picture 6" descr="C:\Users\света\Desktop\ФОТО Семейный шахматный турнир  - 2014 г\Фото\Фото д.с №5\в группе с физ. инвентарем\P10102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" y="4629150"/>
            <a:ext cx="2444750" cy="18335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2" name="Picture 8" descr="C:\Users\света\Desktop\ФОТО Семейный шахматный турнир  - 2014 г\Фото\Фото д.с №5\в группе с физ. инвентарем\P101017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19850" y="1009650"/>
            <a:ext cx="2438400" cy="325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24" name="Прямоугольник 23"/>
          <p:cNvSpPr/>
          <p:nvPr/>
        </p:nvSpPr>
        <p:spPr>
          <a:xfrm>
            <a:off x="3314700" y="3543155"/>
            <a:ext cx="2577871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Нетрадиционные пособия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15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accent3">
                <a:lumMod val="60000"/>
                <a:lumOff val="4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024" y="177421"/>
            <a:ext cx="8233120" cy="622679"/>
          </a:xfrm>
        </p:spPr>
        <p:txBody>
          <a:bodyPr>
            <a:normAutofit/>
          </a:bodyPr>
          <a:lstStyle/>
          <a:p>
            <a:r>
              <a:rPr lang="ru-RU" sz="3100" dirty="0" smtClean="0"/>
              <a:t>РАБОТА С СОЦИУМОМ</a:t>
            </a:r>
            <a:endParaRPr lang="ru-RU" sz="31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324" y="1047750"/>
            <a:ext cx="2717800" cy="2038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F:\145___09\IMG_80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962025"/>
            <a:ext cx="2400300" cy="1800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2929158" y="3278088"/>
            <a:ext cx="3038033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 -  НАША ЖИЗНЬ!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 descr="C:\Users\Victor\Desktop\малишиада 2015\DSCN202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1" t="19180"/>
          <a:stretch>
            <a:fillRect/>
          </a:stretch>
        </p:blipFill>
        <p:spPr bwMode="auto">
          <a:xfrm>
            <a:off x="4800600" y="3714750"/>
            <a:ext cx="3981450" cy="2914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G:\DCIM\148___12\IMG_99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28950" y="938212"/>
            <a:ext cx="2838450" cy="21288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2053" name="Picture 5" descr="G:\DCIM\148___12\IMG_982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3667124"/>
            <a:ext cx="4000500" cy="3000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5000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0" y="0"/>
            <a:ext cx="9144000" cy="895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АКЦИЯ </a:t>
            </a:r>
            <a:b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«СПОРТ – ПРОТИВ ПАГУБНЫХ ПРИВЫЧЕК!»</a:t>
            </a:r>
            <a:endParaRPr kumimoji="0" lang="ru-RU" sz="31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074" name="Picture 2" descr="G:\DCIM\калядки+спорт\IMG_01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4650" y="1047750"/>
            <a:ext cx="3365500" cy="2524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3076" name="Picture 4" descr="G:\DCIM\калядки+спорт\IMG_01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9850" y="4205287"/>
            <a:ext cx="2673350" cy="20050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3078" name="Picture 6" descr="G:\DCIM\калядки+спорт\IMG_01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32548" y="1504949"/>
            <a:ext cx="2616202" cy="1962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3079" name="Picture 7" descr="G:\DCIM\калядки+спорт\IMG_01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0646" y="1466848"/>
            <a:ext cx="2641603" cy="1981202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8" name="Рисунок 17" descr="I:\1111\IMG_0191.JPG"/>
          <p:cNvPicPr/>
          <p:nvPr/>
        </p:nvPicPr>
        <p:blipFill>
          <a:blip r:embed="rId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7200"/>
            <a:ext cx="2533650" cy="2076450"/>
          </a:xfrm>
          <a:prstGeom prst="roundRect">
            <a:avLst>
              <a:gd name="adj" fmla="val 859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19" name="Рисунок 18" descr="I:\1111\IMG_0238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27"/>
          <a:stretch>
            <a:fillRect/>
          </a:stretch>
        </p:blipFill>
        <p:spPr bwMode="auto">
          <a:xfrm>
            <a:off x="2686050" y="3867150"/>
            <a:ext cx="3695699" cy="2876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20" name="Прямоугольник 19"/>
          <p:cNvSpPr/>
          <p:nvPr/>
        </p:nvSpPr>
        <p:spPr>
          <a:xfrm>
            <a:off x="2819400" y="3657600"/>
            <a:ext cx="348615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И МОЯ СЕМЬЯ,  СКАЖЕМ ПАГУБНЫМ ПРИВЫЧКАМ – НЕТ!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00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3" y="136478"/>
            <a:ext cx="8253375" cy="1006522"/>
          </a:xfrm>
        </p:spPr>
        <p:txBody>
          <a:bodyPr>
            <a:normAutofit/>
          </a:bodyPr>
          <a:lstStyle/>
          <a:p>
            <a:r>
              <a:rPr lang="ru-RU" sz="3100" dirty="0" smtClean="0"/>
              <a:t>СПИСОК ЛИТЕРАТУРЫ</a:t>
            </a:r>
            <a:endParaRPr lang="ru-RU" sz="3100" dirty="0"/>
          </a:p>
        </p:txBody>
      </p:sp>
      <p:sp>
        <p:nvSpPr>
          <p:cNvPr id="4" name="TextBox 3"/>
          <p:cNvSpPr txBox="1"/>
          <p:nvPr/>
        </p:nvSpPr>
        <p:spPr>
          <a:xfrm>
            <a:off x="221673" y="1197656"/>
            <a:ext cx="8700655" cy="5209937"/>
          </a:xfrm>
          <a:prstGeom prst="roundRect">
            <a:avLst/>
          </a:prstGeom>
          <a:ln w="76200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1</a:t>
            </a:r>
            <a:r>
              <a:rPr lang="ru-RU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Приобщаем дошкольников к здоровому образу жизни. </a:t>
            </a:r>
            <a:endParaRPr lang="ru-RU" sz="2000" b="1" i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Полтавцева</a:t>
            </a:r>
            <a:r>
              <a:rPr lang="ru-RU" sz="2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Н.В.; </a:t>
            </a:r>
            <a:r>
              <a:rPr lang="ru-RU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Стожарова</a:t>
            </a:r>
            <a:r>
              <a:rPr lang="ru-RU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М.Ю.; Краснова Р.С. </a:t>
            </a:r>
            <a:endParaRPr lang="ru-RU" sz="2000" b="1" i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ООО </a:t>
            </a:r>
            <a:r>
              <a:rPr lang="ru-RU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«ТЦ Сфера»</a:t>
            </a:r>
            <a:r>
              <a:rPr 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2012</a:t>
            </a:r>
          </a:p>
          <a:p>
            <a:r>
              <a:rPr lang="ru-RU" sz="2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Быть здоровыми хотим М.Ю. </a:t>
            </a:r>
            <a:r>
              <a:rPr lang="ru-RU" sz="20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Картушина</a:t>
            </a:r>
            <a:endParaRPr lang="ru-RU" sz="2000" b="1" i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ООО </a:t>
            </a:r>
            <a:r>
              <a:rPr lang="ru-RU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«ТЦ Сфера»</a:t>
            </a:r>
            <a:r>
              <a:rPr 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  <a:r>
              <a:rPr lang="ru-RU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r>
              <a:rPr lang="ru-RU" sz="2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3. </a:t>
            </a:r>
            <a:r>
              <a:rPr lang="ru-RU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Растем здоровыми В.А </a:t>
            </a:r>
            <a:r>
              <a:rPr lang="ru-RU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Доскин</a:t>
            </a:r>
            <a:r>
              <a:rPr lang="ru-RU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Л.Г.Голубев</a:t>
            </a:r>
            <a:endParaRPr lang="ru-RU" sz="20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Москва «</a:t>
            </a:r>
            <a:r>
              <a:rPr lang="ru-RU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Просвещение» 2002г.</a:t>
            </a:r>
          </a:p>
          <a:p>
            <a:r>
              <a:rPr lang="ru-RU" sz="2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4.Физическое </a:t>
            </a:r>
            <a:r>
              <a:rPr lang="ru-RU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дошкольников. Часть 1</a:t>
            </a:r>
          </a:p>
          <a:p>
            <a:r>
              <a:rPr lang="ru-RU" sz="2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Охрана </a:t>
            </a:r>
            <a:r>
              <a:rPr lang="ru-RU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укрепление </a:t>
            </a:r>
            <a:r>
              <a:rPr lang="ru-RU" sz="2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</a:t>
            </a:r>
          </a:p>
          <a:p>
            <a:r>
              <a:rPr lang="ru-RU" sz="2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ООО </a:t>
            </a:r>
            <a:r>
              <a:rPr lang="ru-RU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«ТЦ Сфера»</a:t>
            </a:r>
            <a:r>
              <a:rPr 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</a:t>
            </a:r>
            <a:r>
              <a:rPr lang="ru-RU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г</a:t>
            </a:r>
            <a:r>
              <a:rPr lang="ru-RU" sz="2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5.изображение </a:t>
            </a:r>
            <a:r>
              <a:rPr lang="ru-RU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фона </a:t>
            </a:r>
            <a:r>
              <a:rPr lang="ru-RU" sz="20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http://xn--90abvofcagrc9h.xn-</a:t>
            </a:r>
            <a:r>
              <a:rPr lang="ru-RU" sz="2000" b="1" i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-   p1ai/</a:t>
            </a:r>
            <a:r>
              <a:rPr lang="ru-RU" sz="2000" b="1" i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files</a:t>
            </a:r>
            <a:r>
              <a:rPr lang="ru-RU" sz="2000" b="1" i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/2011/04/rainbow.jpg</a:t>
            </a:r>
            <a:endParaRPr lang="ru-RU" sz="20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6. </a:t>
            </a:r>
            <a:r>
              <a:rPr lang="ru-RU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0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</a:t>
            </a:r>
            <a:r>
              <a:rPr lang="ru-RU" sz="2000" b="1" i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f- picture.net/</a:t>
            </a:r>
            <a:r>
              <a:rPr lang="ru-RU" sz="2000" b="1" i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lfp</a:t>
            </a:r>
            <a:r>
              <a:rPr lang="ru-RU" sz="2000" b="1" i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/s018.radikal.ru/i519/1304/3e/4bb97ff07cca.png/</a:t>
            </a:r>
            <a:r>
              <a:rPr lang="ru-RU" sz="2000" b="1" i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htm</a:t>
            </a:r>
            <a:endParaRPr lang="ru-RU" sz="2000" b="1" i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8299" y="2866030"/>
            <a:ext cx="7266413" cy="2902945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ru-RU" sz="3300" cap="none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Мы хотим, чтобы среди </a:t>
            </a:r>
            <a:r>
              <a:rPr lang="ru-RU" sz="3300" cap="none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всех жителей </a:t>
            </a:r>
            <a:r>
              <a:rPr lang="ru-RU" sz="3300" cap="none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Земли не </a:t>
            </a:r>
            <a:r>
              <a:rPr lang="ru-RU" sz="3300" cap="none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было равнодушных</a:t>
            </a:r>
            <a:br>
              <a:rPr lang="ru-RU" sz="3300" cap="none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300" cap="none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300" cap="none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ни к </a:t>
            </a:r>
            <a:r>
              <a:rPr lang="ru-RU" sz="3300" cap="none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своему здоровью</a:t>
            </a:r>
            <a:r>
              <a:rPr lang="ru-RU" sz="3300" cap="none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 </a:t>
            </a:r>
            <a:r>
              <a:rPr lang="ru-RU" sz="3300" cap="none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300" cap="none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300" cap="none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ни </a:t>
            </a:r>
            <a:r>
              <a:rPr lang="ru-RU" sz="3300" cap="none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 </a:t>
            </a:r>
            <a:r>
              <a:rPr lang="ru-RU" sz="3300" cap="none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здоровью окружающих</a:t>
            </a:r>
            <a:r>
              <a:rPr lang="ru-RU" sz="3300" cap="none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!!!</a:t>
            </a:r>
            <a:r>
              <a:rPr lang="ru-RU" sz="3300" cap="none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300" cap="none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3300" dirty="0"/>
          </a:p>
        </p:txBody>
      </p:sp>
    </p:spTree>
    <p:extLst>
      <p:ext uri="{BB962C8B-B14F-4D97-AF65-F5344CB8AC3E}">
        <p14:creationId xmlns:p14="http://schemas.microsoft.com/office/powerpoint/2010/main" val="222951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3340" y="446810"/>
            <a:ext cx="7821757" cy="135081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dirty="0" smtClean="0">
                <a:ln w="11430"/>
                <a:solidFill>
                  <a:srgbClr val="BC14B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800" dirty="0" smtClean="0">
                <a:ln w="11430"/>
                <a:solidFill>
                  <a:srgbClr val="BC14B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100" dirty="0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ПОСЕЙТЕ ПРИВЫЧКИ ДОБРЫЕ – </a:t>
            </a:r>
            <a:br>
              <a:rPr lang="ru-RU" sz="3100" dirty="0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100" dirty="0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 БУДЕТ ПОЧВЫ </a:t>
            </a:r>
            <a:br>
              <a:rPr lang="ru-RU" sz="3100" dirty="0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100" dirty="0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ПРИВЫЧЕК ДУРНЫХ</a:t>
            </a:r>
            <a:br>
              <a:rPr lang="ru-RU" sz="3100" dirty="0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7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9961" y="4611350"/>
            <a:ext cx="76840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МЫ ЗА ЗДОРОВЫЙ</a:t>
            </a:r>
            <a:br>
              <a:rPr lang="ru-RU" sz="6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 ЖИЗНИ</a:t>
            </a:r>
            <a:endParaRPr lang="ru-RU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3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4279" y="541175"/>
            <a:ext cx="5430204" cy="49452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4236" y="1184564"/>
            <a:ext cx="6447029" cy="4637738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ru-RU" sz="2400" b="1" i="1" dirty="0" smtClean="0">
              <a:solidFill>
                <a:srgbClr val="0070C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chemeClr val="accent2"/>
                </a:solidFill>
              </a:rPr>
              <a:t>Здоровье </a:t>
            </a:r>
            <a:r>
              <a:rPr lang="ru-RU" sz="2400" b="1" i="1" dirty="0">
                <a:solidFill>
                  <a:schemeClr val="accent2"/>
                </a:solidFill>
              </a:rPr>
              <a:t>– основной показатель всей жизнедеятельности человека. </a:t>
            </a:r>
            <a:endParaRPr lang="ru-RU" sz="2400" dirty="0">
              <a:solidFill>
                <a:schemeClr val="accent2"/>
              </a:solidFill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rgbClr val="0070C0"/>
                </a:solidFill>
              </a:rPr>
              <a:t>Сохранение </a:t>
            </a:r>
            <a:r>
              <a:rPr lang="ru-RU" sz="2400" b="1" i="1" dirty="0">
                <a:solidFill>
                  <a:srgbClr val="0070C0"/>
                </a:solidFill>
              </a:rPr>
              <a:t>и укрепление здоровья детей </a:t>
            </a:r>
            <a:endParaRPr lang="ru-RU" sz="2400" b="1" i="1" dirty="0" smtClean="0">
              <a:solidFill>
                <a:srgbClr val="0070C0"/>
              </a:solidFill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rgbClr val="0070C0"/>
                </a:solidFill>
              </a:rPr>
              <a:t>на </a:t>
            </a:r>
            <a:r>
              <a:rPr lang="ru-RU" sz="2400" b="1" i="1" dirty="0">
                <a:solidFill>
                  <a:srgbClr val="0070C0"/>
                </a:solidFill>
              </a:rPr>
              <a:t>сегодняшний день является приоритетным направлением деятельности всего общества, поскольку лишь здоровые дети в состоянии должным образом усваивать полученные знания </a:t>
            </a:r>
            <a:endParaRPr lang="ru-RU" sz="2400" b="1" i="1" dirty="0" smtClean="0">
              <a:solidFill>
                <a:srgbClr val="0070C0"/>
              </a:solidFill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rgbClr val="0070C0"/>
                </a:solidFill>
              </a:rPr>
              <a:t>и </a:t>
            </a:r>
            <a:r>
              <a:rPr lang="ru-RU" sz="2400" b="1" i="1" dirty="0">
                <a:solidFill>
                  <a:srgbClr val="0070C0"/>
                </a:solidFill>
              </a:rPr>
              <a:t>в будущем способны заниматься производительно-полезным </a:t>
            </a:r>
            <a:r>
              <a:rPr lang="ru-RU" sz="2400" b="1" i="1" dirty="0" smtClean="0">
                <a:solidFill>
                  <a:srgbClr val="0070C0"/>
                </a:solidFill>
              </a:rPr>
              <a:t>трудом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rgbClr val="0070C0"/>
                </a:solidFill>
              </a:rPr>
              <a:t>и противостоять пагубным привычкам. 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43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38538"/>
            <a:ext cx="7616584" cy="704461"/>
          </a:xfrm>
        </p:spPr>
        <p:txBody>
          <a:bodyPr>
            <a:noAutofit/>
          </a:bodyPr>
          <a:lstStyle/>
          <a:p>
            <a:r>
              <a:rPr lang="ru-RU" sz="4300" dirty="0" smtClean="0"/>
              <a:t>ПРОБЛЕМА</a:t>
            </a:r>
            <a:endParaRPr lang="ru-RU" sz="43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1728" y="1288473"/>
            <a:ext cx="7471064" cy="48249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i="1" dirty="0" smtClean="0">
                <a:solidFill>
                  <a:schemeClr val="accent2"/>
                </a:solidFill>
              </a:rPr>
              <a:t>        Здоровье </a:t>
            </a:r>
            <a:r>
              <a:rPr lang="ru-RU" sz="2800" b="1" i="1" dirty="0">
                <a:solidFill>
                  <a:schemeClr val="accent2"/>
                </a:solidFill>
              </a:rPr>
              <a:t>детей — это будущее </a:t>
            </a:r>
            <a:r>
              <a:rPr lang="ru-RU" sz="2800" b="1" i="1" dirty="0" smtClean="0">
                <a:solidFill>
                  <a:schemeClr val="accent2"/>
                </a:solidFill>
              </a:rPr>
              <a:t>страны! </a:t>
            </a:r>
            <a:endParaRPr lang="ru-RU" sz="2800" b="1" i="1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ru-RU" i="1" dirty="0" smtClean="0">
                <a:solidFill>
                  <a:srgbClr val="0070C0"/>
                </a:solidFill>
              </a:rPr>
              <a:t>   </a:t>
            </a:r>
            <a:r>
              <a:rPr lang="ru-RU" sz="2800" b="1" i="1" dirty="0" smtClean="0">
                <a:solidFill>
                  <a:srgbClr val="0070C0"/>
                </a:solidFill>
              </a:rPr>
              <a:t>Растет </a:t>
            </a:r>
            <a:r>
              <a:rPr lang="ru-RU" sz="2800" b="1" i="1" dirty="0">
                <a:solidFill>
                  <a:srgbClr val="0070C0"/>
                </a:solidFill>
              </a:rPr>
              <a:t>число детей, страдающих заболеваниями нервной сис­темы, органов чувств, опорно-двигательного аппарата, </a:t>
            </a:r>
            <a:r>
              <a:rPr lang="ru-RU" sz="2800" b="1" i="1" dirty="0" smtClean="0">
                <a:solidFill>
                  <a:srgbClr val="0070C0"/>
                </a:solidFill>
              </a:rPr>
              <a:t>желудочно-кишечного </a:t>
            </a:r>
            <a:r>
              <a:rPr lang="ru-RU" sz="2800" b="1" i="1" dirty="0">
                <a:solidFill>
                  <a:srgbClr val="0070C0"/>
                </a:solidFill>
              </a:rPr>
              <a:t>тракта и др. </a:t>
            </a:r>
            <a:endParaRPr lang="ru-RU" sz="2800" b="1" i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2800" b="1" i="1" dirty="0" smtClean="0">
                <a:solidFill>
                  <a:srgbClr val="0070C0"/>
                </a:solidFill>
              </a:rPr>
              <a:t>Особую </a:t>
            </a:r>
            <a:r>
              <a:rPr lang="ru-RU" sz="2800" b="1" i="1" dirty="0">
                <a:solidFill>
                  <a:srgbClr val="0070C0"/>
                </a:solidFill>
              </a:rPr>
              <a:t>озабоченность общества вызывает детский травматизм, </a:t>
            </a:r>
            <a:endParaRPr lang="ru-RU" sz="2800" b="1" i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2800" b="1" i="1" dirty="0" err="1" smtClean="0">
                <a:solidFill>
                  <a:srgbClr val="0070C0"/>
                </a:solidFill>
              </a:rPr>
              <a:t>нарко</a:t>
            </a:r>
            <a:r>
              <a:rPr lang="ru-RU" sz="2800" b="1" i="1" dirty="0" smtClean="0">
                <a:solidFill>
                  <a:srgbClr val="0070C0"/>
                </a:solidFill>
              </a:rPr>
              <a:t>-и-токсикомания</a:t>
            </a:r>
            <a:r>
              <a:rPr lang="ru-RU" sz="2800" b="1" i="1" dirty="0">
                <a:solidFill>
                  <a:srgbClr val="0070C0"/>
                </a:solidFill>
              </a:rPr>
              <a:t>, </a:t>
            </a:r>
            <a:endParaRPr lang="ru-RU" sz="2800" b="1" i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2800" b="1" i="1" dirty="0" err="1" smtClean="0">
                <a:solidFill>
                  <a:srgbClr val="0070C0"/>
                </a:solidFill>
              </a:rPr>
              <a:t>табакоку­рение</a:t>
            </a:r>
            <a:r>
              <a:rPr lang="ru-RU" sz="2800" i="1" dirty="0">
                <a:solidFill>
                  <a:srgbClr val="0070C0"/>
                </a:solidFill>
              </a:rPr>
              <a:t>.</a:t>
            </a:r>
          </a:p>
          <a:p>
            <a:endParaRPr lang="ru-RU" sz="28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70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6348" y="442452"/>
            <a:ext cx="6666271" cy="7816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РЕШЕНИЕ ПРОБЛЕМЫ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0700" y="1224115"/>
            <a:ext cx="7043881" cy="537411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1600" dirty="0"/>
              <a:t> </a:t>
            </a:r>
            <a:endParaRPr lang="ru-RU" sz="1600" dirty="0" smtClean="0"/>
          </a:p>
          <a:p>
            <a:r>
              <a:rPr lang="ru-RU" sz="3600" b="1" i="1" dirty="0" smtClean="0">
                <a:solidFill>
                  <a:srgbClr val="0070C0"/>
                </a:solidFill>
              </a:rPr>
              <a:t>Взаимосвязь </a:t>
            </a:r>
            <a:r>
              <a:rPr lang="ru-RU" sz="3600" b="1" i="1" dirty="0">
                <a:solidFill>
                  <a:srgbClr val="0070C0"/>
                </a:solidFill>
              </a:rPr>
              <a:t>между образом жизни и здоровьем выражается в понятии «здоровый образ жизни</a:t>
            </a:r>
            <a:r>
              <a:rPr lang="ru-RU" sz="3600" b="1" i="1" dirty="0" smtClean="0">
                <a:solidFill>
                  <a:srgbClr val="0070C0"/>
                </a:solidFill>
              </a:rPr>
              <a:t>»</a:t>
            </a:r>
            <a:r>
              <a:rPr lang="ru-RU" sz="3600" b="1" i="1" dirty="0">
                <a:solidFill>
                  <a:srgbClr val="0070C0"/>
                </a:solidFill>
              </a:rPr>
              <a:t>.</a:t>
            </a:r>
          </a:p>
          <a:p>
            <a:r>
              <a:rPr lang="ru-RU" sz="3600" b="1" i="1" dirty="0" smtClean="0">
                <a:solidFill>
                  <a:srgbClr val="0070C0"/>
                </a:solidFill>
              </a:rPr>
              <a:t>Установка </a:t>
            </a:r>
            <a:r>
              <a:rPr lang="ru-RU" sz="3600" b="1" i="1" dirty="0">
                <a:solidFill>
                  <a:srgbClr val="0070C0"/>
                </a:solidFill>
              </a:rPr>
              <a:t>на здоровый образ жизни у человека не появляется сама собой, а формируется в результате определенного педагогического </a:t>
            </a:r>
            <a:r>
              <a:rPr lang="ru-RU" sz="3600" b="1" i="1" dirty="0" smtClean="0">
                <a:solidFill>
                  <a:srgbClr val="0070C0"/>
                </a:solidFill>
              </a:rPr>
              <a:t>воздействия.</a:t>
            </a:r>
          </a:p>
          <a:p>
            <a:pPr marL="0" indent="0">
              <a:buNone/>
            </a:pPr>
            <a:endParaRPr lang="ru-RU" sz="3600" b="1" i="1" dirty="0" smtClean="0">
              <a:solidFill>
                <a:srgbClr val="0070C0"/>
              </a:solidFill>
            </a:endParaRPr>
          </a:p>
          <a:p>
            <a:pPr marL="0" lvl="0" indent="0">
              <a:buNone/>
            </a:pPr>
            <a:r>
              <a:rPr lang="ru-RU" sz="3600" i="1" dirty="0" smtClean="0"/>
              <a:t>           </a:t>
            </a:r>
            <a:r>
              <a:rPr lang="ru-RU" sz="3600" b="1" dirty="0" smtClean="0">
                <a:solidFill>
                  <a:schemeClr val="accent2"/>
                </a:solidFill>
              </a:rPr>
              <a:t>*</a:t>
            </a:r>
            <a:r>
              <a:rPr lang="ru-RU" sz="3600" i="1" dirty="0" smtClean="0">
                <a:solidFill>
                  <a:schemeClr val="accent2"/>
                </a:solidFill>
              </a:rPr>
              <a:t> </a:t>
            </a:r>
            <a:r>
              <a:rPr lang="ru-RU" sz="3600" b="1" i="1" dirty="0" smtClean="0">
                <a:solidFill>
                  <a:schemeClr val="accent2"/>
                </a:solidFill>
              </a:rPr>
              <a:t>отказ </a:t>
            </a:r>
            <a:r>
              <a:rPr lang="ru-RU" sz="3600" b="1" i="1" dirty="0">
                <a:solidFill>
                  <a:schemeClr val="accent2"/>
                </a:solidFill>
              </a:rPr>
              <a:t>от вредных </a:t>
            </a:r>
            <a:r>
              <a:rPr lang="ru-RU" sz="3600" b="1" i="1" dirty="0" smtClean="0">
                <a:solidFill>
                  <a:schemeClr val="accent2"/>
                </a:solidFill>
              </a:rPr>
              <a:t>пристрастий;</a:t>
            </a:r>
          </a:p>
          <a:p>
            <a:pPr marL="0" lvl="0" indent="0">
              <a:buNone/>
            </a:pPr>
            <a:r>
              <a:rPr lang="ru-RU" sz="3600" b="1" dirty="0" smtClean="0">
                <a:solidFill>
                  <a:schemeClr val="accent2"/>
                </a:solidFill>
              </a:rPr>
              <a:t>           * </a:t>
            </a:r>
            <a:r>
              <a:rPr lang="ru-RU" sz="3600" b="1" i="1" dirty="0" smtClean="0">
                <a:solidFill>
                  <a:schemeClr val="accent2"/>
                </a:solidFill>
              </a:rPr>
              <a:t>оптимальный двигательный режим; </a:t>
            </a:r>
            <a:endParaRPr lang="ru-RU" sz="3600" b="1" i="1" dirty="0">
              <a:solidFill>
                <a:schemeClr val="accent2"/>
              </a:solidFill>
            </a:endParaRPr>
          </a:p>
          <a:p>
            <a:pPr marL="0" lvl="0" indent="0">
              <a:buNone/>
            </a:pPr>
            <a:r>
              <a:rPr lang="ru-RU" sz="3600" b="1" dirty="0" smtClean="0">
                <a:solidFill>
                  <a:schemeClr val="accent2"/>
                </a:solidFill>
              </a:rPr>
              <a:t>           * </a:t>
            </a:r>
            <a:r>
              <a:rPr lang="ru-RU" sz="3600" b="1" i="1" dirty="0" smtClean="0">
                <a:solidFill>
                  <a:schemeClr val="accent2"/>
                </a:solidFill>
              </a:rPr>
              <a:t>закаливание</a:t>
            </a:r>
            <a:r>
              <a:rPr lang="ru-RU" sz="3600" b="1" i="1" dirty="0">
                <a:solidFill>
                  <a:schemeClr val="accent2"/>
                </a:solidFill>
              </a:rPr>
              <a:t>;</a:t>
            </a:r>
          </a:p>
          <a:p>
            <a:pPr marL="0" lvl="0" indent="0">
              <a:buNone/>
            </a:pPr>
            <a:r>
              <a:rPr lang="ru-RU" sz="3600" b="1" dirty="0" smtClean="0">
                <a:solidFill>
                  <a:schemeClr val="accent2"/>
                </a:solidFill>
              </a:rPr>
              <a:t>           * </a:t>
            </a:r>
            <a:r>
              <a:rPr lang="ru-RU" sz="3600" b="1" i="1" dirty="0" smtClean="0">
                <a:solidFill>
                  <a:schemeClr val="accent2"/>
                </a:solidFill>
              </a:rPr>
              <a:t>личная </a:t>
            </a:r>
            <a:r>
              <a:rPr lang="ru-RU" sz="3600" b="1" i="1" dirty="0">
                <a:solidFill>
                  <a:schemeClr val="accent2"/>
                </a:solidFill>
              </a:rPr>
              <a:t>гигиена;</a:t>
            </a:r>
          </a:p>
          <a:p>
            <a:pPr marL="0" lvl="0" indent="0">
              <a:buNone/>
            </a:pPr>
            <a:r>
              <a:rPr lang="ru-RU" sz="3600" b="1" dirty="0" smtClean="0">
                <a:solidFill>
                  <a:schemeClr val="accent2"/>
                </a:solidFill>
              </a:rPr>
              <a:t>           * </a:t>
            </a:r>
            <a:r>
              <a:rPr lang="ru-RU" sz="3600" b="1" i="1" dirty="0" smtClean="0">
                <a:solidFill>
                  <a:schemeClr val="accent2"/>
                </a:solidFill>
              </a:rPr>
              <a:t>положительные </a:t>
            </a:r>
            <a:r>
              <a:rPr lang="ru-RU" sz="3600" b="1" i="1" dirty="0">
                <a:solidFill>
                  <a:schemeClr val="accent2"/>
                </a:solidFill>
              </a:rPr>
              <a:t>эмоции</a:t>
            </a:r>
            <a:r>
              <a:rPr lang="ru-RU" sz="3600" b="1" dirty="0">
                <a:solidFill>
                  <a:schemeClr val="accent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125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120" y="487680"/>
            <a:ext cx="8046720" cy="563880"/>
          </a:xfrm>
        </p:spPr>
        <p:txBody>
          <a:bodyPr>
            <a:noAutofit/>
          </a:bodyPr>
          <a:lstStyle/>
          <a:p>
            <a:r>
              <a:rPr lang="ru-RU" sz="4300" dirty="0" smtClean="0"/>
              <a:t>ЦЕЛИ И ЗАДАЧИ</a:t>
            </a:r>
            <a:endParaRPr lang="ru-RU" sz="43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8641" y="1340427"/>
            <a:ext cx="7182196" cy="50395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i="1" dirty="0" smtClean="0">
                <a:solidFill>
                  <a:schemeClr val="accent2"/>
                </a:solidFill>
              </a:rPr>
              <a:t>Цель</a:t>
            </a:r>
            <a:r>
              <a:rPr lang="ru-RU" sz="2800" b="1" i="1" dirty="0">
                <a:solidFill>
                  <a:schemeClr val="accent2"/>
                </a:solidFill>
              </a:rPr>
              <a:t>: </a:t>
            </a:r>
            <a:r>
              <a:rPr lang="ru-RU" sz="2400" b="1" i="1" dirty="0" smtClean="0">
                <a:solidFill>
                  <a:srgbClr val="0070C0"/>
                </a:solidFill>
              </a:rPr>
              <a:t>приобщить детей и взрослых к</a:t>
            </a:r>
          </a:p>
          <a:p>
            <a:pPr marL="0" indent="0">
              <a:buNone/>
            </a:pPr>
            <a:r>
              <a:rPr lang="ru-RU" sz="2400" b="1" i="1" dirty="0" smtClean="0">
                <a:solidFill>
                  <a:srgbClr val="0070C0"/>
                </a:solidFill>
              </a:rPr>
              <a:t>             здоровому образу жизни. </a:t>
            </a:r>
          </a:p>
          <a:p>
            <a:pPr marL="0" indent="0">
              <a:buNone/>
            </a:pPr>
            <a:r>
              <a:rPr lang="ru-RU" sz="2800" b="1" i="1" dirty="0" smtClean="0">
                <a:solidFill>
                  <a:schemeClr val="accent2"/>
                </a:solidFill>
              </a:rPr>
              <a:t>Задачи:</a:t>
            </a:r>
          </a:p>
          <a:p>
            <a:r>
              <a:rPr lang="ru-RU" sz="2400" b="1" i="1" dirty="0" smtClean="0">
                <a:solidFill>
                  <a:srgbClr val="0070C0"/>
                </a:solidFill>
              </a:rPr>
              <a:t>Воспитание </a:t>
            </a:r>
            <a:r>
              <a:rPr lang="ru-RU" sz="2400" b="1" i="1" dirty="0">
                <a:solidFill>
                  <a:srgbClr val="0070C0"/>
                </a:solidFill>
              </a:rPr>
              <a:t>у детей и взрослых привычку и потребность в здоровом образе жизни</a:t>
            </a:r>
            <a:r>
              <a:rPr lang="ru-RU" sz="2400" b="1" i="1" dirty="0" smtClean="0">
                <a:solidFill>
                  <a:srgbClr val="0070C0"/>
                </a:solidFill>
              </a:rPr>
              <a:t>;</a:t>
            </a:r>
            <a:endParaRPr lang="ru-RU" sz="2400" i="1" dirty="0">
              <a:solidFill>
                <a:srgbClr val="0070C0"/>
              </a:solidFill>
            </a:endParaRPr>
          </a:p>
          <a:p>
            <a:r>
              <a:rPr lang="ru-RU" sz="2400" b="1" i="1" dirty="0" smtClean="0">
                <a:solidFill>
                  <a:srgbClr val="0070C0"/>
                </a:solidFill>
              </a:rPr>
              <a:t>Привлечение детей и взрослых к регулярным занятиям физической культуры и спортом.</a:t>
            </a:r>
            <a:endParaRPr lang="ru-RU" sz="2400" i="1" dirty="0">
              <a:solidFill>
                <a:srgbClr val="0070C0"/>
              </a:solidFill>
            </a:endParaRPr>
          </a:p>
          <a:p>
            <a:r>
              <a:rPr lang="ru-RU" sz="2400" b="1" i="1" dirty="0" smtClean="0">
                <a:solidFill>
                  <a:srgbClr val="0070C0"/>
                </a:solidFill>
              </a:rPr>
              <a:t>Повышение мотивации обучающихся </a:t>
            </a:r>
            <a:r>
              <a:rPr lang="ru-RU" sz="2400" b="1" i="1" dirty="0">
                <a:solidFill>
                  <a:srgbClr val="0070C0"/>
                </a:solidFill>
              </a:rPr>
              <a:t> </a:t>
            </a:r>
            <a:r>
              <a:rPr lang="ru-RU" sz="2400" b="1" i="1" dirty="0" smtClean="0">
                <a:solidFill>
                  <a:srgbClr val="0070C0"/>
                </a:solidFill>
              </a:rPr>
              <a:t>                 и взрослых к совершенствованию физических    и волевых качеств.</a:t>
            </a:r>
            <a:endParaRPr lang="ru-RU" sz="2400" b="1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5474"/>
            <a:ext cx="9144000" cy="147164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ПРЕДПОЛАГАЕМЫЕ РЕЗУЛЬТАТЫ: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0700" y="1750422"/>
            <a:ext cx="6990443" cy="4363041"/>
          </a:xfrm>
        </p:spPr>
        <p:txBody>
          <a:bodyPr>
            <a:normAutofit fontScale="92500"/>
          </a:bodyPr>
          <a:lstStyle/>
          <a:p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b="1" i="1" dirty="0" smtClean="0">
                <a:solidFill>
                  <a:srgbClr val="0070C0"/>
                </a:solidFill>
              </a:rPr>
              <a:t>Приобретённые </a:t>
            </a:r>
            <a:r>
              <a:rPr lang="ru-RU" sz="2800" b="1" i="1" dirty="0">
                <a:solidFill>
                  <a:srgbClr val="0070C0"/>
                </a:solidFill>
              </a:rPr>
              <a:t>навыки помогут осознанно выбрать здоровый образ </a:t>
            </a:r>
            <a:r>
              <a:rPr lang="ru-RU" sz="2800" b="1" i="1" dirty="0" smtClean="0">
                <a:solidFill>
                  <a:srgbClr val="0070C0"/>
                </a:solidFill>
              </a:rPr>
              <a:t>жизни.</a:t>
            </a:r>
            <a:r>
              <a:rPr lang="ru-RU" sz="2800" b="1" i="1" dirty="0">
                <a:solidFill>
                  <a:srgbClr val="0070C0"/>
                </a:solidFill>
              </a:rPr>
              <a:t> </a:t>
            </a:r>
            <a:r>
              <a:rPr lang="ru-RU" sz="2800" b="1" i="1" dirty="0" smtClean="0">
                <a:solidFill>
                  <a:srgbClr val="0070C0"/>
                </a:solidFill>
              </a:rPr>
              <a:t>  </a:t>
            </a:r>
          </a:p>
          <a:p>
            <a:r>
              <a:rPr lang="ru-RU" sz="2800" b="1" i="1" dirty="0" smtClean="0">
                <a:solidFill>
                  <a:srgbClr val="0070C0"/>
                </a:solidFill>
              </a:rPr>
              <a:t>Растет стремление у детей и  </a:t>
            </a:r>
            <a:r>
              <a:rPr lang="ru-RU" sz="2800" b="1" i="1" dirty="0">
                <a:solidFill>
                  <a:srgbClr val="0070C0"/>
                </a:solidFill>
              </a:rPr>
              <a:t>родителей использовать двигательную деятельность с детьми для формирования основ здорового образа жизни</a:t>
            </a:r>
            <a:r>
              <a:rPr lang="ru-RU" sz="2800" b="1" i="1" dirty="0" smtClean="0">
                <a:solidFill>
                  <a:srgbClr val="0070C0"/>
                </a:solidFill>
              </a:rPr>
              <a:t>.</a:t>
            </a:r>
          </a:p>
          <a:p>
            <a:r>
              <a:rPr lang="ru-RU" sz="2800" b="1" i="1" dirty="0" smtClean="0">
                <a:solidFill>
                  <a:srgbClr val="0070C0"/>
                </a:solidFill>
              </a:rPr>
              <a:t> Дети и взрослые активно участвуют в спортивных мероприятиях детского сада и района.</a:t>
            </a:r>
            <a:endParaRPr lang="ru-RU" sz="2800" b="1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0887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Victor\Desktop\0800049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039" y="2049261"/>
            <a:ext cx="2230304" cy="2085244"/>
          </a:xfrm>
          <a:prstGeom prst="ellipse">
            <a:avLst/>
          </a:prstGeom>
          <a:ln>
            <a:solidFill>
              <a:srgbClr val="FF0000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306824" y="3291306"/>
            <a:ext cx="253174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ЗОЖ</a:t>
            </a:r>
            <a:endParaRPr lang="ru-RU" sz="72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Users\Victor\Desktop\Фотографии здоровье\IMG_86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422" y="4251945"/>
            <a:ext cx="2522146" cy="20101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Прямоугольник 4"/>
          <p:cNvSpPr/>
          <p:nvPr/>
        </p:nvSpPr>
        <p:spPr>
          <a:xfrm>
            <a:off x="3258043" y="6225029"/>
            <a:ext cx="2522146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Физкультура</a:t>
            </a:r>
            <a:endParaRPr lang="ru-RU" sz="1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C:\Users\Admin\Desktop\ФОТОГРАФИИ ЗДОРОВЬЕ ДЕТИ\P104037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86630" y="4518802"/>
            <a:ext cx="2762489" cy="20898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C:\Users\Admin\Desktop\здоровье тяпух\SAM_501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85783" y="2366934"/>
            <a:ext cx="2632391" cy="17381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6344482" y="116572"/>
            <a:ext cx="2451661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 </a:t>
            </a:r>
            <a:r>
              <a:rPr lang="ru-RU" sz="1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сна</a:t>
            </a:r>
          </a:p>
        </p:txBody>
      </p:sp>
      <p:pic>
        <p:nvPicPr>
          <p:cNvPr id="12" name="Рисунок 11" descr="C:\Users\Admin\Desktop\ФОТОГРАФИИ ЗДОРОВЬЕ ДЕТИ\P104037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30315" y="444786"/>
            <a:ext cx="2475118" cy="1735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3301020" y="101593"/>
            <a:ext cx="2451126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Дорожки  здоровья</a:t>
            </a:r>
            <a:endParaRPr lang="ru-RU" sz="1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 descr="D:\ноябрь 2015 разное\здоровье фото 2015\SAM_4454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8781" y="415838"/>
            <a:ext cx="2495605" cy="17577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19" name="Прямоугольник 18"/>
          <p:cNvSpPr/>
          <p:nvPr/>
        </p:nvSpPr>
        <p:spPr>
          <a:xfrm>
            <a:off x="337701" y="136140"/>
            <a:ext cx="2399317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Прогулка</a:t>
            </a:r>
          </a:p>
        </p:txBody>
      </p:sp>
      <p:pic>
        <p:nvPicPr>
          <p:cNvPr id="1026" name="Picture 2" descr="C:\Users\Сказка\Desktop\Фотографии здоровье\Фото090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01" y="442931"/>
            <a:ext cx="2399318" cy="17994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extLst/>
        </p:spPr>
      </p:pic>
      <p:pic>
        <p:nvPicPr>
          <p:cNvPr id="1027" name="Picture 3" descr="C:\Users\Сказка\Desktop\Фотографии здоровье\Фото080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19" y="2396063"/>
            <a:ext cx="2701098" cy="17765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extLst/>
        </p:spPr>
      </p:pic>
      <p:pic>
        <p:nvPicPr>
          <p:cNvPr id="22" name="Рисунок 21" descr="C:\Users\Сказка\Desktop\Фотографии здоровье\IMG_1280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03" y="4443152"/>
            <a:ext cx="2622911" cy="19999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20" name="Прямоугольник 19"/>
          <p:cNvSpPr/>
          <p:nvPr/>
        </p:nvSpPr>
        <p:spPr>
          <a:xfrm>
            <a:off x="6186630" y="6487653"/>
            <a:ext cx="2637328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</a:t>
            </a:r>
            <a:r>
              <a:rPr lang="ru-RU" sz="1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02657" y="6475929"/>
            <a:ext cx="2599432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Положительные эмоции</a:t>
            </a:r>
            <a:endParaRPr lang="ru-RU" sz="1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69115" y="4057382"/>
            <a:ext cx="2568732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Релаксация</a:t>
            </a:r>
            <a:endParaRPr lang="ru-RU" sz="1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039950" y="4056363"/>
            <a:ext cx="2578224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Дыхательная  гимнастика</a:t>
            </a:r>
            <a:endParaRPr lang="ru-RU" sz="1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92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61" y="5404508"/>
            <a:ext cx="2011680" cy="85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 descr="C:\Users\Сказка\Desktop\Фотографии здоровье\IMG_527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668" y="360278"/>
            <a:ext cx="2682071" cy="22597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C:\Users\Сказка\Desktop\Фотографии здоровье\SAM_437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664" y="2968335"/>
            <a:ext cx="2571742" cy="1693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C:\Users\Admin\Desktop\здоровье тяпух\IMG_974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7740" y="3041235"/>
            <a:ext cx="2421362" cy="1756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D:\ноябрь 2015 разное\проект здоровье\здоровье фото\SAM_454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1793" y="4825596"/>
            <a:ext cx="2091923" cy="1771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C:\Users\доу8-1\Desktop\Фото0687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88" y="83958"/>
            <a:ext cx="1682185" cy="24584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C:\Users\доу8-1\Desktop\Фото0663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250" y="84126"/>
            <a:ext cx="1789783" cy="24582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10" name="Picture 4" descr="D:\Documents\Мои документы\Папка Марина\Детский сад\все фото д,сада\фото лето\3 июня - копия\SAM_369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600" y="4172187"/>
            <a:ext cx="3089983" cy="21922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extLst/>
        </p:spPr>
      </p:pic>
      <p:sp>
        <p:nvSpPr>
          <p:cNvPr id="11" name="Прямоугольник 10"/>
          <p:cNvSpPr/>
          <p:nvPr/>
        </p:nvSpPr>
        <p:spPr>
          <a:xfrm>
            <a:off x="317740" y="4508008"/>
            <a:ext cx="2484207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Обтирание</a:t>
            </a:r>
            <a:endParaRPr lang="ru-RU" sz="1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59984" y="44683"/>
            <a:ext cx="2675907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Воздушные ванны</a:t>
            </a:r>
            <a:endParaRPr lang="ru-RU" sz="1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26565" y="2558993"/>
            <a:ext cx="1837151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Хождение босиком</a:t>
            </a:r>
            <a:endParaRPr lang="ru-RU" sz="1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34081" y="4448045"/>
            <a:ext cx="2499325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Солнечные ванны</a:t>
            </a:r>
            <a:endParaRPr lang="ru-RU" sz="1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571792" y="6512585"/>
            <a:ext cx="2091923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Полоскание горла</a:t>
            </a:r>
            <a:endParaRPr lang="ru-RU" sz="1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38733" y="2571894"/>
            <a:ext cx="1838664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Купание</a:t>
            </a:r>
            <a:endParaRPr lang="ru-RU" sz="1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2" descr="C:\Users\Сказка\Desktop\123971078_____________________8__7_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859" y="1643384"/>
            <a:ext cx="2560320" cy="244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3329659" y="6380115"/>
            <a:ext cx="2286015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Утренняя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зарядка</a:t>
            </a:r>
            <a:endParaRPr lang="ru-RU" sz="1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83668" y="3041235"/>
            <a:ext cx="26522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ЗОЖ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12" y="4892247"/>
            <a:ext cx="2183735" cy="16378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21" name="Прямоугольник 20"/>
          <p:cNvSpPr/>
          <p:nvPr/>
        </p:nvSpPr>
        <p:spPr>
          <a:xfrm>
            <a:off x="482459" y="6507293"/>
            <a:ext cx="2091923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Умывание</a:t>
            </a:r>
            <a:endParaRPr lang="ru-RU" sz="1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99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1515</TotalTime>
  <Words>547</Words>
  <Application>Microsoft Office PowerPoint</Application>
  <PresentationFormat>Экран (4:3)</PresentationFormat>
  <Paragraphs>109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Courier New</vt:lpstr>
      <vt:lpstr>Times New Roman</vt:lpstr>
      <vt:lpstr>Wingdings</vt:lpstr>
      <vt:lpstr>Тема Office</vt:lpstr>
      <vt:lpstr>  АКЦИЯ  «Спорт - альтернатива пагубным привычкам» Номинация «Творческая работа»  </vt:lpstr>
      <vt:lpstr> ПОСЕЙТЕ ПРИВЫЧКИ ДОБРЫЕ –  НЕ БУДЕТ ПОЧВЫ  ДЛЯ ПРИВЫЧЕК ДУРНЫХ  </vt:lpstr>
      <vt:lpstr>АКТУАЛЬНОСТЬ</vt:lpstr>
      <vt:lpstr>ПРОБЛЕМА</vt:lpstr>
      <vt:lpstr>РЕШЕНИЕ ПРОБЛЕМЫ</vt:lpstr>
      <vt:lpstr>ЦЕЛИ И ЗАДАЧИ</vt:lpstr>
      <vt:lpstr> ПРЕДПОЛАГАЕМЫЕ РЕЗУЛЬТАТЫ: </vt:lpstr>
      <vt:lpstr>Презентация PowerPoint</vt:lpstr>
      <vt:lpstr>Презентация PowerPoint</vt:lpstr>
      <vt:lpstr>РАБОТА ПЕДАГОГОВ</vt:lpstr>
      <vt:lpstr>Презентация PowerPoint</vt:lpstr>
      <vt:lpstr>Презентация PowerPoint</vt:lpstr>
      <vt:lpstr>Презентация PowerPoint</vt:lpstr>
      <vt:lpstr>АКТИВНОЕ УЧАСТИЕ РОДИТЕЛЕЙ  В ЖИЗНИ ДОО</vt:lpstr>
      <vt:lpstr>РАБОТА С СОЦИУМОМ</vt:lpstr>
      <vt:lpstr>Презентация PowerPoint</vt:lpstr>
      <vt:lpstr>СПИСОК ЛИТЕРАТУРЫ</vt:lpstr>
      <vt:lpstr>Мы хотим, чтобы среди всех жителей Земли не было равнодушных  ни к своему здоровью,   ни к здоровью окружающих!!!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Galina.Rassohina</dc:creator>
  <cp:lastModifiedBy>ДОУ8</cp:lastModifiedBy>
  <cp:revision>141</cp:revision>
  <dcterms:created xsi:type="dcterms:W3CDTF">2014-08-01T19:25:21Z</dcterms:created>
  <dcterms:modified xsi:type="dcterms:W3CDTF">2022-12-29T05:48:10Z</dcterms:modified>
</cp:coreProperties>
</file>