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8" r:id="rId3"/>
    <p:sldId id="286" r:id="rId4"/>
    <p:sldId id="289" r:id="rId5"/>
    <p:sldId id="290" r:id="rId6"/>
    <p:sldId id="257" r:id="rId7"/>
    <p:sldId id="258" r:id="rId8"/>
    <p:sldId id="28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91" r:id="rId18"/>
    <p:sldId id="281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5800"/>
    <a:srgbClr val="5D3003"/>
    <a:srgbClr val="112E4A"/>
    <a:srgbClr val="00CC00"/>
    <a:srgbClr val="990099"/>
    <a:srgbClr val="7DD330"/>
    <a:srgbClr val="510F1F"/>
    <a:srgbClr val="84BA4B"/>
    <a:srgbClr val="155679"/>
    <a:srgbClr val="0C7C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freepptfiles.com/free-powerpoint-templates/template-14807-colorful-pastel-tree.html" TargetMode="External"/><Relationship Id="rId18" Type="http://schemas.openxmlformats.org/officeDocument/2006/relationships/hyperlink" Target="http://www.freepptfiles.com/free-powerpoint-templates/tags-haloeffect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www.freepptfiles.com/free-powerpoint-templates/tags-tree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freepptfiles.com/free-powerpoint-templates/category-8-natur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freepptfiles.com/free-powerpoint-templates/category-1-abstractandtextures.html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freepptfil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 userDrawn="1"/>
        </p:nvSpPr>
        <p:spPr bwMode="auto">
          <a:xfrm>
            <a:off x="827088" y="4992688"/>
            <a:ext cx="7169150" cy="1379537"/>
          </a:xfrm>
          <a:prstGeom prst="rect">
            <a:avLst/>
          </a:prstGeom>
          <a:solidFill>
            <a:srgbClr val="C0C0C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1200" dirty="0" smtClean="0"/>
              <a:t>Click </a:t>
            </a:r>
            <a:r>
              <a:rPr lang="fr-FR" sz="1200" dirty="0" err="1" smtClean="0"/>
              <a:t>here</a:t>
            </a:r>
            <a:r>
              <a:rPr lang="fr-FR" sz="1200" dirty="0" smtClean="0"/>
              <a:t> to </a:t>
            </a:r>
            <a:r>
              <a:rPr lang="fr-FR" sz="1200" dirty="0" err="1" smtClean="0"/>
              <a:t>download</a:t>
            </a:r>
            <a:r>
              <a:rPr lang="fr-FR" sz="1200" dirty="0" smtClean="0"/>
              <a:t> </a:t>
            </a:r>
            <a:r>
              <a:rPr lang="fr-FR" sz="1200" dirty="0" err="1" smtClean="0"/>
              <a:t>this</a:t>
            </a:r>
            <a:r>
              <a:rPr lang="fr-FR" sz="1200" dirty="0" smtClean="0"/>
              <a:t> </a:t>
            </a:r>
            <a:r>
              <a:rPr lang="fr-FR" sz="1200" dirty="0" err="1" smtClean="0"/>
              <a:t>powerpoint</a:t>
            </a:r>
            <a:r>
              <a:rPr lang="fr-FR" sz="1200" dirty="0" smtClean="0"/>
              <a:t> </a:t>
            </a:r>
            <a:r>
              <a:rPr lang="fr-FR" sz="1200" dirty="0" err="1" smtClean="0"/>
              <a:t>template</a:t>
            </a:r>
            <a:r>
              <a:rPr lang="fr-FR" sz="1200" dirty="0" smtClean="0"/>
              <a:t> :  </a:t>
            </a:r>
            <a:r>
              <a:rPr lang="en-US" sz="1200" dirty="0" smtClean="0">
                <a:hlinkClick r:id="rId13"/>
              </a:rPr>
              <a:t>Colorful Pastel Tree </a:t>
            </a:r>
            <a:r>
              <a:rPr lang="en-US" sz="1200" dirty="0" err="1" smtClean="0">
                <a:hlinkClick r:id="rId13"/>
              </a:rPr>
              <a:t>Powerpoint</a:t>
            </a:r>
            <a:r>
              <a:rPr lang="en-US" sz="1200" dirty="0" smtClean="0">
                <a:hlinkClick r:id="rId13"/>
              </a:rPr>
              <a:t> Template</a:t>
            </a:r>
            <a:endParaRPr lang="fr-FR" sz="1200" dirty="0" smtClean="0"/>
          </a:p>
          <a:p>
            <a:pPr>
              <a:defRPr/>
            </a:pPr>
            <a:r>
              <a:rPr lang="fr-FR" sz="1200" dirty="0" smtClean="0"/>
              <a:t>For more </a:t>
            </a:r>
            <a:r>
              <a:rPr lang="fr-FR" sz="1200" dirty="0" err="1" smtClean="0"/>
              <a:t>templates</a:t>
            </a:r>
            <a:r>
              <a:rPr lang="fr-FR" sz="1200" dirty="0" smtClean="0"/>
              <a:t> : </a:t>
            </a:r>
            <a:r>
              <a:rPr lang="fr-FR" sz="1200" dirty="0" smtClean="0">
                <a:hlinkClick r:id="rId14"/>
              </a:rPr>
              <a:t>PPT Backgrounds </a:t>
            </a:r>
            <a:r>
              <a:rPr lang="fr-FR" sz="1200" dirty="0" err="1" smtClean="0">
                <a:hlinkClick r:id="rId14"/>
              </a:rPr>
              <a:t>Models</a:t>
            </a:r>
            <a:endParaRPr lang="fr-FR" sz="1200" dirty="0" smtClean="0"/>
          </a:p>
          <a:p>
            <a:pPr>
              <a:defRPr/>
            </a:pPr>
            <a:r>
              <a:rPr lang="fr-FR" sz="1200" dirty="0" err="1" smtClean="0"/>
              <a:t>Others</a:t>
            </a:r>
            <a:r>
              <a:rPr lang="fr-FR" sz="1200" dirty="0" smtClean="0"/>
              <a:t> ressources : </a:t>
            </a:r>
          </a:p>
          <a:p>
            <a:pPr>
              <a:defRPr/>
            </a:pPr>
            <a:r>
              <a:rPr lang="fr-FR" sz="1200" dirty="0" smtClean="0"/>
              <a:t>	</a:t>
            </a:r>
            <a:r>
              <a:rPr lang="fr-FR" sz="1200" dirty="0" smtClean="0">
                <a:hlinkClick r:id="rId15"/>
              </a:rPr>
              <a:t>Abstract Free PPT </a:t>
            </a:r>
            <a:r>
              <a:rPr lang="fr-FR" sz="1200" dirty="0" err="1" smtClean="0">
                <a:hlinkClick r:id="rId15"/>
              </a:rPr>
              <a:t>Presentations</a:t>
            </a:r>
            <a:endParaRPr lang="fr-FR" sz="1200" dirty="0" smtClean="0"/>
          </a:p>
          <a:p>
            <a:pPr>
              <a:defRPr/>
            </a:pPr>
            <a:r>
              <a:rPr lang="fr-FR" sz="1200" dirty="0" smtClean="0"/>
              <a:t>	</a:t>
            </a:r>
            <a:r>
              <a:rPr lang="fr-FR" sz="1200" dirty="0" smtClean="0">
                <a:hlinkClick r:id="rId16"/>
              </a:rPr>
              <a:t>Nature Powerpoint </a:t>
            </a:r>
            <a:r>
              <a:rPr lang="fr-FR" sz="1200" dirty="0" err="1" smtClean="0">
                <a:hlinkClick r:id="rId16"/>
              </a:rPr>
              <a:t>Templates</a:t>
            </a:r>
            <a:endParaRPr lang="fr-FR" sz="1200" dirty="0" smtClean="0"/>
          </a:p>
          <a:p>
            <a:pPr>
              <a:defRPr/>
            </a:pPr>
            <a:r>
              <a:rPr lang="fr-FR" sz="1200" dirty="0" smtClean="0"/>
              <a:t>	</a:t>
            </a:r>
            <a:r>
              <a:rPr lang="fr-FR" sz="1200" dirty="0" err="1" smtClean="0">
                <a:hlinkClick r:id="rId17"/>
              </a:rPr>
              <a:t>Tree</a:t>
            </a:r>
            <a:r>
              <a:rPr lang="fr-FR" sz="1200" dirty="0" smtClean="0">
                <a:hlinkClick r:id="rId17"/>
              </a:rPr>
              <a:t> Powerpoint </a:t>
            </a:r>
            <a:r>
              <a:rPr lang="fr-FR" sz="1200" dirty="0" err="1" smtClean="0">
                <a:hlinkClick r:id="rId17"/>
              </a:rPr>
              <a:t>Presentations</a:t>
            </a:r>
            <a:r>
              <a:rPr lang="fr-FR" sz="1200" dirty="0" smtClean="0">
                <a:hlinkClick r:id="rId17"/>
              </a:rPr>
              <a:t> Backgrounds</a:t>
            </a:r>
            <a:endParaRPr lang="fr-FR" sz="1200" dirty="0" smtClean="0"/>
          </a:p>
          <a:p>
            <a:pPr>
              <a:defRPr/>
            </a:pPr>
            <a:r>
              <a:rPr lang="fr-FR" sz="1200" dirty="0" smtClean="0"/>
              <a:t>	</a:t>
            </a:r>
            <a:r>
              <a:rPr lang="fr-FR" sz="1200" dirty="0" err="1" smtClean="0">
                <a:hlinkClick r:id="rId18"/>
              </a:rPr>
              <a:t>Download</a:t>
            </a:r>
            <a:r>
              <a:rPr lang="fr-FR" sz="1200" dirty="0" smtClean="0">
                <a:hlinkClick r:id="rId18"/>
              </a:rPr>
              <a:t> Powerpoint Background </a:t>
            </a:r>
            <a:r>
              <a:rPr lang="fr-FR" sz="1200" dirty="0" err="1" smtClean="0">
                <a:hlinkClick r:id="rId18"/>
              </a:rPr>
              <a:t>with</a:t>
            </a:r>
            <a:r>
              <a:rPr lang="fr-FR" sz="1200" dirty="0" smtClean="0">
                <a:hlinkClick r:id="rId18"/>
              </a:rPr>
              <a:t> halo </a:t>
            </a:r>
            <a:r>
              <a:rPr lang="fr-FR" sz="1200" dirty="0" err="1" smtClean="0">
                <a:hlinkClick r:id="rId18"/>
              </a:rPr>
              <a:t>effect</a:t>
            </a:r>
            <a:endParaRPr lang="fr-FR" sz="1200" dirty="0" smtClean="0"/>
          </a:p>
        </p:txBody>
      </p:sp>
      <p:pic>
        <p:nvPicPr>
          <p:cNvPr id="1027" name="Picture 4" descr="C:\Users\Coucou\Documents\Websites\Powerpoint Templates\New\Sources\12B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7812088" y="6372225"/>
            <a:ext cx="1214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 smtClean="0">
                <a:solidFill>
                  <a:schemeClr val="bg1"/>
                </a:solidFill>
              </a:rPr>
              <a:t>Page </a:t>
            </a:r>
            <a:fld id="{D2EBE1F6-4BD4-45B7-9816-8375CE2FD397}" type="slidenum">
              <a:rPr lang="fr-FR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fr-FR" b="1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Coucou\Documents\Websites\Powerpoint Templates\New\Source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6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504" y="654484"/>
            <a:ext cx="9144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chemeClr val="accent5">
                    <a:lumMod val="10000"/>
                  </a:schemeClr>
                </a:solidFill>
              </a:rPr>
              <a:t>«</a:t>
            </a:r>
            <a:r>
              <a:rPr lang="ru-RU" sz="3600" b="1" dirty="0" err="1" smtClean="0">
                <a:solidFill>
                  <a:schemeClr val="accent5">
                    <a:lumMod val="10000"/>
                  </a:schemeClr>
                </a:solidFill>
              </a:rPr>
              <a:t>Здоровьесберегающие</a:t>
            </a:r>
            <a:r>
              <a:rPr lang="ru-RU" sz="3600" b="1" dirty="0" smtClean="0">
                <a:solidFill>
                  <a:schemeClr val="accent5">
                    <a:lumMod val="10000"/>
                  </a:schemeClr>
                </a:solidFill>
              </a:rPr>
              <a:t> технологии</a:t>
            </a:r>
            <a:endParaRPr lang="es-ES" sz="3600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59612"/>
            <a:ext cx="8856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25000"/>
                  </a:schemeClr>
                </a:solidFill>
              </a:rPr>
              <a:t>АКЦИЯ «СПОРТ – АЛЬТЕРНАТИВА ПАГУБНЫМ ПРИВЫЧКАМ»</a:t>
            </a:r>
            <a:endParaRPr lang="ru-RU" sz="2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1646" y="13448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 smtClean="0">
                <a:solidFill>
                  <a:srgbClr val="325800"/>
                </a:solidFill>
              </a:rPr>
              <a:t>РОССИЯ </a:t>
            </a:r>
          </a:p>
          <a:p>
            <a:r>
              <a:rPr lang="ru-RU" b="1" i="1" u="sng" dirty="0" smtClean="0">
                <a:solidFill>
                  <a:srgbClr val="325800"/>
                </a:solidFill>
              </a:rPr>
              <a:t>с. Починки, улица Советская дом 11, Нижегородская область.</a:t>
            </a:r>
          </a:p>
          <a:p>
            <a:r>
              <a:rPr lang="ru-RU" b="1" i="1" u="sng" dirty="0" smtClean="0">
                <a:solidFill>
                  <a:srgbClr val="325800"/>
                </a:solidFill>
              </a:rPr>
              <a:t>МК ДОУ </a:t>
            </a:r>
            <a:r>
              <a:rPr lang="ru-RU" b="1" i="1" u="sng" dirty="0" err="1" smtClean="0">
                <a:solidFill>
                  <a:srgbClr val="325800"/>
                </a:solidFill>
              </a:rPr>
              <a:t>Починковский</a:t>
            </a:r>
            <a:r>
              <a:rPr lang="ru-RU" b="1" i="1" u="sng" dirty="0" smtClean="0">
                <a:solidFill>
                  <a:srgbClr val="325800"/>
                </a:solidFill>
              </a:rPr>
              <a:t>  </a:t>
            </a:r>
            <a:r>
              <a:rPr lang="ru-RU" b="1" i="1" u="sng" dirty="0">
                <a:solidFill>
                  <a:srgbClr val="325800"/>
                </a:solidFill>
              </a:rPr>
              <a:t>д</a:t>
            </a:r>
            <a:r>
              <a:rPr lang="en-US" b="1" i="1" u="sng" dirty="0">
                <a:solidFill>
                  <a:srgbClr val="325800"/>
                </a:solidFill>
              </a:rPr>
              <a:t>/</a:t>
            </a:r>
            <a:r>
              <a:rPr lang="ru-RU" b="1" i="1" u="sng" dirty="0">
                <a:solidFill>
                  <a:srgbClr val="325800"/>
                </a:solidFill>
              </a:rPr>
              <a:t>с №</a:t>
            </a:r>
            <a:r>
              <a:rPr lang="ru-RU" b="1" i="1" u="sng" dirty="0" smtClean="0">
                <a:solidFill>
                  <a:srgbClr val="325800"/>
                </a:solidFill>
              </a:rPr>
              <a:t>8</a:t>
            </a:r>
          </a:p>
          <a:p>
            <a:r>
              <a:rPr lang="ru-RU" b="1" i="1" u="sng" dirty="0">
                <a:solidFill>
                  <a:srgbClr val="325800"/>
                </a:solidFill>
              </a:rPr>
              <a:t/>
            </a:r>
            <a:br>
              <a:rPr lang="ru-RU" b="1" i="1" u="sng" dirty="0">
                <a:solidFill>
                  <a:srgbClr val="3258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91646" y="35901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 smtClean="0">
                <a:solidFill>
                  <a:srgbClr val="325800"/>
                </a:solidFill>
              </a:rPr>
              <a:t>Кошкина Г.И.</a:t>
            </a:r>
            <a:r>
              <a:rPr lang="en-US" b="1" i="1" u="sng" dirty="0" smtClean="0">
                <a:solidFill>
                  <a:srgbClr val="325800"/>
                </a:solidFill>
              </a:rPr>
              <a:t> </a:t>
            </a:r>
            <a:r>
              <a:rPr lang="ru-RU" b="1" i="1" u="sng" dirty="0" smtClean="0">
                <a:solidFill>
                  <a:srgbClr val="325800"/>
                </a:solidFill>
              </a:rPr>
              <a:t>воспитатель</a:t>
            </a:r>
            <a:endParaRPr lang="ru-RU" b="1" i="1" u="sng" dirty="0">
              <a:solidFill>
                <a:srgbClr val="3258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611209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u="sng" dirty="0">
                <a:solidFill>
                  <a:srgbClr val="325800"/>
                </a:solidFill>
              </a:rPr>
              <a:t>с</a:t>
            </a:r>
            <a:r>
              <a:rPr lang="ru-RU" sz="2400" b="1" i="1" u="sng" dirty="0" smtClean="0">
                <a:solidFill>
                  <a:srgbClr val="325800"/>
                </a:solidFill>
              </a:rPr>
              <a:t>. Починки, 2015 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67195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844824"/>
            <a:ext cx="4471990" cy="4525963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Разотру ладошки сильно,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Каждый пальчик покручу.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Поздороваюсь со всеми,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Никого не обойду.</a:t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14348" y="214290"/>
            <a:ext cx="7572428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186766" cy="328614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Ежедневно по 3-5 мин. в любое свободное время; в зависимости от интенсивности зрительной нагрузки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28662" y="357166"/>
            <a:ext cx="714380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Гимнастика для глаз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4257676" cy="1828799"/>
          </a:xfrm>
        </p:spPr>
        <p:txBody>
          <a:bodyPr/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Активизируется кислородный обмен во всех тканях организма, что способствует нормализации и оптимизации его работы в целом.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28662" y="285728"/>
            <a:ext cx="721523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Дыхательная гимнастика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6586" y="4005064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112E4A"/>
                </a:solidFill>
              </a:rPr>
              <a:t>Проводится в различных формах физкультурно-оздоровительной работы.</a:t>
            </a:r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8351" y="1113200"/>
            <a:ext cx="3680113" cy="27600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9439" y="1234204"/>
            <a:ext cx="3818461" cy="3614750"/>
          </a:xfrm>
        </p:spPr>
        <p:txBody>
          <a:bodyPr/>
          <a:lstStyle/>
          <a:p>
            <a:pPr>
              <a:defRPr/>
            </a:pPr>
            <a:r>
              <a:rPr lang="ru-RU" sz="2800" i="1" spc="-100" dirty="0" smtClean="0">
                <a:solidFill>
                  <a:srgbClr val="000099"/>
                </a:solidFill>
              </a:rPr>
              <a:t>проводится после дневного сна, форма проведения различна: упражнения </a:t>
            </a:r>
          </a:p>
          <a:p>
            <a:pPr>
              <a:defRPr/>
            </a:pPr>
            <a:r>
              <a:rPr lang="ru-RU" sz="2800" i="1" spc="-100" dirty="0" smtClean="0">
                <a:solidFill>
                  <a:srgbClr val="000099"/>
                </a:solidFill>
              </a:rPr>
              <a:t> на кроватках, обширное умывание,</a:t>
            </a:r>
          </a:p>
          <a:p>
            <a:pPr>
              <a:defRPr/>
            </a:pPr>
            <a:r>
              <a:rPr lang="ru-RU" sz="2800" i="1" spc="-100" dirty="0" smtClean="0">
                <a:solidFill>
                  <a:srgbClr val="000099"/>
                </a:solidFill>
              </a:rPr>
              <a:t>ходьба по коврикам «здоровья» и т.д.</a:t>
            </a:r>
          </a:p>
          <a:p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1000100" y="214290"/>
            <a:ext cx="714380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Гимнастика бодрящая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508858"/>
            <a:ext cx="2949792" cy="3933056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4214842" cy="1857388"/>
          </a:xfrm>
        </p:spPr>
        <p:txBody>
          <a:bodyPr/>
          <a:lstStyle/>
          <a:p>
            <a:r>
              <a:rPr lang="ru-RU" sz="1600" b="1" i="1" dirty="0" smtClean="0">
                <a:solidFill>
                  <a:srgbClr val="000099"/>
                </a:solidFill>
              </a:rPr>
              <a:t>Точно знаем: по утрам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Взрослым всем и малышам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Чтоб стать сильным и здоровым,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Не болеть и быть весёлым,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Надо быстро просыпаться и зарядкой заниматься.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00100" y="214290"/>
            <a:ext cx="72152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Утренняя гимнастика</a:t>
            </a:r>
            <a:endParaRPr lang="ru-RU" sz="32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436468"/>
            <a:ext cx="2571768" cy="4525963"/>
          </a:xfrm>
        </p:spPr>
        <p:txBody>
          <a:bodyPr/>
          <a:lstStyle/>
          <a:p>
            <a:r>
              <a:rPr lang="ru-RU" sz="2000" i="1" dirty="0" smtClean="0">
                <a:solidFill>
                  <a:srgbClr val="000099"/>
                </a:solidFill>
              </a:rPr>
              <a:t>Занятия проводятся в соответствии программой, по которой работает ДОУ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00100" y="142852"/>
            <a:ext cx="707236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Физкультурные занятия</a:t>
            </a:r>
            <a:endParaRPr lang="ru-RU" sz="3200" dirty="0">
              <a:solidFill>
                <a:srgbClr val="990099"/>
              </a:solidFill>
            </a:endParaRPr>
          </a:p>
        </p:txBody>
      </p:sp>
      <p:pic>
        <p:nvPicPr>
          <p:cNvPr id="5" name="Рисунок 4" descr="imag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98101">
            <a:off x="124522" y="1675310"/>
            <a:ext cx="2246607" cy="1684955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30566" y="3812980"/>
            <a:ext cx="2500331" cy="1875248"/>
          </a:xfrm>
          <a:prstGeom prst="rect">
            <a:avLst/>
          </a:prstGeom>
        </p:spPr>
      </p:pic>
      <p:pic>
        <p:nvPicPr>
          <p:cNvPr id="7" name="Рисунок 6" descr="imag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48188" y="3810002"/>
            <a:ext cx="2476515" cy="1857388"/>
          </a:xfrm>
          <a:prstGeom prst="rect">
            <a:avLst/>
          </a:prstGeom>
        </p:spPr>
      </p:pic>
      <p:pic>
        <p:nvPicPr>
          <p:cNvPr id="8" name="Рисунок 7" descr="image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975596">
            <a:off x="6739162" y="1758631"/>
            <a:ext cx="2274034" cy="170552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700808"/>
            <a:ext cx="5328592" cy="39604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Благоприятствует </a:t>
            </a:r>
            <a:r>
              <a:rPr lang="ru-RU" sz="2000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психоэмо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            </a:t>
            </a:r>
            <a:r>
              <a:rPr lang="ru-RU" sz="2000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циональной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устойчивости к фи-                   </a:t>
            </a:r>
            <a:r>
              <a:rPr lang="ru-RU" sz="2000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зическому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здоровью, </a:t>
            </a:r>
            <a:r>
              <a:rPr lang="ru-RU" sz="2000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тонизиру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                      </a:t>
            </a:r>
            <a:r>
              <a:rPr lang="ru-RU" sz="2000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ет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весь</a:t>
            </a:r>
            <a:r>
              <a:rPr lang="en-US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организм.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Самомассаж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     проводится в игровой форме                     ежедневно, в виде </a:t>
            </a:r>
            <a:r>
              <a:rPr lang="ru-RU" sz="2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пятиминутно</a:t>
            </a:r>
            <a:r>
              <a:rPr lang="ru-RU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                го занятия или в виде динами                 ческой паузы на занятиях.  </a:t>
            </a:r>
            <a:r>
              <a:rPr lang="ru-RU" sz="20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  <p:sp>
        <p:nvSpPr>
          <p:cNvPr id="4" name="Овал 3"/>
          <p:cNvSpPr/>
          <p:nvPr/>
        </p:nvSpPr>
        <p:spPr>
          <a:xfrm>
            <a:off x="1000100" y="142852"/>
            <a:ext cx="7143800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rgbClr val="990099"/>
                </a:solidFill>
              </a:rPr>
              <a:t>Самомассаж</a:t>
            </a:r>
            <a:endParaRPr lang="ru-RU" sz="36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25800"/>
                </a:solidFill>
              </a:rPr>
              <a:t>ОБУЧАЮЩИЕ УРОКИ</a:t>
            </a:r>
            <a:br>
              <a:rPr lang="ru-RU" b="1" dirty="0" smtClean="0">
                <a:solidFill>
                  <a:srgbClr val="325800"/>
                </a:solidFill>
              </a:rPr>
            </a:br>
            <a:r>
              <a:rPr lang="ru-RU" b="1" dirty="0" smtClean="0">
                <a:solidFill>
                  <a:srgbClr val="325800"/>
                </a:solidFill>
              </a:rPr>
              <a:t> </a:t>
            </a:r>
            <a:r>
              <a:rPr lang="ru-RU" b="1" smtClean="0">
                <a:solidFill>
                  <a:srgbClr val="325800"/>
                </a:solidFill>
              </a:rPr>
              <a:t>С РОДИТЕМИ:</a:t>
            </a:r>
            <a:endParaRPr lang="ru-RU" b="1" dirty="0">
              <a:solidFill>
                <a:srgbClr val="3258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Помогут формировать и поддерживать интерес к оздоровлению как самих себя так и детей. Вырастить крепкую, здоровую </a:t>
            </a:r>
            <a:r>
              <a:rPr lang="ru-RU" sz="2800" dirty="0" smtClean="0">
                <a:solidFill>
                  <a:srgbClr val="C00000"/>
                </a:solidFill>
              </a:rPr>
              <a:t>семью;</a:t>
            </a:r>
          </a:p>
          <a:p>
            <a:r>
              <a:rPr lang="ru-RU" sz="2800" dirty="0" smtClean="0"/>
              <a:t>Способствовать пропаганде здорового образа жизни;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повышать мотивацию взрослых         </a:t>
            </a:r>
          </a:p>
          <a:p>
            <a:r>
              <a:rPr lang="ru-RU" sz="2800" dirty="0" smtClean="0"/>
              <a:t>              к совершенствованию физических и 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волевых качеств, готовности к труду  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и защите Отечества.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6718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sz="7200" b="1" u="sng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72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ru-RU" sz="1800" dirty="0" smtClean="0"/>
              <a:t>Актуальность проблемы сохранения здоровья очевидно: среда существования современного человека становится всё более техногенной, экологическая обстановка ухудшается, изменяется привычки людей. Поэтому задача сохранения и укрепления здоровья детей была и будет приоритетной в деятельности любого дошкольного учреждения.</a:t>
            </a:r>
          </a:p>
          <a:p>
            <a:r>
              <a:rPr lang="ru-RU" sz="1800" dirty="0" smtClean="0"/>
              <a:t>Здоровье рассматривается как полное физическое, психическое и социальное благополучие, как гармоничное состояние организма, которое позволяет человеку быть активным в своей жизни, добиваться успехов в различной деятельности.</a:t>
            </a:r>
          </a:p>
          <a:p>
            <a:r>
              <a:rPr lang="ru-RU" sz="1800" dirty="0" smtClean="0"/>
              <a:t>Для достижения гармонии с природой, самим собой необходимо учиться заботится о своём здоровье с детства. Очень важным по сегодняшний день является формирование у детей дошкольного возраста мотивов, понятий, убеждений в необходимости сохранение своего здоровья и укрепление его с помощью приобщения к здоровому образу жизни, поэтому работа проводимая в рамках акции «Я выбираю спорт, как альтернативу пагубным привычкам является важным звеном в </a:t>
            </a:r>
            <a:r>
              <a:rPr lang="ru-RU" sz="1800" dirty="0" err="1" smtClean="0"/>
              <a:t>воспитательно</a:t>
            </a:r>
            <a:r>
              <a:rPr lang="ru-RU" sz="1800" dirty="0" smtClean="0"/>
              <a:t> - образовательном процессе ДОУ.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01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49817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25800"/>
                </a:solidFill>
              </a:rPr>
              <a:t>Цель </a:t>
            </a:r>
            <a:r>
              <a:rPr lang="ru-RU" sz="2800" b="1" dirty="0" err="1" smtClean="0">
                <a:solidFill>
                  <a:srgbClr val="325800"/>
                </a:solidFill>
              </a:rPr>
              <a:t>здоровьесберегающих</a:t>
            </a:r>
            <a:r>
              <a:rPr lang="ru-RU" sz="2800" b="1" dirty="0" smtClean="0">
                <a:solidFill>
                  <a:srgbClr val="325800"/>
                </a:solidFill>
              </a:rPr>
              <a:t>, образовательных технологий приобщить детей подростков и родителей к здоровому образу жизни</a:t>
            </a:r>
            <a:endParaRPr lang="ru-RU" sz="2800" b="1" dirty="0">
              <a:solidFill>
                <a:srgbClr val="3258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72816"/>
            <a:ext cx="7941568" cy="201622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5D3003"/>
                </a:solidFill>
                <a:latin typeface="Franklin Gothic Medium Cond" pitchFamily="34" charset="0"/>
              </a:rPr>
              <a:t> формирования  у детей стремления к физическому совершенствованию;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5D3003"/>
                </a:solidFill>
                <a:latin typeface="Franklin Gothic Medium Cond" pitchFamily="34" charset="0"/>
              </a:rPr>
              <a:t>Привлечь внимание детей и взрослых к регулярным занятиям физической культуры.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Franklin Gothic Medium Cond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Franklin Gothic Medium Cond" pitchFamily="34" charset="0"/>
              </a:rPr>
            </a:b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8128" y="3429000"/>
            <a:ext cx="6203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5D3003"/>
                </a:solidFill>
                <a:latin typeface="Franklin Gothic Medium Cond" pitchFamily="34" charset="0"/>
              </a:rPr>
              <a:t>Обеспечить дошкольнику возможность сохранения здоровья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5D3003"/>
                </a:solidFill>
                <a:latin typeface="Franklin Gothic Medium Cond" pitchFamily="34" charset="0"/>
              </a:rPr>
              <a:t>  Сформировать у него необходимые знания, умения и навыки по ЗОЖ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5D3003"/>
                </a:solidFill>
                <a:latin typeface="Franklin Gothic Medium Cond" pitchFamily="34" charset="0"/>
              </a:rPr>
              <a:t>   Научить использовать полученные       знания в повседневной жизни</a:t>
            </a:r>
            <a:endParaRPr lang="ru-RU" sz="2400" dirty="0">
              <a:solidFill>
                <a:srgbClr val="5D3003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4518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Franklin Gothic Medium Cond" pitchFamily="34" charset="0"/>
              </a:rPr>
              <a:t>Здоровьесберегающие</a:t>
            </a: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 технологии</a:t>
            </a:r>
            <a:b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indent="-18000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целостная система </a:t>
            </a:r>
            <a:r>
              <a:rPr lang="ru-RU" dirty="0" err="1" smtClean="0">
                <a:solidFill>
                  <a:srgbClr val="0070C0"/>
                </a:solidFill>
                <a:latin typeface="Franklin Gothic Medium Cond" pitchFamily="34" charset="0"/>
              </a:rPr>
              <a:t>воспитательно</a:t>
            </a: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-</a:t>
            </a:r>
          </a:p>
          <a:p>
            <a:pPr marL="216000" indent="-18000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 оздоровительных, коррекционных</a:t>
            </a:r>
          </a:p>
          <a:p>
            <a:pPr marL="216000" indent="-18000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 и профилактических  мер</a:t>
            </a:r>
          </a:p>
          <a:p>
            <a:pPr marL="216000" indent="-18000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которые осуществляются</a:t>
            </a:r>
          </a:p>
          <a:p>
            <a:pPr marL="216000" indent="-18000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в процессе взаимодействия</a:t>
            </a:r>
          </a:p>
          <a:p>
            <a:pPr eaLnBrk="1" hangingPunct="1"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                                                                       </a:t>
            </a:r>
          </a:p>
          <a:p>
            <a:pPr eaLnBrk="1" hangingPunct="1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Franklin Gothic Medium Cond" pitchFamily="34" charset="0"/>
              </a:rPr>
              <a:t>                 ребенка         ребенка и                ребенка и</a:t>
            </a:r>
          </a:p>
          <a:p>
            <a:pPr eaLnBrk="1" hangingPunct="1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Franklin Gothic Medium Cond" pitchFamily="34" charset="0"/>
              </a:rPr>
              <a:t>                 педагога         родителей               доктора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86248" y="1214422"/>
            <a:ext cx="484632" cy="50006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6248" y="4071942"/>
            <a:ext cx="484632" cy="7143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128951">
            <a:off x="6658768" y="3976779"/>
            <a:ext cx="484632" cy="97840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630305" y="4108793"/>
            <a:ext cx="484632" cy="7143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98320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u="sng" dirty="0" smtClean="0">
                <a:solidFill>
                  <a:srgbClr val="008000"/>
                </a:solidFill>
                <a:latin typeface="Franklin Gothic Medium Cond" pitchFamily="34" charset="0"/>
              </a:rPr>
              <a:t>Технологии сохранения и стимулирования</a:t>
            </a:r>
            <a:br>
              <a:rPr lang="ru-RU" sz="3200" u="sng" dirty="0" smtClean="0">
                <a:solidFill>
                  <a:srgbClr val="008000"/>
                </a:solidFill>
                <a:latin typeface="Franklin Gothic Medium Cond" pitchFamily="34" charset="0"/>
              </a:rPr>
            </a:br>
            <a:r>
              <a:rPr lang="ru-RU" sz="3200" u="sng" dirty="0" smtClean="0">
                <a:solidFill>
                  <a:srgbClr val="008000"/>
                </a:solidFill>
                <a:latin typeface="Franklin Gothic Medium Cond" pitchFamily="34" charset="0"/>
              </a:rPr>
              <a:t> здоровья:</a:t>
            </a:r>
            <a:br>
              <a:rPr lang="ru-RU" sz="3200" u="sng" dirty="0" smtClean="0">
                <a:solidFill>
                  <a:srgbClr val="008000"/>
                </a:solidFill>
                <a:latin typeface="Franklin Gothic Medium Cond" pitchFamily="34" charset="0"/>
              </a:rPr>
            </a:b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071546"/>
            <a:ext cx="6472254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Динамические паузы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Подвижные и спортивные игры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Релаксация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Пальчиковая гимнастика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Гимнастика для глаз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Дыхательная гимнастика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Гимнастика бодрящая</a:t>
            </a:r>
            <a:endParaRPr lang="ru-RU" dirty="0" smtClean="0">
              <a:latin typeface="Franklin Gothic Medium Cond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763706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484438" y="908050"/>
            <a:ext cx="568801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r" eaLnBrk="1" hangingPunct="1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«Забота о здоровье детей- это важнейший труд воспитателя.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От жизнерадостности, бодрости детей  зависит их духовная жизнь, мировоззрение, умственное развитие, прочность знаний и самое главное вера в свои силы.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В.А.Сухомлинский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50825" y="16986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84BA4B"/>
              </a:solidFill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2484438" y="908050"/>
            <a:ext cx="568801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ctr"/>
            <a:r>
              <a:rPr lang="ru-RU" sz="3200" dirty="0" smtClean="0">
                <a:solidFill>
                  <a:srgbClr val="510F1F"/>
                </a:solidFill>
              </a:rPr>
              <a:t>Здоровье – это состояние полного физического, психического и социального благополучия, а не просто отсутствие болезней или физических дефектов.</a:t>
            </a:r>
          </a:p>
          <a:p>
            <a:pPr algn="ctr">
              <a:buNone/>
            </a:pPr>
            <a:endParaRPr lang="ru-RU" sz="2400" dirty="0" smtClean="0">
              <a:solidFill>
                <a:srgbClr val="510F1F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510F1F"/>
                </a:solidFill>
                <a:latin typeface="Monotype Corsiva" pitchFamily="66" charset="0"/>
              </a:rPr>
              <a:t>( Всемирная организация здравоохранения)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700808"/>
            <a:ext cx="2880320" cy="3816424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0099"/>
                </a:solidFill>
                <a:cs typeface="Times New Roman" pitchFamily="18" charset="0"/>
              </a:rPr>
              <a:t>Как часть физкультурного занятия, на прогулке, в групповой комнате - малой со средней степенью подвижности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00100" y="285728"/>
            <a:ext cx="728667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Подвижные и спортивные игры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51043"/>
            <a:ext cx="2754653" cy="2065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214422"/>
            <a:ext cx="7901014" cy="971544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используется спокойная классическая музыка (Чайковский, Рахманинов), звуки природы</a:t>
            </a:r>
            <a:endParaRPr lang="ru-RU" sz="18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3929067"/>
            <a:ext cx="4038600" cy="2357454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Будто мы лежим на траве… На зелёной </a:t>
            </a:r>
            <a:r>
              <a:rPr lang="en-US" sz="1800" dirty="0" smtClean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мягкой травке…</a:t>
            </a:r>
          </a:p>
          <a:p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Греет солнышко сейчас, руки тёплые у нас.</a:t>
            </a:r>
          </a:p>
          <a:p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Жарче солнышко пригрело – и ногам тепло,</a:t>
            </a:r>
            <a:r>
              <a:rPr lang="en-US" sz="1800" dirty="0" smtClean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 и телу.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Дышится легко, вольно, глубоко 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142976" y="142852"/>
            <a:ext cx="67151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Релаксация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928802"/>
            <a:ext cx="4357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Тише, тише, тишина! Разговаривать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нельзя! 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Мы устали – надо спать – ляжем тихо на кровать, и  тихонько будем спать.</a:t>
            </a:r>
          </a:p>
          <a:p>
            <a:endParaRPr lang="ru-RU" dirty="0"/>
          </a:p>
        </p:txBody>
      </p:sp>
      <p:pic>
        <p:nvPicPr>
          <p:cNvPr id="7" name="Рисунок 6" descr="DSC08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4500562" cy="292895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629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Modèle par défaut</vt:lpstr>
      <vt:lpstr>Слайд 1</vt:lpstr>
      <vt:lpstr>Актуальность</vt:lpstr>
      <vt:lpstr>Цель здоровьесберегающих, образовательных технологий приобщить детей подростков и родителей к здоровому образу жизни</vt:lpstr>
      <vt:lpstr> Здоровьесберегающие технологии </vt:lpstr>
      <vt:lpstr>Технологии сохранения и стимулирования  здоровья: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ОБУЧАЮЩИЕ УРОКИ  С РОДИТЕМИ: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Pastel Tree</dc:title>
  <dc:creator>www.powerpointstyles.com</dc:creator>
  <cp:lastModifiedBy>Галина</cp:lastModifiedBy>
  <cp:revision>122</cp:revision>
  <dcterms:created xsi:type="dcterms:W3CDTF">2009-03-23T15:23:24Z</dcterms:created>
  <dcterms:modified xsi:type="dcterms:W3CDTF">2022-12-29T06:20:29Z</dcterms:modified>
</cp:coreProperties>
</file>