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58" r:id="rId4"/>
    <p:sldId id="287" r:id="rId5"/>
    <p:sldId id="288" r:id="rId6"/>
    <p:sldId id="259" r:id="rId7"/>
    <p:sldId id="289" r:id="rId8"/>
    <p:sldId id="293" r:id="rId9"/>
    <p:sldId id="294" r:id="rId10"/>
    <p:sldId id="295" r:id="rId11"/>
    <p:sldId id="292" r:id="rId12"/>
    <p:sldId id="262" r:id="rId13"/>
    <p:sldId id="263" r:id="rId14"/>
    <p:sldId id="264" r:id="rId15"/>
    <p:sldId id="265" r:id="rId16"/>
    <p:sldId id="296" r:id="rId17"/>
    <p:sldId id="290" r:id="rId18"/>
    <p:sldId id="291" r:id="rId19"/>
    <p:sldId id="297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4" autoAdjust="0"/>
    <p:restoredTop sz="94660"/>
  </p:normalViewPr>
  <p:slideViewPr>
    <p:cSldViewPr>
      <p:cViewPr varScale="1">
        <p:scale>
          <a:sx n="43" d="100"/>
          <a:sy n="43" d="100"/>
        </p:scale>
        <p:origin x="-118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1F04F0-60A8-4F6A-B728-6FFDCA349220}" type="doc">
      <dgm:prSet loTypeId="urn:microsoft.com/office/officeart/2005/8/layout/arrow2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53D002AE-F672-4175-A053-9A7AF132BDF0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xfrm>
          <a:off x="2970789" y="2880309"/>
          <a:ext cx="1962992" cy="453042"/>
        </a:xfrm>
        <a:prstGeom prst="rect">
          <a:avLst/>
        </a:prstGeom>
        <a:solidFill>
          <a:sysClr val="window" lastClr="FFFFFF"/>
        </a:solidFill>
        <a:ln w="25400" cap="flat" cmpd="sng" algn="ctr">
          <a:solidFill>
            <a:srgbClr val="4F81BD"/>
          </a:solidFill>
          <a:prstDash val="solid"/>
        </a:ln>
        <a:effectLst/>
      </dgm:spPr>
      <dgm:t>
        <a:bodyPr/>
        <a:lstStyle/>
        <a:p>
          <a:pPr algn="ctr"/>
          <a:r>
            <a:rPr lang="ru-RU" sz="2800" b="1" dirty="0" smtClean="0">
              <a:solidFill>
                <a:srgbClr val="0070C0"/>
              </a:solidFill>
              <a:latin typeface="Times New Roman" pitchFamily="18" charset="0"/>
              <a:ea typeface="+mn-ea"/>
              <a:cs typeface="Times New Roman" pitchFamily="18" charset="0"/>
            </a:rPr>
            <a:t>Дыхательная гимнастика</a:t>
          </a:r>
          <a:endParaRPr lang="ru-RU" sz="2800" b="1" dirty="0">
            <a:solidFill>
              <a:srgbClr val="0070C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538E4FF5-8212-45F3-852C-2718F8305832}" type="parTrans" cxnId="{C4E0C4A0-FCFF-4D2C-8C04-9FE744654BBC}">
      <dgm:prSet/>
      <dgm:spPr/>
      <dgm:t>
        <a:bodyPr/>
        <a:lstStyle/>
        <a:p>
          <a:pPr algn="ctr"/>
          <a:endParaRPr lang="ru-RU"/>
        </a:p>
      </dgm:t>
    </dgm:pt>
    <dgm:pt modelId="{C7FB8277-E28D-4259-90BB-51DB1C9F01FB}" type="sibTrans" cxnId="{C4E0C4A0-FCFF-4D2C-8C04-9FE744654BBC}">
      <dgm:prSet/>
      <dgm:spPr/>
      <dgm:t>
        <a:bodyPr/>
        <a:lstStyle/>
        <a:p>
          <a:pPr algn="ctr"/>
          <a:endParaRPr lang="ru-RU"/>
        </a:p>
      </dgm:t>
    </dgm:pt>
    <dgm:pt modelId="{7708067B-7350-4C71-9484-2EFA1FDE149B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xfrm>
          <a:off x="4291331" y="2096375"/>
          <a:ext cx="2775350" cy="495908"/>
        </a:xfrm>
        <a:prstGeom prst="rect">
          <a:avLst/>
        </a:prstGeom>
        <a:solidFill>
          <a:sysClr val="window" lastClr="FFFFFF"/>
        </a:solidFill>
        <a:ln w="25400" cap="flat" cmpd="sng" algn="ctr">
          <a:solidFill>
            <a:srgbClr val="4F81BD"/>
          </a:solidFill>
          <a:prstDash val="solid"/>
        </a:ln>
        <a:effectLst/>
      </dgm:spPr>
      <dgm:t>
        <a:bodyPr/>
        <a:lstStyle/>
        <a:p>
          <a:pPr algn="ctr"/>
          <a:r>
            <a:rPr lang="ru-RU" sz="2800" b="1" dirty="0" smtClean="0">
              <a:solidFill>
                <a:srgbClr val="0070C0"/>
              </a:solidFill>
              <a:latin typeface="Times New Roman" pitchFamily="18" charset="0"/>
              <a:ea typeface="+mn-ea"/>
              <a:cs typeface="Times New Roman" pitchFamily="18" charset="0"/>
            </a:rPr>
            <a:t>Дидактические игры</a:t>
          </a:r>
          <a:endParaRPr lang="ru-RU" sz="2800" b="1" dirty="0">
            <a:solidFill>
              <a:srgbClr val="0070C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FE75378B-50A5-4C45-B7B3-C7B46D4780E1}" type="parTrans" cxnId="{AB43D496-FCF3-4BEC-B5F3-057560CAB381}">
      <dgm:prSet/>
      <dgm:spPr/>
      <dgm:t>
        <a:bodyPr/>
        <a:lstStyle/>
        <a:p>
          <a:pPr algn="ctr"/>
          <a:endParaRPr lang="ru-RU"/>
        </a:p>
      </dgm:t>
    </dgm:pt>
    <dgm:pt modelId="{52ACBFDF-DC94-449A-89F3-B1317B6FAA92}" type="sibTrans" cxnId="{AB43D496-FCF3-4BEC-B5F3-057560CAB381}">
      <dgm:prSet/>
      <dgm:spPr/>
      <dgm:t>
        <a:bodyPr/>
        <a:lstStyle/>
        <a:p>
          <a:pPr algn="ctr"/>
          <a:endParaRPr lang="ru-RU"/>
        </a:p>
      </dgm:t>
    </dgm:pt>
    <dgm:pt modelId="{A73CD8AA-639E-407A-9679-B6F917B284C8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xfrm>
          <a:off x="6196526" y="1368141"/>
          <a:ext cx="2448195" cy="535652"/>
        </a:xfrm>
        <a:prstGeom prst="rect">
          <a:avLst/>
        </a:prstGeom>
        <a:solidFill>
          <a:sysClr val="window" lastClr="FFFFFF"/>
        </a:solidFill>
        <a:ln w="25400" cap="flat" cmpd="sng" algn="ctr">
          <a:solidFill>
            <a:srgbClr val="4F81BD"/>
          </a:solidFill>
          <a:prstDash val="solid"/>
        </a:ln>
        <a:effectLst/>
      </dgm:spPr>
      <dgm:t>
        <a:bodyPr/>
        <a:lstStyle/>
        <a:p>
          <a:pPr algn="ctr"/>
          <a:r>
            <a:rPr lang="ru-RU" sz="2800" b="1" dirty="0" smtClean="0">
              <a:solidFill>
                <a:srgbClr val="0070C0"/>
              </a:solidFill>
              <a:latin typeface="Times New Roman" pitchFamily="18" charset="0"/>
              <a:ea typeface="+mn-ea"/>
              <a:cs typeface="Times New Roman" pitchFamily="18" charset="0"/>
            </a:rPr>
            <a:t>Водные процедуры </a:t>
          </a:r>
          <a:endParaRPr lang="ru-RU" sz="2800" b="1" dirty="0">
            <a:solidFill>
              <a:srgbClr val="0070C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98AD89F1-FA7A-4752-B18B-6C259509BF57}" type="parTrans" cxnId="{A17573E5-6EE6-4ABD-9BC8-05E43F24D3D9}">
      <dgm:prSet/>
      <dgm:spPr/>
      <dgm:t>
        <a:bodyPr/>
        <a:lstStyle/>
        <a:p>
          <a:pPr algn="ctr"/>
          <a:endParaRPr lang="ru-RU"/>
        </a:p>
      </dgm:t>
    </dgm:pt>
    <dgm:pt modelId="{01EBDDE8-1E0E-4997-A986-18CB1897E0FD}" type="sibTrans" cxnId="{A17573E5-6EE6-4ABD-9BC8-05E43F24D3D9}">
      <dgm:prSet/>
      <dgm:spPr/>
      <dgm:t>
        <a:bodyPr/>
        <a:lstStyle/>
        <a:p>
          <a:pPr algn="ctr"/>
          <a:endParaRPr lang="ru-RU"/>
        </a:p>
      </dgm:t>
    </dgm:pt>
    <dgm:pt modelId="{29412B25-74CD-49E7-9358-F5BD7DE4AC78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xfrm>
          <a:off x="1621415" y="3960445"/>
          <a:ext cx="4938493" cy="446755"/>
        </a:xfrm>
        <a:prstGeom prst="rect">
          <a:avLst/>
        </a:prstGeom>
        <a:solidFill>
          <a:sysClr val="window" lastClr="FFFFFF"/>
        </a:solidFill>
        <a:ln w="25400" cap="flat" cmpd="sng" algn="ctr">
          <a:solidFill>
            <a:srgbClr val="4F81BD"/>
          </a:solidFill>
          <a:prstDash val="solid"/>
        </a:ln>
        <a:effectLst/>
      </dgm:spPr>
      <dgm:t>
        <a:bodyPr/>
        <a:lstStyle/>
        <a:p>
          <a:pPr algn="ctr"/>
          <a:r>
            <a:rPr lang="ru-RU" sz="2800" b="1" dirty="0" smtClean="0">
              <a:solidFill>
                <a:srgbClr val="0070C0"/>
              </a:solidFill>
              <a:latin typeface="Times New Roman" pitchFamily="18" charset="0"/>
              <a:ea typeface="+mn-ea"/>
              <a:cs typeface="Times New Roman" pitchFamily="18" charset="0"/>
            </a:rPr>
            <a:t>Закаливание</a:t>
          </a:r>
          <a:endParaRPr lang="ru-RU" sz="2800" b="1" dirty="0">
            <a:solidFill>
              <a:srgbClr val="0070C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AE118ADE-1FFE-416A-A0CD-0D7BDAE2C174}" type="sibTrans" cxnId="{C966A685-F552-4330-A359-5F21E033A148}">
      <dgm:prSet/>
      <dgm:spPr/>
      <dgm:t>
        <a:bodyPr/>
        <a:lstStyle/>
        <a:p>
          <a:pPr algn="ctr"/>
          <a:endParaRPr lang="ru-RU"/>
        </a:p>
      </dgm:t>
    </dgm:pt>
    <dgm:pt modelId="{86D2AF68-B051-4BB5-BC23-71B7C1289B34}" type="parTrans" cxnId="{C966A685-F552-4330-A359-5F21E033A148}">
      <dgm:prSet/>
      <dgm:spPr/>
      <dgm:t>
        <a:bodyPr/>
        <a:lstStyle/>
        <a:p>
          <a:pPr algn="ctr"/>
          <a:endParaRPr lang="ru-RU"/>
        </a:p>
      </dgm:t>
    </dgm:pt>
    <dgm:pt modelId="{361E774F-47B8-4039-B94E-F7777D3F9D2B}" type="pres">
      <dgm:prSet presAssocID="{D51F04F0-60A8-4F6A-B728-6FFDCA349220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198145-B83C-465B-9073-E3FFBBBFE0DD}" type="pres">
      <dgm:prSet presAssocID="{D51F04F0-60A8-4F6A-B728-6FFDCA349220}" presName="arrow" presStyleLbl="bgShp" presStyleIdx="0" presStyleCnt="1" custScaleX="98347" custScaleY="112243" custLinFactNeighborX="-2336" custLinFactNeighborY="7638"/>
      <dgm:spPr>
        <a:xfrm>
          <a:off x="967753" y="-296269"/>
          <a:ext cx="7615703" cy="5432355"/>
        </a:xfrm>
        <a:prstGeom prst="swooshArrow">
          <a:avLst>
            <a:gd name="adj1" fmla="val 25000"/>
            <a:gd name="adj2" fmla="val 25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gm:spPr>
      <dgm:t>
        <a:bodyPr/>
        <a:lstStyle/>
        <a:p>
          <a:endParaRPr lang="ru-RU"/>
        </a:p>
      </dgm:t>
    </dgm:pt>
    <dgm:pt modelId="{D1EF5B8A-887E-4CF5-BD8A-5BDFB8B3E289}" type="pres">
      <dgm:prSet presAssocID="{D51F04F0-60A8-4F6A-B728-6FFDCA349220}" presName="arrowDiagram4" presStyleCnt="0"/>
      <dgm:spPr/>
    </dgm:pt>
    <dgm:pt modelId="{59198007-788E-4FB0-8ECE-FE6510567D9F}" type="pres">
      <dgm:prSet presAssocID="{29412B25-74CD-49E7-9358-F5BD7DE4AC78}" presName="bullet4a" presStyleLbl="node1" presStyleIdx="0" presStyleCnt="4" custScaleX="239335" custScaleY="217121" custLinFactNeighborX="19030" custLinFactNeighborY="59410"/>
      <dgm:spPr>
        <a:xfrm>
          <a:off x="1627195" y="3600400"/>
          <a:ext cx="426268" cy="386703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29AE3BF7-A9EE-4514-B2F5-7E7ED278636E}" type="pres">
      <dgm:prSet presAssocID="{29412B25-74CD-49E7-9358-F5BD7DE4AC78}" presName="textBox4a" presStyleLbl="revTx" presStyleIdx="0" presStyleCnt="4" custScaleX="372949" custScaleY="38785" custLinFactX="22502" custLinFactNeighborX="100000" custLinFactNeighborY="-69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698AA3-A8CF-4E4D-8C1B-589AD32F733E}" type="pres">
      <dgm:prSet presAssocID="{53D002AE-F672-4175-A053-9A7AF132BDF0}" presName="bullet4b" presStyleLbl="node1" presStyleIdx="1" presStyleCnt="4" custScaleX="155821" custScaleY="141082" custLinFactNeighborX="10943" custLinFactNeighborY="34160"/>
      <dgm:spPr>
        <a:xfrm>
          <a:off x="2923179" y="2515331"/>
          <a:ext cx="482652" cy="436999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B3C44E0D-D4AD-4398-AF9A-9877D5A7430B}" type="pres">
      <dgm:prSet presAssocID="{53D002AE-F672-4175-A053-9A7AF132BDF0}" presName="textBox4b" presStyleLbl="revTx" presStyleIdx="1" presStyleCnt="4" custScaleX="345492" custScaleY="31169" custLinFactX="16294" custLinFactNeighborX="100000" custLinFactNeighborY="-167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31820C-38D6-4E94-8D68-A1C070D6E214}" type="pres">
      <dgm:prSet presAssocID="{7708067B-7350-4C71-9484-2EFA1FDE149B}" presName="bullet4c" presStyleLbl="node1" presStyleIdx="2" presStyleCnt="4" custScaleX="162648" custScaleY="145430" custLinFactNeighborX="8259" custLinFactNeighborY="-14378"/>
      <dgm:spPr>
        <a:xfrm>
          <a:off x="4487892" y="1491366"/>
          <a:ext cx="667534" cy="596868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5DC17E16-A6AA-4821-889F-61BB400D81E2}" type="pres">
      <dgm:prSet presAssocID="{7708067B-7350-4C71-9484-2EFA1FDE149B}" presName="textBox4c" presStyleLbl="revTx" presStyleIdx="2" presStyleCnt="4" custScaleX="265968" custScaleY="16255" custLinFactNeighborX="54151" custLinFactNeighborY="-292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43A727-515D-403C-A161-A5AF554BE066}" type="pres">
      <dgm:prSet presAssocID="{A73CD8AA-639E-407A-9679-B6F917B284C8}" presName="bullet4d" presStyleLbl="node1" presStyleIdx="3" presStyleCnt="4" custScaleX="124304" custScaleY="126194" custLinFactNeighborX="63432" custLinFactNeighborY="-92364"/>
      <dgm:spPr>
        <a:xfrm>
          <a:off x="6632242" y="674332"/>
          <a:ext cx="683427" cy="693818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85BEFFBD-21E5-44FD-8194-F0BF4B3EA0A6}" type="pres">
      <dgm:prSet presAssocID="{A73CD8AA-639E-407A-9679-B6F917B284C8}" presName="textBox4d" presStyleLbl="revTx" presStyleIdx="3" presStyleCnt="4" custScaleX="241971" custScaleY="18393" custLinFactNeighborX="-104" custLinFactNeighborY="-446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43D496-FCF3-4BEC-B5F3-057560CAB381}" srcId="{D51F04F0-60A8-4F6A-B728-6FFDCA349220}" destId="{7708067B-7350-4C71-9484-2EFA1FDE149B}" srcOrd="2" destOrd="0" parTransId="{FE75378B-50A5-4C45-B7B3-C7B46D4780E1}" sibTransId="{52ACBFDF-DC94-449A-89F3-B1317B6FAA92}"/>
    <dgm:cxn modelId="{808D6131-0C77-4866-BC18-FDCBADAFDFDB}" type="presOf" srcId="{29412B25-74CD-49E7-9358-F5BD7DE4AC78}" destId="{29AE3BF7-A9EE-4514-B2F5-7E7ED278636E}" srcOrd="0" destOrd="0" presId="urn:microsoft.com/office/officeart/2005/8/layout/arrow2"/>
    <dgm:cxn modelId="{BF080E02-A5E3-4FAD-B32D-8873368C6605}" type="presOf" srcId="{7708067B-7350-4C71-9484-2EFA1FDE149B}" destId="{5DC17E16-A6AA-4821-889F-61BB400D81E2}" srcOrd="0" destOrd="0" presId="urn:microsoft.com/office/officeart/2005/8/layout/arrow2"/>
    <dgm:cxn modelId="{C4E0C4A0-FCFF-4D2C-8C04-9FE744654BBC}" srcId="{D51F04F0-60A8-4F6A-B728-6FFDCA349220}" destId="{53D002AE-F672-4175-A053-9A7AF132BDF0}" srcOrd="1" destOrd="0" parTransId="{538E4FF5-8212-45F3-852C-2718F8305832}" sibTransId="{C7FB8277-E28D-4259-90BB-51DB1C9F01FB}"/>
    <dgm:cxn modelId="{C966A685-F552-4330-A359-5F21E033A148}" srcId="{D51F04F0-60A8-4F6A-B728-6FFDCA349220}" destId="{29412B25-74CD-49E7-9358-F5BD7DE4AC78}" srcOrd="0" destOrd="0" parTransId="{86D2AF68-B051-4BB5-BC23-71B7C1289B34}" sibTransId="{AE118ADE-1FFE-416A-A0CD-0D7BDAE2C174}"/>
    <dgm:cxn modelId="{7E45035E-084D-4AC9-BD51-5EEB1D1B2F4F}" type="presOf" srcId="{53D002AE-F672-4175-A053-9A7AF132BDF0}" destId="{B3C44E0D-D4AD-4398-AF9A-9877D5A7430B}" srcOrd="0" destOrd="0" presId="urn:microsoft.com/office/officeart/2005/8/layout/arrow2"/>
    <dgm:cxn modelId="{0FCCE9FB-398A-4F7F-97C7-184FFC849B72}" type="presOf" srcId="{A73CD8AA-639E-407A-9679-B6F917B284C8}" destId="{85BEFFBD-21E5-44FD-8194-F0BF4B3EA0A6}" srcOrd="0" destOrd="0" presId="urn:microsoft.com/office/officeart/2005/8/layout/arrow2"/>
    <dgm:cxn modelId="{66E764C5-8F09-45C8-80C0-4291FFFD471F}" type="presOf" srcId="{D51F04F0-60A8-4F6A-B728-6FFDCA349220}" destId="{361E774F-47B8-4039-B94E-F7777D3F9D2B}" srcOrd="0" destOrd="0" presId="urn:microsoft.com/office/officeart/2005/8/layout/arrow2"/>
    <dgm:cxn modelId="{A17573E5-6EE6-4ABD-9BC8-05E43F24D3D9}" srcId="{D51F04F0-60A8-4F6A-B728-6FFDCA349220}" destId="{A73CD8AA-639E-407A-9679-B6F917B284C8}" srcOrd="3" destOrd="0" parTransId="{98AD89F1-FA7A-4752-B18B-6C259509BF57}" sibTransId="{01EBDDE8-1E0E-4997-A986-18CB1897E0FD}"/>
    <dgm:cxn modelId="{6CE508F4-2D18-4FF8-906A-1633BA15090D}" type="presParOf" srcId="{361E774F-47B8-4039-B94E-F7777D3F9D2B}" destId="{1A198145-B83C-465B-9073-E3FFBBBFE0DD}" srcOrd="0" destOrd="0" presId="urn:microsoft.com/office/officeart/2005/8/layout/arrow2"/>
    <dgm:cxn modelId="{EB02B4D0-EA79-41CC-9B34-4787CA855037}" type="presParOf" srcId="{361E774F-47B8-4039-B94E-F7777D3F9D2B}" destId="{D1EF5B8A-887E-4CF5-BD8A-5BDFB8B3E289}" srcOrd="1" destOrd="0" presId="urn:microsoft.com/office/officeart/2005/8/layout/arrow2"/>
    <dgm:cxn modelId="{B393597D-C957-4C66-AA06-C3676BE1F4FB}" type="presParOf" srcId="{D1EF5B8A-887E-4CF5-BD8A-5BDFB8B3E289}" destId="{59198007-788E-4FB0-8ECE-FE6510567D9F}" srcOrd="0" destOrd="0" presId="urn:microsoft.com/office/officeart/2005/8/layout/arrow2"/>
    <dgm:cxn modelId="{19983363-CF12-41C0-B04C-1F89FD6C4C27}" type="presParOf" srcId="{D1EF5B8A-887E-4CF5-BD8A-5BDFB8B3E289}" destId="{29AE3BF7-A9EE-4514-B2F5-7E7ED278636E}" srcOrd="1" destOrd="0" presId="urn:microsoft.com/office/officeart/2005/8/layout/arrow2"/>
    <dgm:cxn modelId="{50060436-3846-4502-8FCD-E6B1FC5DD728}" type="presParOf" srcId="{D1EF5B8A-887E-4CF5-BD8A-5BDFB8B3E289}" destId="{82698AA3-A8CF-4E4D-8C1B-589AD32F733E}" srcOrd="2" destOrd="0" presId="urn:microsoft.com/office/officeart/2005/8/layout/arrow2"/>
    <dgm:cxn modelId="{0F01C614-C0DC-4703-8DAA-974BF3AA7E31}" type="presParOf" srcId="{D1EF5B8A-887E-4CF5-BD8A-5BDFB8B3E289}" destId="{B3C44E0D-D4AD-4398-AF9A-9877D5A7430B}" srcOrd="3" destOrd="0" presId="urn:microsoft.com/office/officeart/2005/8/layout/arrow2"/>
    <dgm:cxn modelId="{97D9563B-BD42-4255-9EB3-485508F8AD94}" type="presParOf" srcId="{D1EF5B8A-887E-4CF5-BD8A-5BDFB8B3E289}" destId="{8331820C-38D6-4E94-8D68-A1C070D6E214}" srcOrd="4" destOrd="0" presId="urn:microsoft.com/office/officeart/2005/8/layout/arrow2"/>
    <dgm:cxn modelId="{ACD4420B-FEBD-4494-8551-41500F3C6807}" type="presParOf" srcId="{D1EF5B8A-887E-4CF5-BD8A-5BDFB8B3E289}" destId="{5DC17E16-A6AA-4821-889F-61BB400D81E2}" srcOrd="5" destOrd="0" presId="urn:microsoft.com/office/officeart/2005/8/layout/arrow2"/>
    <dgm:cxn modelId="{3B3E2F1B-E9F2-4EFE-8F1E-54B80F49EBF5}" type="presParOf" srcId="{D1EF5B8A-887E-4CF5-BD8A-5BDFB8B3E289}" destId="{AB43A727-515D-403C-A161-A5AF554BE066}" srcOrd="6" destOrd="0" presId="urn:microsoft.com/office/officeart/2005/8/layout/arrow2"/>
    <dgm:cxn modelId="{56D61108-E70A-44C7-86EA-FE30E3CA20B3}" type="presParOf" srcId="{D1EF5B8A-887E-4CF5-BD8A-5BDFB8B3E289}" destId="{85BEFFBD-21E5-44FD-8194-F0BF4B3EA0A6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198145-B83C-465B-9073-E3FFBBBFE0DD}">
      <dsp:nvSpPr>
        <dsp:cNvPr id="0" name=""/>
        <dsp:cNvSpPr/>
      </dsp:nvSpPr>
      <dsp:spPr>
        <a:xfrm>
          <a:off x="466065" y="-296269"/>
          <a:ext cx="7615703" cy="5432355"/>
        </a:xfrm>
        <a:prstGeom prst="swooshArrow">
          <a:avLst>
            <a:gd name="adj1" fmla="val 25000"/>
            <a:gd name="adj2" fmla="val 25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198007-788E-4FB0-8ECE-FE6510567D9F}">
      <dsp:nvSpPr>
        <dsp:cNvPr id="0" name=""/>
        <dsp:cNvSpPr/>
      </dsp:nvSpPr>
      <dsp:spPr>
        <a:xfrm>
          <a:off x="1255524" y="3600400"/>
          <a:ext cx="426268" cy="386703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AE3BF7-A9EE-4514-B2F5-7E7ED278636E}">
      <dsp:nvSpPr>
        <dsp:cNvPr id="0" name=""/>
        <dsp:cNvSpPr/>
      </dsp:nvSpPr>
      <dsp:spPr>
        <a:xfrm>
          <a:off x="1249744" y="3960445"/>
          <a:ext cx="4938493" cy="446755"/>
        </a:xfrm>
        <a:prstGeom prst="rect">
          <a:avLst/>
        </a:prstGeom>
        <a:solidFill>
          <a:sysClr val="window" lastClr="FFFFFF"/>
        </a:solidFill>
        <a:ln w="25400" cap="flat" cmpd="sng" algn="ctr">
          <a:solidFill>
            <a:srgbClr val="4F81BD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4374" tIns="0" rIns="0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70C0"/>
              </a:solidFill>
              <a:latin typeface="Times New Roman" pitchFamily="18" charset="0"/>
              <a:ea typeface="+mn-ea"/>
              <a:cs typeface="Times New Roman" pitchFamily="18" charset="0"/>
            </a:rPr>
            <a:t>Закаливание</a:t>
          </a:r>
          <a:endParaRPr lang="ru-RU" sz="2800" b="1" kern="1200" dirty="0">
            <a:solidFill>
              <a:srgbClr val="0070C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1249744" y="3960445"/>
        <a:ext cx="4938493" cy="446755"/>
      </dsp:txXfrm>
    </dsp:sp>
    <dsp:sp modelId="{82698AA3-A8CF-4E4D-8C1B-589AD32F733E}">
      <dsp:nvSpPr>
        <dsp:cNvPr id="0" name=""/>
        <dsp:cNvSpPr/>
      </dsp:nvSpPr>
      <dsp:spPr>
        <a:xfrm>
          <a:off x="2551508" y="2515331"/>
          <a:ext cx="482652" cy="436999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C44E0D-D4AD-4398-AF9A-9877D5A7430B}">
      <dsp:nvSpPr>
        <dsp:cNvPr id="0" name=""/>
        <dsp:cNvSpPr/>
      </dsp:nvSpPr>
      <dsp:spPr>
        <a:xfrm>
          <a:off x="2654017" y="3019475"/>
          <a:ext cx="5618316" cy="689394"/>
        </a:xfrm>
        <a:prstGeom prst="rect">
          <a:avLst/>
        </a:prstGeom>
        <a:solidFill>
          <a:sysClr val="window" lastClr="FFFFFF"/>
        </a:solidFill>
        <a:ln w="25400" cap="flat" cmpd="sng" algn="ctr">
          <a:solidFill>
            <a:srgbClr val="4F81BD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64129" tIns="0" rIns="0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70C0"/>
              </a:solidFill>
              <a:latin typeface="Times New Roman" pitchFamily="18" charset="0"/>
              <a:ea typeface="+mn-ea"/>
              <a:cs typeface="Times New Roman" pitchFamily="18" charset="0"/>
            </a:rPr>
            <a:t>Дыхательная гимнастика</a:t>
          </a:r>
          <a:endParaRPr lang="ru-RU" sz="2800" b="1" kern="1200" dirty="0">
            <a:solidFill>
              <a:srgbClr val="0070C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2654017" y="3019475"/>
        <a:ext cx="5618316" cy="689394"/>
      </dsp:txXfrm>
    </dsp:sp>
    <dsp:sp modelId="{8331820C-38D6-4E94-8D68-A1C070D6E214}">
      <dsp:nvSpPr>
        <dsp:cNvPr id="0" name=""/>
        <dsp:cNvSpPr/>
      </dsp:nvSpPr>
      <dsp:spPr>
        <a:xfrm>
          <a:off x="4116221" y="1491366"/>
          <a:ext cx="667534" cy="596868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C17E16-A6AA-4821-889F-61BB400D81E2}">
      <dsp:nvSpPr>
        <dsp:cNvPr id="0" name=""/>
        <dsp:cNvSpPr/>
      </dsp:nvSpPr>
      <dsp:spPr>
        <a:xfrm>
          <a:off x="3947216" y="2227396"/>
          <a:ext cx="4325114" cy="486188"/>
        </a:xfrm>
        <a:prstGeom prst="rect">
          <a:avLst/>
        </a:prstGeom>
        <a:solidFill>
          <a:sysClr val="window" lastClr="FFFFFF"/>
        </a:solidFill>
        <a:ln w="25400" cap="flat" cmpd="sng" algn="ctr">
          <a:solidFill>
            <a:srgbClr val="4F81BD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17471" tIns="0" rIns="0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70C0"/>
              </a:solidFill>
              <a:latin typeface="Times New Roman" pitchFamily="18" charset="0"/>
              <a:ea typeface="+mn-ea"/>
              <a:cs typeface="Times New Roman" pitchFamily="18" charset="0"/>
            </a:rPr>
            <a:t>Дидактические игры</a:t>
          </a:r>
          <a:endParaRPr lang="ru-RU" sz="2800" b="1" kern="1200" dirty="0">
            <a:solidFill>
              <a:srgbClr val="0070C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3947216" y="2227396"/>
        <a:ext cx="4325114" cy="486188"/>
      </dsp:txXfrm>
    </dsp:sp>
    <dsp:sp modelId="{AB43A727-515D-403C-A161-A5AF554BE066}">
      <dsp:nvSpPr>
        <dsp:cNvPr id="0" name=""/>
        <dsp:cNvSpPr/>
      </dsp:nvSpPr>
      <dsp:spPr>
        <a:xfrm>
          <a:off x="6242900" y="514938"/>
          <a:ext cx="683427" cy="693818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BEFFBD-21E5-44FD-8194-F0BF4B3EA0A6}">
      <dsp:nvSpPr>
        <dsp:cNvPr id="0" name=""/>
        <dsp:cNvSpPr/>
      </dsp:nvSpPr>
      <dsp:spPr>
        <a:xfrm>
          <a:off x="5079821" y="1235009"/>
          <a:ext cx="3934880" cy="638264"/>
        </a:xfrm>
        <a:prstGeom prst="rect">
          <a:avLst/>
        </a:prstGeom>
        <a:solidFill>
          <a:sysClr val="window" lastClr="FFFFFF"/>
        </a:solidFill>
        <a:ln w="25400" cap="flat" cmpd="sng" algn="ctr">
          <a:solidFill>
            <a:srgbClr val="4F81BD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91329" tIns="0" rIns="0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70C0"/>
              </a:solidFill>
              <a:latin typeface="Times New Roman" pitchFamily="18" charset="0"/>
              <a:ea typeface="+mn-ea"/>
              <a:cs typeface="Times New Roman" pitchFamily="18" charset="0"/>
            </a:rPr>
            <a:t>Водные процедуры </a:t>
          </a:r>
          <a:endParaRPr lang="ru-RU" sz="2800" b="1" kern="1200" dirty="0">
            <a:solidFill>
              <a:srgbClr val="0070C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5079821" y="1235009"/>
        <a:ext cx="3934880" cy="6382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84034-7364-4BC0-A17B-D54373BBF3E3}" type="datetimeFigureOut">
              <a:rPr lang="ru-RU"/>
              <a:pPr>
                <a:defRPr/>
              </a:pPr>
              <a:t>29.12.2022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E72FB-DC49-4D2B-8487-A3AC425071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55FE9-2570-4B3D-B5E0-ECBE4386F85B}" type="datetimeFigureOut">
              <a:rPr lang="ru-RU"/>
              <a:pPr>
                <a:defRPr/>
              </a:pPr>
              <a:t>29.12.2022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D28E0-9D99-44D5-A292-ECBF745058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1055D-7A2A-498A-BF38-6482839ECFEF}" type="datetimeFigureOut">
              <a:rPr lang="ru-RU"/>
              <a:pPr>
                <a:defRPr/>
              </a:pPr>
              <a:t>29.12.2022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A886C-DC34-4698-B076-3A49AB5DBE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852FA-9E88-45EC-9C81-05E36AA23AAF}" type="datetimeFigureOut">
              <a:rPr lang="ru-RU"/>
              <a:pPr>
                <a:defRPr/>
              </a:pPr>
              <a:t>29.12.2022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9578A-34DA-45E7-9907-F8D4E61645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50E18-3755-4E30-BCC1-9CC88F06B267}" type="datetimeFigureOut">
              <a:rPr lang="ru-RU"/>
              <a:pPr>
                <a:defRPr/>
              </a:pPr>
              <a:t>29.12.2022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F47A5-7254-41B9-BD07-0C9EB39BAC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C6F28-5046-46B3-90A6-2CF5B234A56D}" type="datetimeFigureOut">
              <a:rPr lang="ru-RU"/>
              <a:pPr>
                <a:defRPr/>
              </a:pPr>
              <a:t>29.12.2022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0AD20-6672-469E-9623-FF02CDD628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066E4-871E-4374-8770-3E8580503578}" type="datetimeFigureOut">
              <a:rPr lang="ru-RU"/>
              <a:pPr>
                <a:defRPr/>
              </a:pPr>
              <a:t>29.12.2022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5564A-F63E-4D20-B787-9F782AE677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5AA66-30B1-49B4-BBAA-B1FCF1E438DE}" type="datetimeFigureOut">
              <a:rPr lang="ru-RU"/>
              <a:pPr>
                <a:defRPr/>
              </a:pPr>
              <a:t>29.12.2022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5EE6A-77D8-4B25-BF75-C3203C2278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E60F4-598A-44BF-A6F9-2ED0CB78FA2D}" type="datetimeFigureOut">
              <a:rPr lang="ru-RU"/>
              <a:pPr>
                <a:defRPr/>
              </a:pPr>
              <a:t>29.12.2022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202B2-484F-407D-9093-82E221368F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5D535-7697-4DBE-B73B-1527B70E8E43}" type="datetimeFigureOut">
              <a:rPr lang="ru-RU"/>
              <a:pPr>
                <a:defRPr/>
              </a:pPr>
              <a:t>29.12.2022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595E1-8C27-4AC6-B0BA-CD00D892AB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A6B39-77A1-49C0-BE39-AC95DB187840}" type="datetimeFigureOut">
              <a:rPr lang="ru-RU"/>
              <a:pPr>
                <a:defRPr/>
              </a:pPr>
              <a:t>29.12.2022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8A6C7-13C9-4719-9EE6-740A5D963E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B20795-2FE6-4EA6-95BA-2AAAA5603596}" type="datetimeFigureOut">
              <a:rPr lang="ru-RU"/>
              <a:pPr>
                <a:defRPr/>
              </a:pPr>
              <a:t>29.12.2022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03796A-B3A7-484B-90E7-869E230C3D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/>
          <p:cNvSpPr>
            <a:spLocks noGrp="1"/>
          </p:cNvSpPr>
          <p:nvPr>
            <p:ph type="ctrTitle"/>
          </p:nvPr>
        </p:nvSpPr>
        <p:spPr>
          <a:xfrm>
            <a:off x="533400" y="338138"/>
            <a:ext cx="7772400" cy="3243262"/>
          </a:xfrm>
        </p:spPr>
        <p:txBody>
          <a:bodyPr/>
          <a:lstStyle/>
          <a:p>
            <a:pPr eaLnBrk="1" hangingPunct="1"/>
            <a:r>
              <a:rPr lang="ru-RU" dirty="0" smtClean="0"/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Всерасийская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акция «Я выбираю спорт, как альтернатива пагубным привычкам»</a:t>
            </a:r>
            <a:b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НОМИНАЦИЯ: «Исследовательская работа»</a:t>
            </a:r>
            <a:b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«Расти здоровым малыш»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 РФ Нижегородская область</a:t>
            </a:r>
            <a:b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Починковский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район, с. Починки</a:t>
            </a:r>
            <a:b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КАЗЁННОЕ ДОШКОЛЬНОЕ ОБРАЗОВАТЕЛЬНОЕ УЧРЕЖДЕНИЕ ПОЧИНКОВСКИЙ ДЕТСКИЙ САД №8 ул. Советская д.11</a:t>
            </a:r>
            <a:b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 bwMode="auto">
          <a:xfrm rot="10800000" flipV="1">
            <a:off x="342900" y="5996759"/>
            <a:ext cx="8458200" cy="827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воспитатель высшей категории</a:t>
            </a:r>
          </a:p>
          <a:p>
            <a:pPr algn="r" eaLnBrk="1" hangingPunct="1"/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Кошкина Галина Ивановна</a:t>
            </a:r>
          </a:p>
          <a:p>
            <a:pPr eaLnBrk="1" hangingPunct="1"/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Починки 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2022г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ru-RU" sz="20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79712" y="3581400"/>
            <a:ext cx="4680520" cy="2327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n w="22225">
                  <a:noFill/>
                  <a:prstDash val="solid"/>
                </a:ln>
                <a:solidFill>
                  <a:srgbClr val="1F497D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 в эксплуатацию с 1988г.</a:t>
            </a:r>
            <a:br>
              <a:rPr lang="ru-RU" dirty="0">
                <a:ln w="22225">
                  <a:noFill/>
                  <a:prstDash val="solid"/>
                </a:ln>
                <a:solidFill>
                  <a:srgbClr val="1F497D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n w="22225">
                  <a:noFill/>
                  <a:prstDash val="solid"/>
                </a:ln>
                <a:solidFill>
                  <a:srgbClr val="1F497D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с1988 </a:t>
            </a:r>
            <a:r>
              <a:rPr lang="ru-RU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сентябрь 2014 г.  был ведомственное Газпрома</a:t>
            </a:r>
            <a:br>
              <a:rPr lang="ru-RU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сентября 2014г. является муниципальным казенным дошкольным образовательным учреждением</a:t>
            </a:r>
            <a:br>
              <a:rPr lang="ru-RU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Починковский</a:t>
            </a:r>
            <a:r>
              <a:rPr lang="ru-RU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 №8</a:t>
            </a:r>
          </a:p>
          <a:p>
            <a:pPr lvl="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koshkina.galya2016@yandex.ru</a:t>
            </a:r>
            <a:endParaRPr lang="ru-RU" sz="14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 advTm="800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714400" y="170547"/>
            <a:ext cx="8229600" cy="868958"/>
          </a:xfrm>
        </p:spPr>
        <p:txBody>
          <a:bodyPr/>
          <a:lstStyle/>
          <a:p>
            <a:pPr eaLnBrk="1" hangingPunct="1"/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ИСПОЛЬЗУЕМЫЕ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ТЕХНОЛОГИИ</a:t>
            </a: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ождение по коврикам</a:t>
            </a:r>
            <a:endParaRPr lang="ru-RU" sz="2800" b="1" dirty="0" smtClean="0">
              <a:solidFill>
                <a:schemeClr val="tx2"/>
              </a:solidFill>
            </a:endParaRPr>
          </a:p>
        </p:txBody>
      </p:sp>
      <p:sp>
        <p:nvSpPr>
          <p:cNvPr id="7" name="Содержимое 4"/>
          <p:cNvSpPr txBox="1">
            <a:spLocks/>
          </p:cNvSpPr>
          <p:nvPr/>
        </p:nvSpPr>
        <p:spPr>
          <a:xfrm>
            <a:off x="1403648" y="1844824"/>
            <a:ext cx="6851104" cy="3528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525" r="5113" b="13250"/>
          <a:stretch/>
        </p:blipFill>
        <p:spPr>
          <a:xfrm>
            <a:off x="462594" y="1932248"/>
            <a:ext cx="4095838" cy="407707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9728" y="4009064"/>
            <a:ext cx="3682752" cy="276206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1980" y="1199346"/>
            <a:ext cx="3620499" cy="2715375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254310988"/>
      </p:ext>
    </p:extLst>
  </p:cSld>
  <p:clrMapOvr>
    <a:masterClrMapping/>
  </p:clrMapOvr>
  <p:transition advClick="0" advTm="8000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572315" y="170547"/>
            <a:ext cx="8229600" cy="868958"/>
          </a:xfrm>
        </p:spPr>
        <p:txBody>
          <a:bodyPr/>
          <a:lstStyle/>
          <a:p>
            <a:pPr eaLnBrk="1" hangingPunct="1"/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ИСПОЛЬЗУЕМЫЕ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ТЕХНОЛОГИИ</a:t>
            </a: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одные процедуры</a:t>
            </a:r>
            <a:endParaRPr lang="ru-RU" sz="2800" b="1" dirty="0" smtClean="0">
              <a:solidFill>
                <a:schemeClr val="tx2"/>
              </a:solidFill>
            </a:endParaRPr>
          </a:p>
        </p:txBody>
      </p:sp>
      <p:sp>
        <p:nvSpPr>
          <p:cNvPr id="7" name="Содержимое 4"/>
          <p:cNvSpPr txBox="1">
            <a:spLocks/>
          </p:cNvSpPr>
          <p:nvPr/>
        </p:nvSpPr>
        <p:spPr>
          <a:xfrm>
            <a:off x="1403648" y="1844824"/>
            <a:ext cx="6851104" cy="3528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051" b="13250"/>
          <a:stretch/>
        </p:blipFill>
        <p:spPr>
          <a:xfrm>
            <a:off x="689495" y="4239827"/>
            <a:ext cx="3283467" cy="234888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5588" b="13250"/>
          <a:stretch/>
        </p:blipFill>
        <p:spPr>
          <a:xfrm>
            <a:off x="2631740" y="1270019"/>
            <a:ext cx="3396598" cy="296980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Рисунок 7" descr="C:\Users\Admin\Desktop\здоровье тяпух\IMG_974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7115" y="4279044"/>
            <a:ext cx="3424489" cy="2309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240869425"/>
      </p:ext>
    </p:extLst>
  </p:cSld>
  <p:clrMapOvr>
    <a:masterClrMapping/>
  </p:clrMapOvr>
  <p:transition advClick="0" advTm="8000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528638" y="500063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ИСПОЛЬЗУЕМЫЕ ТЕХНОЛОГИИ</a:t>
            </a:r>
            <a:r>
              <a:rPr lang="ru-RU" sz="2800" b="1" dirty="0" smtClean="0">
                <a:solidFill>
                  <a:srgbClr val="7030A0"/>
                </a:solidFill>
              </a:rPr>
              <a:t/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 «Мы дышим – значит живем»</a:t>
            </a: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Содержимое 6"/>
          <p:cNvPicPr>
            <a:picLocks noGrp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71500" y="1643063"/>
            <a:ext cx="3643313" cy="4500562"/>
          </a:xfrm>
          <a:effectLst>
            <a:softEdge rad="63500"/>
          </a:effectLst>
        </p:spPr>
      </p:pic>
      <p:pic>
        <p:nvPicPr>
          <p:cNvPr id="7172" name="Содержимое 7"/>
          <p:cNvPicPr>
            <a:picLocks noGrp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643438" y="1643063"/>
            <a:ext cx="3857625" cy="4500562"/>
          </a:xfrm>
          <a:effectLst>
            <a:softEdge rad="63500"/>
          </a:effectLst>
        </p:spPr>
      </p:pic>
    </p:spTree>
  </p:cSld>
  <p:clrMapOvr>
    <a:masterClrMapping/>
  </p:clrMapOvr>
  <p:transition advClick="0" advTm="5000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u="sng" dirty="0" smtClean="0"/>
              <a:t/>
            </a:r>
            <a:br>
              <a:rPr lang="ru-RU" sz="1800" b="1" u="sng" dirty="0" smtClean="0"/>
            </a:br>
            <a:r>
              <a:rPr lang="ru-RU" sz="1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к теме «Мы дышим – значит живем»</a:t>
            </a:r>
            <a:r>
              <a:rPr lang="ru-RU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 «Узнай, кто как дышит»</a:t>
            </a: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5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Предложить детям определить дышит только человек? Привлечь внимание, что растения поглощают углекислый газ, а выделяют кислород. Воспитывать бережное отношение к растениям, желание ухаживать за ними.</a:t>
            </a:r>
          </a:p>
          <a:p>
            <a:pPr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Материал: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Картинки с изображением рыбы: рыбы, собаки с высунутым языком, дерева, цветов.</a:t>
            </a:r>
          </a:p>
          <a:p>
            <a:pPr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 приемы реализации цели: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Картинки перевернуты. Ребенок берет одну и рассказывает, дышит ли в природе этот объект, который нарисован, как и чем? Обратить внимание, почему в лесу дышится легче, почему сажают деревья, а в комнате выращивают цветы? Почему в аквариуме тоже сажают растения?</a:t>
            </a:r>
          </a:p>
          <a:p>
            <a:pPr>
              <a:defRPr/>
            </a:pPr>
            <a:endParaRPr lang="ru-RU" sz="1600" dirty="0" smtClean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88408" y="2058024"/>
            <a:ext cx="4533312" cy="3610314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 advClick="0" advTm="8000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533400" y="188640"/>
            <a:ext cx="8229600" cy="1143000"/>
          </a:xfrm>
        </p:spPr>
        <p:txBody>
          <a:bodyPr/>
          <a:lstStyle/>
          <a:p>
            <a:r>
              <a:rPr lang="ru-RU" sz="1800" b="1" u="sng" dirty="0" smtClean="0"/>
              <a:t/>
            </a:r>
            <a:br>
              <a:rPr lang="ru-RU" sz="1800" b="1" u="sng" dirty="0" smtClean="0"/>
            </a:br>
            <a:r>
              <a:rPr lang="ru-RU" sz="1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к теме «Мы дышим – значит живем»</a:t>
            </a: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</a:t>
            </a:r>
            <a:b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«Отгадай, когда человеку легче дышится»</a:t>
            </a: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Дать возможность детям оценить благоприятные и неблагоприятные условия для дыхания.</a:t>
            </a:r>
          </a:p>
          <a:p>
            <a:pPr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Материалы: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картинки с рисунками: из трубы идет дым, открыта форточка; вокруг дома деревья и сидят на лавочке люди;  человек сидит, сгорбив спину и человек с развернутой грудной клеткой; сидит ребенок и грудью наваливается на край стола и др.</a:t>
            </a:r>
          </a:p>
          <a:p>
            <a:pPr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 приемы реализации цели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Ребенок берет любую картинку и при оценке пользуется разъяснениями. Например, дым несет грязь и углекислый газ, а  кислорода там мало, поэтому форточку лучше закрыть; пошел дождь, смыл с деревьев грязь, и они стали лучше дышать; форточку надо открыть.</a:t>
            </a:r>
          </a:p>
          <a:p>
            <a:pPr>
              <a:defRPr/>
            </a:pPr>
            <a:endParaRPr lang="ru-RU" sz="1600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0087"/>
          <a:stretch/>
        </p:blipFill>
        <p:spPr>
          <a:xfrm>
            <a:off x="749414" y="1809269"/>
            <a:ext cx="3606562" cy="4572059"/>
          </a:xfrm>
          <a:effectLst>
            <a:softEdge rad="63500"/>
          </a:effectLst>
        </p:spPr>
      </p:pic>
    </p:spTree>
  </p:cSld>
  <p:clrMapOvr>
    <a:masterClrMapping/>
  </p:clrMapOvr>
  <p:transition advClick="0" advTm="8000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381000" y="188640"/>
            <a:ext cx="8229600" cy="1143000"/>
          </a:xfrm>
        </p:spPr>
        <p:txBody>
          <a:bodyPr/>
          <a:lstStyle/>
          <a:p>
            <a:r>
              <a:rPr lang="ru-RU" sz="1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к теме «Мы дышим – значит живем»</a:t>
            </a:r>
            <a:r>
              <a:rPr lang="ru-RU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«Волшебная вата»</a:t>
            </a:r>
            <a:r>
              <a:rPr lang="ru-RU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Выделить значимость носового дыхания для предупреждения простудных заболеваний</a:t>
            </a:r>
          </a:p>
          <a:p>
            <a:pPr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комочки ваты</a:t>
            </a:r>
          </a:p>
          <a:p>
            <a:pPr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 приемы реализации цели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детям предлагается при помощи носового дыхания сдуть комочки ваты со стола. У кого получится это сделать плавно, не отрывисто, тот  сможет сберечь свои органы дыхания от многих заболеваний</a:t>
            </a:r>
          </a:p>
          <a:p>
            <a:pPr>
              <a:defRPr/>
            </a:pPr>
            <a:endParaRPr lang="ru-RU" sz="16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0013" y="1600201"/>
            <a:ext cx="4478636" cy="4349080"/>
          </a:xfrm>
          <a:effectLst>
            <a:softEdge rad="63500"/>
          </a:effectLst>
        </p:spPr>
      </p:pic>
    </p:spTree>
  </p:cSld>
  <p:clrMapOvr>
    <a:masterClrMapping/>
  </p:clrMapOvr>
  <p:transition advClick="0" advTm="8000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8104"/>
            <a:ext cx="8229600" cy="868958"/>
          </a:xfrm>
        </p:spPr>
        <p:txBody>
          <a:bodyPr/>
          <a:lstStyle/>
          <a:p>
            <a:pPr eaLnBrk="1" hangingPunct="1"/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endParaRPr lang="ru-RU" sz="2800" b="1" dirty="0" smtClean="0">
              <a:solidFill>
                <a:srgbClr val="FF0000"/>
              </a:solidFill>
            </a:endParaRPr>
          </a:p>
        </p:txBody>
      </p:sp>
      <p:sp>
        <p:nvSpPr>
          <p:cNvPr id="7" name="Содержимое 4"/>
          <p:cNvSpPr txBox="1">
            <a:spLocks/>
          </p:cNvSpPr>
          <p:nvPr/>
        </p:nvSpPr>
        <p:spPr>
          <a:xfrm>
            <a:off x="1403648" y="1844824"/>
            <a:ext cx="6851104" cy="3528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C:\Users\Admin\Desktop\собрание на конкурс\IMG_5321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592" y="2754827"/>
            <a:ext cx="4100264" cy="35763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C:\Users\Admin\Desktop\здоровье тяпух\IMG_9630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9176" y="2778788"/>
            <a:ext cx="3754760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00832" y="1089453"/>
            <a:ext cx="4536504" cy="975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Мастер класс для родителей:</a:t>
            </a:r>
          </a:p>
          <a:p>
            <a:pPr eaLnBrk="1" hangingPunct="1"/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«Здоровье –это здорово»</a:t>
            </a:r>
            <a:endParaRPr lang="ru-RU" sz="2800" b="1" dirty="0" smtClean="0">
              <a:solidFill>
                <a:schemeClr val="tx2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4325144" y="1165384"/>
            <a:ext cx="4536504" cy="74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Семинар- практикум </a:t>
            </a:r>
          </a:p>
          <a:p>
            <a:pPr eaLnBrk="1" hangingPunct="1"/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«В здоровом теле, здоровый дух»</a:t>
            </a:r>
            <a:endParaRPr lang="ru-RU" sz="2800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1234694"/>
      </p:ext>
    </p:extLst>
  </p:cSld>
  <p:clrMapOvr>
    <a:masterClrMapping/>
  </p:clrMapOvr>
  <p:transition advClick="0" advTm="8000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14300" y="369487"/>
            <a:ext cx="8915400" cy="868958"/>
          </a:xfrm>
        </p:spPr>
        <p:txBody>
          <a:bodyPr/>
          <a:lstStyle/>
          <a:p>
            <a:pPr eaLnBrk="1" hangingPunct="1"/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ПРЕДПОЛОГАЕМЫ РЕЗУЛЬТАТЫ</a:t>
            </a:r>
            <a:r>
              <a:rPr lang="ru-RU" sz="1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одержимое 4"/>
          <p:cNvSpPr txBox="1">
            <a:spLocks/>
          </p:cNvSpPr>
          <p:nvPr/>
        </p:nvSpPr>
        <p:spPr>
          <a:xfrm>
            <a:off x="1403648" y="1844824"/>
            <a:ext cx="6851104" cy="3528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600" y="1730224"/>
            <a:ext cx="8686800" cy="334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</a:pPr>
            <a:r>
              <a:rPr lang="ru-RU" sz="3200" kern="0" dirty="0">
                <a:latin typeface="Times New Roman"/>
                <a:cs typeface="Times New Roman"/>
              </a:rPr>
              <a:t>Основными показателями являются:</a:t>
            </a:r>
          </a:p>
          <a:p>
            <a:pPr marL="342900" lvl="0" indent="-342900" eaLnBrk="0" hangingPunct="0">
              <a:spcBef>
                <a:spcPct val="20000"/>
              </a:spcBef>
              <a:buFontTx/>
              <a:buChar char="•"/>
            </a:pPr>
            <a:r>
              <a:rPr lang="ru-RU" sz="3200" kern="0" dirty="0">
                <a:latin typeface="Times New Roman"/>
                <a:cs typeface="Times New Roman"/>
              </a:rPr>
              <a:t>снижение показателей заболеваемости детей;</a:t>
            </a:r>
          </a:p>
          <a:p>
            <a:pPr marL="342900" lvl="0" indent="-342900" eaLnBrk="0" hangingPunct="0">
              <a:spcBef>
                <a:spcPct val="20000"/>
              </a:spcBef>
              <a:buFontTx/>
              <a:buChar char="•"/>
            </a:pPr>
            <a:r>
              <a:rPr lang="ru-RU" sz="3200" kern="0" dirty="0">
                <a:latin typeface="Times New Roman"/>
                <a:cs typeface="Times New Roman"/>
              </a:rPr>
              <a:t>повышение показателей развития физических качеств;</a:t>
            </a:r>
          </a:p>
          <a:p>
            <a:pPr marL="342900" lvl="0" indent="-342900" eaLnBrk="0" hangingPunct="0">
              <a:spcBef>
                <a:spcPct val="20000"/>
              </a:spcBef>
              <a:buFontTx/>
              <a:buChar char="•"/>
            </a:pPr>
            <a:r>
              <a:rPr lang="ru-RU" sz="3200" kern="0" dirty="0">
                <a:latin typeface="Times New Roman"/>
                <a:cs typeface="Times New Roman"/>
              </a:rPr>
              <a:t>устойчивые показатели психоэмоционального благополучия детей </a:t>
            </a:r>
            <a:r>
              <a:rPr lang="ru-RU" sz="3200" kern="0" dirty="0" smtClean="0">
                <a:latin typeface="Times New Roman"/>
                <a:cs typeface="Times New Roman"/>
              </a:rPr>
              <a:t> в </a:t>
            </a:r>
            <a:r>
              <a:rPr lang="ru-RU" sz="3200" kern="0" dirty="0">
                <a:latin typeface="Times New Roman"/>
                <a:cs typeface="Times New Roman"/>
              </a:rPr>
              <a:t>группе</a:t>
            </a:r>
            <a:r>
              <a:rPr lang="ru-RU" sz="3200" i="1" kern="0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991343549"/>
      </p:ext>
    </p:extLst>
  </p:cSld>
  <p:clrMapOvr>
    <a:masterClrMapping/>
  </p:clrMapOvr>
  <p:transition advClick="0" advTm="8000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19256" cy="1417638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ВЫВОДЫ ПО РЕЗУЛЬТАТАМ</a:t>
            </a:r>
            <a:endParaRPr lang="ru-RU" sz="2800" b="1" dirty="0" smtClean="0">
              <a:solidFill>
                <a:srgbClr val="FF0000"/>
              </a:solidFill>
            </a:endParaRPr>
          </a:p>
        </p:txBody>
      </p:sp>
      <p:sp>
        <p:nvSpPr>
          <p:cNvPr id="7" name="Содержимое 4"/>
          <p:cNvSpPr txBox="1">
            <a:spLocks/>
          </p:cNvSpPr>
          <p:nvPr/>
        </p:nvSpPr>
        <p:spPr>
          <a:xfrm>
            <a:off x="1403648" y="1844824"/>
            <a:ext cx="6851104" cy="3528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3812" y="948690"/>
            <a:ext cx="8766720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детей – это будущее страны. Сохранить и улучшать здоровье детей – это огромная каждодневная работа, начиная с рождения. И особое значение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принадлежит первым годам жизни ребенка.</a:t>
            </a:r>
          </a:p>
          <a:p>
            <a:pPr lvl="0" eaLnBrk="0" hangingPunct="0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годы жизни ребенка – важный этап в его формировании. Каким будет взрослый человек по своим физическим и умственным способностям, нравственным качествам, в большей степени зависит от этого периода.</a:t>
            </a:r>
          </a:p>
          <a:p>
            <a:pPr lvl="0" eaLnBrk="0" hangingPunct="0"/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Работа,в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группе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дети часто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болели,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пришла к выводу: частично, проблемы здоровья детей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решать в детском саду  не путем превращения ДОУ в лечебное учреждение, а за счет более широкого включения в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-образовательный процесс инновационных оздоровительных технологий, позволяющих не просто предупредить болезнь, а гарантировать любому ребенку, посещающему детский сад, здоровье. </a:t>
            </a:r>
          </a:p>
          <a:p>
            <a:pPr lvl="0" eaLnBrk="0" hangingPunct="0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оздоровления детей, которую </a:t>
            </a:r>
            <a:r>
              <a:rPr lang="ru-RU" sz="2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рассказали,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позволили сократить число случаев заболеваний по причине простуды, двигательная деятельность детей эффективно развивается, а здоровье сохраняется и укрепляется при условии систематической работы по физическому воспитанию и оздоровлению с применением инновационных форм физкультурно-оздоровительных мероприятий и </a:t>
            </a:r>
            <a:r>
              <a:rPr lang="ru-RU" altLang="ko-K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 психоэмоционального и физического комфорта для детей</a:t>
            </a:r>
          </a:p>
          <a:p>
            <a:pPr lvl="0" eaLnBrk="0" hangingPunct="0"/>
            <a:endParaRPr lang="ru-RU" i="1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4325105"/>
      </p:ext>
    </p:extLst>
  </p:cSld>
  <p:clrMapOvr>
    <a:masterClrMapping/>
  </p:clrMapOvr>
  <p:transition advClick="0" advTm="8000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14300" y="369487"/>
            <a:ext cx="8915400" cy="868958"/>
          </a:xfrm>
        </p:spPr>
        <p:txBody>
          <a:bodyPr/>
          <a:lstStyle/>
          <a:p>
            <a:pPr eaLnBrk="1" hangingPunct="1"/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БУДЬТЕ ЗДОРОВЫ!!!</a:t>
            </a:r>
            <a:r>
              <a:rPr lang="ru-RU" sz="1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одержимое 4"/>
          <p:cNvSpPr txBox="1">
            <a:spLocks/>
          </p:cNvSpPr>
          <p:nvPr/>
        </p:nvSpPr>
        <p:spPr>
          <a:xfrm>
            <a:off x="1403648" y="1844824"/>
            <a:ext cx="6851104" cy="3528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071" y="1238445"/>
            <a:ext cx="8073857" cy="538257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747516247"/>
      </p:ext>
    </p:extLst>
  </p:cSld>
  <p:clrMapOvr>
    <a:masterClrMapping/>
  </p:clrMapOvr>
  <p:transition advClick="0" advTm="8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59632" y="2276872"/>
            <a:ext cx="8229600" cy="1639781"/>
          </a:xfrm>
        </p:spPr>
        <p:txBody>
          <a:bodyPr/>
          <a:lstStyle/>
          <a:p>
            <a:pPr marL="742950" lvl="1" indent="-285750" eaLnBrk="1" hangingPunct="1">
              <a:spcBef>
                <a:spcPct val="20000"/>
              </a:spcBef>
            </a:pPr>
            <a:r>
              <a:rPr lang="ru-RU" sz="3200" b="1" i="1" dirty="0">
                <a:solidFill>
                  <a:schemeClr val="tx2"/>
                </a:solidFill>
                <a:latin typeface="Times New Roman"/>
                <a:cs typeface="Times New Roman"/>
              </a:rPr>
              <a:t>«</a:t>
            </a:r>
            <a:r>
              <a:rPr lang="ru-RU" sz="3200" b="1" i="1" dirty="0">
                <a:solidFill>
                  <a:srgbClr val="9900CC"/>
                </a:solidFill>
                <a:latin typeface="Times New Roman"/>
                <a:cs typeface="Times New Roman"/>
              </a:rPr>
              <a:t> </a:t>
            </a:r>
            <a:r>
              <a:rPr lang="ru-RU" sz="3200" b="1" i="1" dirty="0">
                <a:solidFill>
                  <a:srgbClr val="FF0000"/>
                </a:solidFill>
                <a:latin typeface="Times New Roman"/>
                <a:cs typeface="Times New Roman"/>
              </a:rPr>
              <a:t>Забота о здоровье </a:t>
            </a:r>
            <a:r>
              <a:rPr lang="ru-RU" sz="3200" b="1" i="1" dirty="0" smtClean="0">
                <a:solidFill>
                  <a:srgbClr val="9900CC"/>
                </a:solidFill>
                <a:latin typeface="Times New Roman"/>
                <a:cs typeface="Times New Roman"/>
              </a:rPr>
              <a:t>—</a:t>
            </a:r>
            <a:br>
              <a:rPr lang="ru-RU" sz="3200" b="1" i="1" dirty="0" smtClean="0">
                <a:solidFill>
                  <a:srgbClr val="9900CC"/>
                </a:solidFill>
                <a:latin typeface="Times New Roman"/>
                <a:cs typeface="Times New Roman"/>
              </a:rPr>
            </a:br>
            <a:r>
              <a:rPr lang="ru-RU" sz="3200" b="1" i="1" dirty="0" smtClean="0">
                <a:solidFill>
                  <a:srgbClr val="9900CC"/>
                </a:solidFill>
                <a:latin typeface="Times New Roman"/>
                <a:cs typeface="Times New Roman"/>
              </a:rPr>
              <a:t> </a:t>
            </a:r>
            <a:r>
              <a:rPr lang="ru-RU" sz="3200" b="1" i="1" dirty="0">
                <a:solidFill>
                  <a:schemeClr val="tx2"/>
                </a:solidFill>
                <a:latin typeface="Times New Roman"/>
                <a:cs typeface="Times New Roman"/>
              </a:rPr>
              <a:t>это важнейший труд воспитателя. От жизнерадостности</a:t>
            </a:r>
            <a:r>
              <a:rPr lang="ru-RU" sz="3200" b="1" i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,</a:t>
            </a:r>
            <a:br>
              <a:rPr lang="ru-RU" sz="3200" b="1" i="1" dirty="0" smtClean="0">
                <a:solidFill>
                  <a:schemeClr val="tx2"/>
                </a:solidFill>
                <a:latin typeface="Times New Roman"/>
                <a:cs typeface="Times New Roman"/>
              </a:rPr>
            </a:br>
            <a:r>
              <a:rPr lang="ru-RU" sz="3200" b="1" i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ru-RU" sz="3200" b="1" i="1" dirty="0">
                <a:solidFill>
                  <a:schemeClr val="tx2"/>
                </a:solidFill>
                <a:latin typeface="Times New Roman"/>
                <a:cs typeface="Times New Roman"/>
              </a:rPr>
              <a:t>бодрости детей </a:t>
            </a:r>
            <a:r>
              <a:rPr lang="ru-RU" sz="3200" b="1" i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зависит</a:t>
            </a:r>
            <a:br>
              <a:rPr lang="ru-RU" sz="3200" b="1" i="1" dirty="0" smtClean="0">
                <a:solidFill>
                  <a:schemeClr val="tx2"/>
                </a:solidFill>
                <a:latin typeface="Times New Roman"/>
                <a:cs typeface="Times New Roman"/>
              </a:rPr>
            </a:br>
            <a:r>
              <a:rPr lang="ru-RU" sz="3200" b="1" i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ru-RU" sz="3200" b="1" i="1" dirty="0">
                <a:solidFill>
                  <a:schemeClr val="tx2"/>
                </a:solidFill>
                <a:latin typeface="Times New Roman"/>
                <a:cs typeface="Times New Roman"/>
              </a:rPr>
              <a:t>их духовная жизнь</a:t>
            </a:r>
            <a:r>
              <a:rPr lang="ru-RU" sz="3200" b="1" i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,</a:t>
            </a:r>
            <a:br>
              <a:rPr lang="ru-RU" sz="3200" b="1" i="1" dirty="0" smtClean="0">
                <a:solidFill>
                  <a:schemeClr val="tx2"/>
                </a:solidFill>
                <a:latin typeface="Times New Roman"/>
                <a:cs typeface="Times New Roman"/>
              </a:rPr>
            </a:br>
            <a:r>
              <a:rPr lang="ru-RU" sz="3200" b="1" i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ru-RU" sz="3200" b="1" i="1" dirty="0">
                <a:solidFill>
                  <a:schemeClr val="tx2"/>
                </a:solidFill>
                <a:latin typeface="Times New Roman"/>
                <a:cs typeface="Times New Roman"/>
              </a:rPr>
              <a:t>мировоззрение, </a:t>
            </a:r>
            <a:r>
              <a:rPr lang="ru-RU" sz="3200" b="1" i="1" dirty="0" smtClean="0">
                <a:solidFill>
                  <a:schemeClr val="tx2"/>
                </a:solidFill>
                <a:latin typeface="Times New Roman"/>
                <a:cs typeface="Times New Roman"/>
              </a:rPr>
              <a:t/>
            </a:r>
            <a:br>
              <a:rPr lang="ru-RU" sz="3200" b="1" i="1" dirty="0" smtClean="0">
                <a:solidFill>
                  <a:schemeClr val="tx2"/>
                </a:solidFill>
                <a:latin typeface="Times New Roman"/>
                <a:cs typeface="Times New Roman"/>
              </a:rPr>
            </a:br>
            <a:r>
              <a:rPr lang="ru-RU" sz="3200" b="1" i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умственное </a:t>
            </a:r>
            <a:r>
              <a:rPr lang="ru-RU" sz="3200" b="1" i="1" dirty="0">
                <a:solidFill>
                  <a:schemeClr val="tx2"/>
                </a:solidFill>
                <a:latin typeface="Times New Roman"/>
                <a:cs typeface="Times New Roman"/>
              </a:rPr>
              <a:t>развитие, </a:t>
            </a:r>
            <a:r>
              <a:rPr lang="ru-RU" sz="3200" b="1" i="1" dirty="0" smtClean="0">
                <a:solidFill>
                  <a:schemeClr val="tx2"/>
                </a:solidFill>
                <a:latin typeface="Times New Roman"/>
                <a:cs typeface="Times New Roman"/>
              </a:rPr>
              <a:t/>
            </a:r>
            <a:br>
              <a:rPr lang="ru-RU" sz="3200" b="1" i="1" dirty="0" smtClean="0">
                <a:solidFill>
                  <a:schemeClr val="tx2"/>
                </a:solidFill>
                <a:latin typeface="Times New Roman"/>
                <a:cs typeface="Times New Roman"/>
              </a:rPr>
            </a:br>
            <a:r>
              <a:rPr lang="ru-RU" sz="3200" b="1" i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прочность </a:t>
            </a:r>
            <a:r>
              <a:rPr lang="ru-RU" sz="3200" b="1" i="1" dirty="0">
                <a:solidFill>
                  <a:schemeClr val="tx2"/>
                </a:solidFill>
                <a:latin typeface="Times New Roman"/>
                <a:cs typeface="Times New Roman"/>
              </a:rPr>
              <a:t>знаний, </a:t>
            </a:r>
            <a:r>
              <a:rPr lang="ru-RU" sz="3200" b="1" i="1" dirty="0" smtClean="0">
                <a:solidFill>
                  <a:schemeClr val="tx2"/>
                </a:solidFill>
                <a:latin typeface="Times New Roman"/>
                <a:cs typeface="Times New Roman"/>
              </a:rPr>
              <a:t/>
            </a:r>
            <a:br>
              <a:rPr lang="ru-RU" sz="3200" b="1" i="1" dirty="0" smtClean="0">
                <a:solidFill>
                  <a:schemeClr val="tx2"/>
                </a:solidFill>
                <a:latin typeface="Times New Roman"/>
                <a:cs typeface="Times New Roman"/>
              </a:rPr>
            </a:br>
            <a:r>
              <a:rPr lang="ru-RU" sz="3200" b="1" i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вера </a:t>
            </a:r>
            <a:r>
              <a:rPr lang="ru-RU" sz="3200" b="1" i="1" dirty="0">
                <a:solidFill>
                  <a:schemeClr val="tx2"/>
                </a:solidFill>
                <a:latin typeface="Times New Roman"/>
                <a:cs typeface="Times New Roman"/>
              </a:rPr>
              <a:t>в свои силы» </a:t>
            </a:r>
            <a:r>
              <a:rPr lang="ru-RU" sz="3200" b="1" i="1" dirty="0">
                <a:solidFill>
                  <a:srgbClr val="9900CC"/>
                </a:solidFill>
                <a:latin typeface="Times New Roman"/>
                <a:cs typeface="Times New Roman"/>
              </a:rPr>
              <a:t/>
            </a:r>
            <a:br>
              <a:rPr lang="ru-RU" sz="3200" b="1" i="1" dirty="0">
                <a:solidFill>
                  <a:srgbClr val="9900CC"/>
                </a:solidFill>
                <a:latin typeface="Times New Roman"/>
                <a:cs typeface="Times New Roman"/>
              </a:rPr>
            </a:br>
            <a:r>
              <a:rPr lang="ru-RU" sz="3200" b="1" i="1" dirty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В. А. Сухомлинский</a:t>
            </a:r>
            <a:br>
              <a:rPr lang="ru-RU" sz="3200" b="1" i="1" dirty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068162"/>
            <a:ext cx="2906990" cy="305172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3035229447"/>
      </p:ext>
    </p:extLst>
  </p:cSld>
  <p:clrMapOvr>
    <a:masterClrMapping/>
  </p:clrMapOvr>
  <p:transition advClick="0" advTm="8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82352"/>
          </a:xfrm>
        </p:spPr>
        <p:txBody>
          <a:bodyPr/>
          <a:lstStyle/>
          <a:p>
            <a:pPr eaLnBrk="1" hangingPunct="1"/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550462050"/>
              </p:ext>
            </p:extLst>
          </p:nvPr>
        </p:nvGraphicFramePr>
        <p:xfrm>
          <a:off x="467545" y="840259"/>
          <a:ext cx="8157592" cy="6236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7592"/>
              </a:tblGrid>
              <a:tr h="601774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Поиск методов оздоровления детей в условиях детского сада.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3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cs typeface="Times New Roman"/>
                        </a:rPr>
                        <a:t>Формирование психического, физического, социального здоровья и других качеств, необходимые для всестороннего развития личности развития детей</a:t>
                      </a:r>
                      <a:endParaRPr kumimoji="0" lang="ru-RU" sz="3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Воспитывать у детей положительное отношение к ЗОЖ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ru-RU" sz="3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cs typeface="Times New Roman"/>
                        </a:rPr>
                        <a:t>Решение проблемы сохранения здоровья детей и интеллекта нации  в условиях семьи и общественного воспитания</a:t>
                      </a:r>
                      <a:r>
                        <a:rPr kumimoji="0" lang="ru-RU" sz="3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cs typeface="Times New Roman"/>
                        </a:rPr>
                        <a:t>.</a:t>
                      </a:r>
                    </a:p>
                    <a:p>
                      <a:pPr algn="l"/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 advTm="5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-324544" y="548680"/>
            <a:ext cx="9468544" cy="1143000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создание в группе условий сохранение и укрепление физического и психического здоровья детей, становление полноценной личности, приобщение к здоровому образу жизни</a:t>
            </a:r>
            <a:endParaRPr lang="ru-RU" sz="2800" b="1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230376" y="1691680"/>
            <a:ext cx="8913624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hangingPunct="0"/>
            <a:endParaRPr lang="ru-RU" sz="4400" i="1" kern="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342900" lvl="0" indent="-342900" eaLnBrk="0" hangingPunct="0"/>
            <a:r>
              <a:rPr lang="ru-RU" sz="28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Задачи:</a:t>
            </a:r>
            <a:endParaRPr lang="ru-RU" sz="2800" kern="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342900" lvl="0" indent="-342900" eaLnBrk="0" hangingPunct="0">
              <a:buFontTx/>
              <a:buChar char="•"/>
            </a:pPr>
            <a:r>
              <a:rPr lang="ru-RU" sz="2800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Формирование навыков здорового образа жизни.</a:t>
            </a:r>
            <a:endParaRPr lang="ru-RU" sz="2800" kern="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342900" lvl="0" indent="-342900" eaLnBrk="0" hangingPunct="0">
              <a:buFontTx/>
              <a:buChar char="•"/>
            </a:pPr>
            <a:r>
              <a:rPr lang="ru-RU" sz="2800" kern="0" dirty="0">
                <a:solidFill>
                  <a:srgbClr val="000000"/>
                </a:solidFill>
                <a:latin typeface="Times New Roman"/>
                <a:cs typeface="Times New Roman"/>
              </a:rPr>
              <a:t>Воспитывать у детей </a:t>
            </a:r>
            <a:r>
              <a:rPr lang="ru-RU" sz="2800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sz="2800" kern="0" dirty="0">
                <a:solidFill>
                  <a:srgbClr val="000000"/>
                </a:solidFill>
                <a:latin typeface="Times New Roman"/>
                <a:cs typeface="Times New Roman"/>
              </a:rPr>
              <a:t>умение взаимодействовать друг с другом в детском коллективе.</a:t>
            </a:r>
          </a:p>
          <a:p>
            <a:pPr marL="342900" lvl="0" indent="-342900" eaLnBrk="0" hangingPunct="0">
              <a:buFontTx/>
              <a:buChar char="•"/>
            </a:pPr>
            <a:r>
              <a:rPr lang="ru-RU" sz="2800" kern="0" dirty="0">
                <a:solidFill>
                  <a:srgbClr val="000000"/>
                </a:solidFill>
                <a:latin typeface="Times New Roman"/>
                <a:cs typeface="Times New Roman"/>
              </a:rPr>
              <a:t>Развитие различных видов моторики у детей </a:t>
            </a:r>
            <a:r>
              <a:rPr lang="ru-RU" sz="2800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sz="2800" kern="0" dirty="0">
                <a:solidFill>
                  <a:srgbClr val="000000"/>
                </a:solidFill>
                <a:latin typeface="Times New Roman"/>
                <a:cs typeface="Times New Roman"/>
              </a:rPr>
              <a:t>(общей, мелкой и артикуляционной). </a:t>
            </a:r>
            <a:endParaRPr lang="en-US" sz="2800" kern="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342900" lvl="0" indent="-342900" eaLnBrk="0" hangingPunct="0">
              <a:buFontTx/>
              <a:buChar char="•"/>
            </a:pPr>
            <a:r>
              <a:rPr lang="ru-RU" sz="2800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Обеспечение </a:t>
            </a:r>
            <a:r>
              <a:rPr lang="ru-RU" sz="2800" kern="0" dirty="0">
                <a:solidFill>
                  <a:srgbClr val="000000"/>
                </a:solidFill>
                <a:latin typeface="Times New Roman"/>
                <a:cs typeface="Times New Roman"/>
              </a:rPr>
              <a:t>психологической безопасности личности</a:t>
            </a:r>
          </a:p>
          <a:p>
            <a:pPr marL="342900" lvl="0" indent="-342900" eaLnBrk="0" hangingPunct="0">
              <a:buFontTx/>
              <a:buChar char="•"/>
            </a:pPr>
            <a:r>
              <a:rPr lang="ru-RU" sz="2800" kern="0" dirty="0">
                <a:solidFill>
                  <a:srgbClr val="000000"/>
                </a:solidFill>
                <a:latin typeface="Times New Roman"/>
                <a:cs typeface="Times New Roman"/>
              </a:rPr>
              <a:t>Развитие правильного речевого и неречевого дыхания.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1135551152"/>
      </p:ext>
    </p:extLst>
  </p:cSld>
  <p:clrMapOvr>
    <a:masterClrMapping/>
  </p:clrMapOvr>
  <p:transition advClick="0" advTm="8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/>
          <a:lstStyle/>
          <a:p>
            <a:pPr eaLnBrk="1" hangingPunct="1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ГИПОТЕЗА</a:t>
            </a:r>
            <a:r>
              <a:rPr lang="ru-RU" sz="1800" b="1" u="sng" dirty="0" smtClean="0">
                <a:solidFill>
                  <a:srgbClr val="FF0000"/>
                </a:solidFill>
              </a:rPr>
              <a:t/>
            </a:r>
            <a:br>
              <a:rPr lang="ru-RU" sz="1800" b="1" u="sng" dirty="0" smtClean="0">
                <a:solidFill>
                  <a:srgbClr val="FF0000"/>
                </a:solidFill>
              </a:rPr>
            </a:br>
            <a:endParaRPr lang="ru-RU" sz="2800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3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84328946"/>
              </p:ext>
            </p:extLst>
          </p:nvPr>
        </p:nvGraphicFramePr>
        <p:xfrm>
          <a:off x="0" y="1327752"/>
          <a:ext cx="8643998" cy="4839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333152523"/>
      </p:ext>
    </p:extLst>
  </p:cSld>
  <p:clrMapOvr>
    <a:masterClrMapping/>
  </p:clrMapOvr>
  <p:transition advClick="0" advTm="8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/>
          <a:lstStyle/>
          <a:p>
            <a:pPr eaLnBrk="1" hangingPunct="1"/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МЕТОДЫ ИССЛЕДОВАНИЯ</a:t>
            </a:r>
            <a:r>
              <a:rPr lang="ru-RU" sz="1800" b="1" u="sng" dirty="0" smtClean="0">
                <a:solidFill>
                  <a:srgbClr val="FF0000"/>
                </a:solidFill>
              </a:rPr>
              <a:t/>
            </a:r>
            <a:br>
              <a:rPr lang="ru-RU" sz="1800" b="1" u="sng" dirty="0" smtClean="0">
                <a:solidFill>
                  <a:srgbClr val="FF0000"/>
                </a:solidFill>
              </a:rPr>
            </a:br>
            <a:endParaRPr lang="ru-RU" sz="2800" b="1" dirty="0" smtClean="0">
              <a:solidFill>
                <a:srgbClr val="FF0000"/>
              </a:solidFill>
            </a:endParaRPr>
          </a:p>
        </p:txBody>
      </p:sp>
      <p:sp>
        <p:nvSpPr>
          <p:cNvPr id="7" name="Содержимое 4"/>
          <p:cNvSpPr txBox="1">
            <a:spLocks/>
          </p:cNvSpPr>
          <p:nvPr/>
        </p:nvSpPr>
        <p:spPr>
          <a:xfrm>
            <a:off x="1403648" y="1844824"/>
            <a:ext cx="6851104" cy="3528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Теоретический анализ литературы</a:t>
            </a:r>
          </a:p>
          <a:p>
            <a:pPr fontAlgn="auto">
              <a:spcAft>
                <a:spcPts val="0"/>
              </a:spcAft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Интернет ресурсы по данной теме</a:t>
            </a:r>
          </a:p>
          <a:p>
            <a:pPr fontAlgn="auto">
              <a:spcAft>
                <a:spcPts val="0"/>
              </a:spcAft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Анкетирование</a:t>
            </a:r>
          </a:p>
          <a:p>
            <a:pPr fontAlgn="auto">
              <a:spcAft>
                <a:spcPts val="0"/>
              </a:spcAft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Закаливающие процедуры</a:t>
            </a:r>
          </a:p>
          <a:p>
            <a:pPr fontAlgn="auto">
              <a:spcAft>
                <a:spcPts val="0"/>
              </a:spcAft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80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210146"/>
          </a:xfrm>
        </p:spPr>
        <p:txBody>
          <a:bodyPr/>
          <a:lstStyle/>
          <a:p>
            <a:pPr eaLnBrk="1" hangingPunct="1"/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ИСПОЛЬЗУЕМЫЕ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ТЕХНОЛОГИИ</a:t>
            </a:r>
            <a:b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 smtClean="0">
              <a:solidFill>
                <a:srgbClr val="FF0000"/>
              </a:solidFill>
            </a:endParaRPr>
          </a:p>
        </p:txBody>
      </p:sp>
      <p:sp>
        <p:nvSpPr>
          <p:cNvPr id="7" name="Содержимое 4"/>
          <p:cNvSpPr txBox="1">
            <a:spLocks/>
          </p:cNvSpPr>
          <p:nvPr/>
        </p:nvSpPr>
        <p:spPr>
          <a:xfrm>
            <a:off x="1403648" y="1844824"/>
            <a:ext cx="6851104" cy="3528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719572" y="562915"/>
            <a:ext cx="821925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Дыхательная гимнастика</a:t>
            </a:r>
            <a:endParaRPr lang="ru-RU" sz="2800" b="1" dirty="0" smtClean="0">
              <a:solidFill>
                <a:schemeClr val="tx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5934" y="2242718"/>
            <a:ext cx="4565752" cy="342431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60710" y="1543286"/>
            <a:ext cx="3726090" cy="279456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00" t="19551" r="15350" b="13250"/>
          <a:stretch/>
        </p:blipFill>
        <p:spPr>
          <a:xfrm>
            <a:off x="4960710" y="4450735"/>
            <a:ext cx="3726090" cy="2384697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1201596657"/>
      </p:ext>
    </p:extLst>
  </p:cSld>
  <p:clrMapOvr>
    <a:masterClrMapping/>
  </p:clrMapOvr>
  <p:transition advClick="0" advTm="800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210146"/>
          </a:xfrm>
        </p:spPr>
        <p:txBody>
          <a:bodyPr/>
          <a:lstStyle/>
          <a:p>
            <a:pPr eaLnBrk="1" hangingPunct="1"/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ИСПОЛЬЗУЕМЫЕ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ТЕХНОЛОГИИ</a:t>
            </a:r>
            <a:b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 smtClean="0">
              <a:solidFill>
                <a:srgbClr val="FF0000"/>
              </a:solidFill>
            </a:endParaRPr>
          </a:p>
        </p:txBody>
      </p:sp>
      <p:sp>
        <p:nvSpPr>
          <p:cNvPr id="7" name="Содержимое 4"/>
          <p:cNvSpPr txBox="1">
            <a:spLocks/>
          </p:cNvSpPr>
          <p:nvPr/>
        </p:nvSpPr>
        <p:spPr>
          <a:xfrm>
            <a:off x="1403648" y="1844824"/>
            <a:ext cx="6851104" cy="3528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719572" y="454370"/>
            <a:ext cx="821925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Дыхательная гимнастика</a:t>
            </a:r>
            <a:endParaRPr lang="ru-RU" sz="2800" b="1" dirty="0" smtClean="0">
              <a:solidFill>
                <a:schemeClr val="tx2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1868" y="3520557"/>
            <a:ext cx="4175168" cy="313137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00" t="16401" b="12201"/>
          <a:stretch/>
        </p:blipFill>
        <p:spPr>
          <a:xfrm>
            <a:off x="181832" y="1534490"/>
            <a:ext cx="4640036" cy="264051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681915031"/>
      </p:ext>
    </p:extLst>
  </p:cSld>
  <p:clrMapOvr>
    <a:masterClrMapping/>
  </p:clrMapOvr>
  <p:transition advClick="0" advTm="8000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210146"/>
          </a:xfrm>
        </p:spPr>
        <p:txBody>
          <a:bodyPr/>
          <a:lstStyle/>
          <a:p>
            <a:pPr eaLnBrk="1" hangingPunct="1"/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ИСПОЛЬЗУЕМЫЕ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ТЕХНОЛОГИИ</a:t>
            </a:r>
            <a:b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 smtClean="0">
              <a:solidFill>
                <a:srgbClr val="FF0000"/>
              </a:solidFill>
            </a:endParaRPr>
          </a:p>
        </p:txBody>
      </p:sp>
      <p:sp>
        <p:nvSpPr>
          <p:cNvPr id="7" name="Содержимое 4"/>
          <p:cNvSpPr txBox="1">
            <a:spLocks/>
          </p:cNvSpPr>
          <p:nvPr/>
        </p:nvSpPr>
        <p:spPr>
          <a:xfrm>
            <a:off x="1403648" y="1844824"/>
            <a:ext cx="6851104" cy="3528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719572" y="383856"/>
            <a:ext cx="8219256" cy="725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Гимнастика пробуждения</a:t>
            </a:r>
            <a:endParaRPr lang="ru-RU" sz="2800" b="1" dirty="0" smtClean="0">
              <a:solidFill>
                <a:schemeClr val="tx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290679" y="2419325"/>
            <a:ext cx="4596004" cy="344700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3085" y="1469028"/>
            <a:ext cx="4374981" cy="328123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350" t="14301" b="13250"/>
          <a:stretch/>
        </p:blipFill>
        <p:spPr>
          <a:xfrm>
            <a:off x="4213085" y="3969060"/>
            <a:ext cx="4374982" cy="2808312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1890692433"/>
      </p:ext>
    </p:extLst>
  </p:cSld>
  <p:clrMapOvr>
    <a:masterClrMapping/>
  </p:clrMapOvr>
  <p:transition advClick="0" advTm="8000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3698</TotalTime>
  <Words>457</Words>
  <Application>Microsoft Office PowerPoint</Application>
  <PresentationFormat>Экран (4:3)</PresentationFormat>
  <Paragraphs>68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 «Всерасийская акция «Я выбираю спорт, как альтернатива пагубным привычкам» НОМИНАЦИЯ: «Исследовательская работа» «Расти здоровым малыш» Субъект РФ Нижегородская область Починковский район, с. Починки МУНИЦИПАЛЬНОЕ КАЗЁННОЕ ДОШКОЛЬНОЕ ОБРАЗОВАТЕЛЬНОЕ УЧРЕЖДЕНИЕ ПОЧИНКОВСКИЙ ДЕТСКИЙ САД №8 ул. Советская д.11 </vt:lpstr>
      <vt:lpstr>« Забота о здоровье —  это важнейший труд воспитателя. От жизнерадостности,  бодрости детей зависит  их духовная жизнь,  мировоззрение,  умственное развитие,  прочность знаний,  вера в свои силы»  В. А. Сухомлинский </vt:lpstr>
      <vt:lpstr>Актуальность</vt:lpstr>
      <vt:lpstr>   Цель: создание в группе условий сохранение и укрепление физического и психического здоровья детей, становление полноценной личности, приобщение к здоровому образу жизни</vt:lpstr>
      <vt:lpstr> ГИПОТЕЗА </vt:lpstr>
      <vt:lpstr> МЕТОДЫ ИССЛЕДОВАНИЯ </vt:lpstr>
      <vt:lpstr>ИСПОЛЬЗУЕМЫЕ ТЕХНОЛОГИИ </vt:lpstr>
      <vt:lpstr>ИСПОЛЬЗУЕМЫЕ ТЕХНОЛОГИИ </vt:lpstr>
      <vt:lpstr>ИСПОЛЬЗУЕМЫЕ ТЕХНОЛОГИИ </vt:lpstr>
      <vt:lpstr>ИСПОЛЬЗУЕМЫЕ ТЕХНОЛОГИИ Хождение по коврикам</vt:lpstr>
      <vt:lpstr>ИСПОЛЬЗУЕМЫЕ ТЕХНОЛОГИИ Водные процедуры</vt:lpstr>
      <vt:lpstr>ИСПОЛЬЗУЕМЫЕ ТЕХНОЛОГИИ Дидактические игры «Мы дышим – значит живем» </vt:lpstr>
      <vt:lpstr> Игры к теме «Мы дышим – значит живем»   Дидактическая игра  «Узнай, кто как дышит» </vt:lpstr>
      <vt:lpstr> Игры к теме «Мы дышим – значит живем» Дидактическая игра  «Отгадай, когда человеку легче дышится» </vt:lpstr>
      <vt:lpstr>Игры к теме «Мы дышим – значит живем»   Дидактическая игра «Волшебная вата» </vt:lpstr>
      <vt:lpstr> РАБОТА С РОДИТЕЛЯМИ</vt:lpstr>
      <vt:lpstr> ПРЕДПОЛОГАЕМЫ РЕЗУЛЬТАТЫ </vt:lpstr>
      <vt:lpstr>ВЫВОДЫ ПО РЕЗУЛЬТАТАМ</vt:lpstr>
      <vt:lpstr> БУДЬТЕ ЗДОРОВЫ!!!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Катенок</dc:creator>
  <cp:lastModifiedBy>Галина</cp:lastModifiedBy>
  <cp:revision>63</cp:revision>
  <dcterms:created xsi:type="dcterms:W3CDTF">2012-05-08T20:01:29Z</dcterms:created>
  <dcterms:modified xsi:type="dcterms:W3CDTF">2022-12-29T06:10:19Z</dcterms:modified>
</cp:coreProperties>
</file>