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312" r:id="rId4"/>
    <p:sldId id="295" r:id="rId5"/>
    <p:sldId id="297" r:id="rId6"/>
    <p:sldId id="310" r:id="rId7"/>
    <p:sldId id="298" r:id="rId8"/>
    <p:sldId id="299" r:id="rId9"/>
    <p:sldId id="306" r:id="rId10"/>
    <p:sldId id="300" r:id="rId11"/>
    <p:sldId id="307" r:id="rId12"/>
    <p:sldId id="311" r:id="rId13"/>
    <p:sldId id="317" r:id="rId14"/>
    <p:sldId id="318" r:id="rId15"/>
    <p:sldId id="319" r:id="rId16"/>
    <p:sldId id="308" r:id="rId17"/>
    <p:sldId id="263" r:id="rId18"/>
    <p:sldId id="262" r:id="rId19"/>
    <p:sldId id="261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CDC"/>
    <a:srgbClr val="39471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 autoAdjust="0"/>
    <p:restoredTop sz="94660"/>
  </p:normalViewPr>
  <p:slideViewPr>
    <p:cSldViewPr>
      <p:cViewPr varScale="1">
        <p:scale>
          <a:sx n="81" d="100"/>
          <a:sy n="81" d="100"/>
        </p:scale>
        <p:origin x="16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solidFill>
          <a:srgbClr val="FAFCBC"/>
        </a:solidFill>
      </c:spPr>
    </c:floor>
    <c:side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372493541767702"/>
          <c:y val="8.2782812645416384E-2"/>
          <c:w val="0.48303520959267582"/>
          <c:h val="0.800564799463819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rgbClr val="F3F9BF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3F9BF"/>
              </a:solidFill>
              <a:ln w="6697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3F9BF"/>
              </a:solidFill>
              <a:ln w="6697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rgbClr val="FFC000"/>
            </a:solidFill>
            <a:ln w="6697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0.42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имеют категории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</c:v>
                </c:pt>
                <c:pt idx="1">
                  <c:v>0.17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909376"/>
        <c:axId val="367912904"/>
        <c:axId val="314635976"/>
      </c:bar3DChart>
      <c:catAx>
        <c:axId val="36790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912904"/>
        <c:crosses val="autoZero"/>
        <c:auto val="1"/>
        <c:lblAlgn val="ctr"/>
        <c:lblOffset val="100"/>
        <c:noMultiLvlLbl val="0"/>
      </c:catAx>
      <c:valAx>
        <c:axId val="367912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7909376"/>
        <c:crosses val="autoZero"/>
        <c:crossBetween val="between"/>
      </c:valAx>
      <c:serAx>
        <c:axId val="31463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3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367912904"/>
        <c:crosses val="autoZero"/>
        <c:tickLblSkip val="1"/>
        <c:tickMarkSkip val="1"/>
      </c:serAx>
      <c:spPr>
        <a:noFill/>
        <a:ln w="17858">
          <a:noFill/>
        </a:ln>
      </c:spPr>
    </c:plotArea>
    <c:legend>
      <c:legendPos val="r"/>
      <c:layout>
        <c:manualLayout>
          <c:xMode val="edge"/>
          <c:yMode val="edge"/>
          <c:x val="0.65505314740789933"/>
          <c:y val="0"/>
          <c:w val="0.34204343467481146"/>
          <c:h val="0.6263188995313938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6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solidFill>
          <a:srgbClr val="FAFCBC"/>
        </a:solidFill>
      </c:spPr>
    </c:floor>
    <c:side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1119819366286691"/>
          <c:y val="5.6732122356775175E-2"/>
          <c:w val="0.54056984826629029"/>
          <c:h val="0.800564799463819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Курсовая подготовка</c:v>
                </c:pt>
              </c:strCache>
            </c:strRef>
          </c:tx>
          <c:spPr>
            <a:solidFill>
              <a:srgbClr val="F3F9BF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3F9BF"/>
              </a:solidFill>
              <a:ln w="6697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3F9BF"/>
              </a:solidFill>
              <a:ln w="6697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Курсовая подготовка2</c:v>
                </c:pt>
              </c:strCache>
            </c:strRef>
          </c:tx>
          <c:spPr>
            <a:solidFill>
              <a:srgbClr val="FFC000"/>
            </a:solidFill>
            <a:ln w="6697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.16990415604425796"/>
                  <c:y val="-3.7373730313957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Курсовая подготовка3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916432"/>
        <c:axId val="367916040"/>
        <c:axId val="213345808"/>
      </c:bar3DChart>
      <c:catAx>
        <c:axId val="36791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916040"/>
        <c:crosses val="autoZero"/>
        <c:auto val="1"/>
        <c:lblAlgn val="ctr"/>
        <c:lblOffset val="100"/>
        <c:noMultiLvlLbl val="0"/>
      </c:catAx>
      <c:valAx>
        <c:axId val="367916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7916432"/>
        <c:crosses val="autoZero"/>
        <c:crossBetween val="between"/>
      </c:valAx>
      <c:serAx>
        <c:axId val="21334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7916040"/>
        <c:crosses val="autoZero"/>
        <c:tickLblSkip val="1"/>
        <c:tickMarkSkip val="1"/>
      </c:serAx>
      <c:spPr>
        <a:noFill/>
        <a:ln w="17858">
          <a:noFill/>
        </a:ln>
      </c:spPr>
    </c:plotArea>
    <c:plotVisOnly val="1"/>
    <c:dispBlanksAs val="gap"/>
    <c:showDLblsOverMax val="0"/>
  </c:chart>
  <c:txPr>
    <a:bodyPr/>
    <a:lstStyle/>
    <a:p>
      <a:pPr>
        <a:defRPr sz="126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1072427800819505"/>
          <c:y val="5.1018441513867439E-2"/>
          <c:w val="0.42532067676838026"/>
          <c:h val="0.830301110187055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 педагогическое образование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3.861357209290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0.93</c:v>
                </c:pt>
                <c:pt idx="2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Средне-профессиональное образование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29961109345138E-3"/>
                  <c:y val="7.07907310564307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49805546725688E-2"/>
                  <c:y val="-7.7227144185813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903888"/>
        <c:axId val="367911728"/>
        <c:axId val="213349304"/>
      </c:bar3DChart>
      <c:catAx>
        <c:axId val="36790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367911728"/>
        <c:crosses val="autoZero"/>
        <c:auto val="1"/>
        <c:lblAlgn val="ctr"/>
        <c:lblOffset val="100"/>
        <c:noMultiLvlLbl val="0"/>
      </c:catAx>
      <c:valAx>
        <c:axId val="36791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67903888"/>
        <c:crosses val="autoZero"/>
        <c:crossBetween val="between"/>
      </c:valAx>
      <c:serAx>
        <c:axId val="21334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7911728"/>
        <c:crosses val="autoZero"/>
        <c:tickLblSkip val="1"/>
        <c:tickMarkSkip val="1"/>
      </c:ser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3">
                  <c:v>Предметная</c:v>
                </c:pt>
                <c:pt idx="5">
                  <c:v>Психологическая компетентность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0.5</c:v>
                </c:pt>
                <c:pt idx="2" formatCode="0%">
                  <c:v>0.6</c:v>
                </c:pt>
                <c:pt idx="3" formatCode="0%">
                  <c:v>0.6</c:v>
                </c:pt>
                <c:pt idx="5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3">
                  <c:v>Предметная</c:v>
                </c:pt>
                <c:pt idx="5">
                  <c:v>Психологическая компетентность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%">
                  <c:v>0.3</c:v>
                </c:pt>
                <c:pt idx="2" formatCode="0%">
                  <c:v>0.3</c:v>
                </c:pt>
                <c:pt idx="3" formatCode="0%">
                  <c:v>0.3</c:v>
                </c:pt>
                <c:pt idx="5" formatCode="0%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3">
                  <c:v>Предметная</c:v>
                </c:pt>
                <c:pt idx="5">
                  <c:v>Психологическая компетентность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%">
                  <c:v>0.2</c:v>
                </c:pt>
                <c:pt idx="2" formatCode="0%">
                  <c:v>0.1</c:v>
                </c:pt>
                <c:pt idx="3" formatCode="0%">
                  <c:v>0.2</c:v>
                </c:pt>
                <c:pt idx="5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903496"/>
        <c:axId val="367918392"/>
      </c:barChart>
      <c:catAx>
        <c:axId val="367903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7918392"/>
        <c:crosses val="autoZero"/>
        <c:auto val="1"/>
        <c:lblAlgn val="ctr"/>
        <c:lblOffset val="100"/>
        <c:noMultiLvlLbl val="0"/>
      </c:catAx>
      <c:valAx>
        <c:axId val="367918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7903496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0.78601033357929284"/>
          <c:y val="0"/>
          <c:w val="0.18013093137976705"/>
          <c:h val="0.2988514096724295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09454799454411"/>
          <c:y val="0.13653904901038807"/>
          <c:w val="0.39656403125426071"/>
          <c:h val="0.367217412604851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Удовлетворяют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Лист1!$A$2:$A$5</c:f>
              <c:strCache>
                <c:ptCount val="4"/>
                <c:pt idx="0">
                  <c:v>Выстраивание  взаимоотношений</c:v>
                </c:pt>
                <c:pt idx="1">
                  <c:v>Учебно-образовательные мероприятия</c:v>
                </c:pt>
                <c:pt idx="2">
                  <c:v>Совместная деятельность</c:v>
                </c:pt>
                <c:pt idx="3">
                  <c:v>Качество взаимодействия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0.9</c:v>
                </c:pt>
                <c:pt idx="1">
                  <c:v>1</c:v>
                </c:pt>
                <c:pt idx="2" formatCode="0%">
                  <c:v>0.9</c:v>
                </c:pt>
                <c:pt idx="3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Удовлетворяют частично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Выстраивание  взаимоотношений</c:v>
                </c:pt>
                <c:pt idx="1">
                  <c:v>Учебно-образовательные мероприятия</c:v>
                </c:pt>
                <c:pt idx="2">
                  <c:v>Совместная деятельность</c:v>
                </c:pt>
                <c:pt idx="3">
                  <c:v>Качество взаимодействия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удовлетворяют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Выстраивание  взаимоотношений</c:v>
                </c:pt>
                <c:pt idx="1">
                  <c:v>Учебно-образовательные мероприятия</c:v>
                </c:pt>
                <c:pt idx="2">
                  <c:v>Совместная деятельность</c:v>
                </c:pt>
                <c:pt idx="3">
                  <c:v>Качество взаимодействия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Выстраивание  взаимоотношений</c:v>
                </c:pt>
                <c:pt idx="1">
                  <c:v>Учебно-образовательные мероприятия</c:v>
                </c:pt>
                <c:pt idx="2">
                  <c:v>Совместная деятельность</c:v>
                </c:pt>
                <c:pt idx="3">
                  <c:v>Качество взаимодействия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445760"/>
        <c:axId val="213447720"/>
        <c:axId val="375880232"/>
      </c:bar3DChart>
      <c:catAx>
        <c:axId val="2134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  <c:crossAx val="213447720"/>
        <c:crosses val="autoZero"/>
        <c:auto val="1"/>
        <c:lblAlgn val="ctr"/>
        <c:lblOffset val="100"/>
        <c:noMultiLvlLbl val="0"/>
      </c:catAx>
      <c:valAx>
        <c:axId val="213447720"/>
        <c:scaling>
          <c:orientation val="minMax"/>
        </c:scaling>
        <c:delete val="0"/>
        <c:axPos val="l"/>
        <c:majorGridlines>
          <c:spPr>
            <a:ln>
              <a:solidFill>
                <a:schemeClr val="accent3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13445760"/>
        <c:crosses val="autoZero"/>
        <c:crossBetween val="between"/>
      </c:valAx>
      <c:serAx>
        <c:axId val="375880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13447720"/>
        <c:crosses val="autoZero"/>
      </c:ser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5370965846393916"/>
          <c:y val="0.31331295292782063"/>
          <c:w val="0.32151889491021779"/>
          <c:h val="0.529095356527315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0.33545</cdr:x>
      <cdr:y>0</cdr:y>
    </cdr:from>
    <cdr:to>
      <cdr:x>0.45213</cdr:x>
      <cdr:y>0.18697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82486" y="0"/>
          <a:ext cx="585267" cy="3231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6F97444-6CD1-4241-BB8A-D47F6315D10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AE82CB-6543-4207-91E9-9C09B50FD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82CB-6543-4207-91E9-9C09B50FD2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7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82CB-6543-4207-91E9-9C09B50FD2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7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82CB-6543-4207-91E9-9C09B50FD2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82CB-6543-4207-91E9-9C09B50FD2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82CB-6543-4207-91E9-9C09B50FD23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2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BFCD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u8_poch@mail.ru" TargetMode="External"/><Relationship Id="rId7" Type="http://schemas.openxmlformats.org/officeDocument/2006/relationships/hyperlink" Target="https://vk.com/garmonyadou8" TargetMode="External"/><Relationship Id="rId2" Type="http://schemas.openxmlformats.org/officeDocument/2006/relationships/hyperlink" Target="https://mkdou8pohinki.nub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70535556/" TargetMode="External"/><Relationship Id="rId3" Type="http://schemas.openxmlformats.org/officeDocument/2006/relationships/hyperlink" Target="https://www.garant.ru/products/ipo/prime/doc/70412244/" TargetMode="External"/><Relationship Id="rId7" Type="http://schemas.openxmlformats.org/officeDocument/2006/relationships/hyperlink" Target="https://base.garant.ru/199499/" TargetMode="External"/><Relationship Id="rId12" Type="http://schemas.openxmlformats.org/officeDocument/2006/relationships/hyperlink" Target="https://vmeste-rf.tv/analytics/analytics-a-decade-of-childhood-the-new-national-project-family-values-as-investment-in-the-future-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71748426/" TargetMode="External"/><Relationship Id="rId11" Type="http://schemas.openxmlformats.org/officeDocument/2006/relationships/hyperlink" Target="https://base.garant.ru/71684480/" TargetMode="External"/><Relationship Id="rId5" Type="http://schemas.openxmlformats.org/officeDocument/2006/relationships/hyperlink" Target="https://base.garant.ru/71937200/" TargetMode="External"/><Relationship Id="rId10" Type="http://schemas.openxmlformats.org/officeDocument/2006/relationships/hyperlink" Target="http://kremlin.ru/acts/assignments/orders/56263" TargetMode="External"/><Relationship Id="rId4" Type="http://schemas.openxmlformats.org/officeDocument/2006/relationships/hyperlink" Target="http://docs.cntd.ru/document/901816019" TargetMode="External"/><Relationship Id="rId9" Type="http://schemas.openxmlformats.org/officeDocument/2006/relationships/hyperlink" Target="http://kremlin.ru/acts/bank/419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1958974/" TargetMode="External"/><Relationship Id="rId7" Type="http://schemas.openxmlformats.org/officeDocument/2006/relationships/hyperlink" Target="https://mkdou8pohinki.nubex.ru/sveden/docu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465509170" TargetMode="External"/><Relationship Id="rId5" Type="http://schemas.openxmlformats.org/officeDocument/2006/relationships/hyperlink" Target="https://strategy.government-nnov.ru/ru-RU/national-projects/education" TargetMode="External"/><Relationship Id="rId4" Type="http://schemas.openxmlformats.org/officeDocument/2006/relationships/hyperlink" Target="https://www.garant.ru/products/ipo/prime/doc/40015005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810" y="1855778"/>
            <a:ext cx="8856984" cy="22933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 РАЗВИТИЯ </a:t>
            </a:r>
            <a:b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«МОДЕЛЬ СОПРОВОЖДЕНИЯ И ПОДДЕРЖКИ ПРОФЕССИОНАЛЬНЫХ КОМПЕТЕНЦИЙ  ПЕДАГОГОВ </a:t>
            </a:r>
            <a:b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ОБЛАСТИ ПРОЕКТНОЙ ДЕЯТЕЛЬНОСТИ В РАМКАХ РЕАЛИЗАЦИИ НАЦИОНАЛЬНОГО ПРОЕКТА </a:t>
            </a:r>
            <a:b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«ДЕСЯТИЛЕТИЕ ДЕТСТВА»</a:t>
            </a:r>
            <a:b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2022 – 2026 г. </a:t>
            </a: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1" y="4447851"/>
            <a:ext cx="529208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Разработчик: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Васильевна    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старший воспитатель.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286159" y="188640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216024"/>
            <a:ext cx="727280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ПОЧИНКОВСКОГО  МУНИЦИПАЛЬНОГО ОКРУГА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НИЖЕГОРОДСКОЙ ОБЛАСТИ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УЧЕРЕЖДЕНИЕ  ПОЧИНКОВСКИЙ ДЕТСКИЙ САД №8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6165304"/>
            <a:ext cx="223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Починки,  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8335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358167" y="116632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76810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диагностику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дефицитов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компетентности и профессионализма педагогов в проектной деятельности 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Организовать и провести обучение педагогов по формированию проектной компетенции.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Разработать и реализовать перечень проектов по работе с семьей.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Предусмотреть стимулирование и мотивацию педагогов.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мониторинг проектной деятельности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:\Фото педагоги\IMG_5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2" y="4107834"/>
            <a:ext cx="4108622" cy="260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DCIM\182___03\IMG_81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957" r="6901" b="21693"/>
          <a:stretch/>
        </p:blipFill>
        <p:spPr bwMode="auto">
          <a:xfrm>
            <a:off x="-1" y="3629348"/>
            <a:ext cx="4999883" cy="267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3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620688"/>
            <a:ext cx="64442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профессиональных дефицитов педагогических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кадров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проектной деятельности.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НИРО 100%  педагогов по программе «Формирование проектной компетентности».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Педагогами разработаны и реализованы не менее 6 проектов по работе с семьей.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Предусмотрено стимулирование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мотивация педагогов.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Оформлена аналитическая справка по результатам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мониторинга профессиональных дефицитов педагогических кадров   в проектной деятельности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педагоги  активно участвуют в реализации национального проекта «Десятилетие детства»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620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358167" y="116632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-2957" r="15086" b="3213"/>
          <a:stretch/>
        </p:blipFill>
        <p:spPr>
          <a:xfrm>
            <a:off x="1835696" y="3488718"/>
            <a:ext cx="3784969" cy="333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Новая папка\ГТО\IMG_19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19151" r="19702" b="-2085"/>
          <a:stretch/>
        </p:blipFill>
        <p:spPr bwMode="auto">
          <a:xfrm>
            <a:off x="5724128" y="3473529"/>
            <a:ext cx="3352920" cy="3483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33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54905"/>
              </p:ext>
            </p:extLst>
          </p:nvPr>
        </p:nvGraphicFramePr>
        <p:xfrm>
          <a:off x="0" y="728073"/>
          <a:ext cx="9052263" cy="59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33"/>
                <a:gridCol w="3527575"/>
                <a:gridCol w="497084"/>
                <a:gridCol w="1450524"/>
                <a:gridCol w="133652"/>
                <a:gridCol w="1164754"/>
                <a:gridCol w="1803341"/>
              </a:tblGrid>
              <a:tr h="46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06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Провести диагностику дефицитов компетентности и профессионализма 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 в проектной деятельности</a:t>
                      </a: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по разработке программы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12.01.2022г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создании рабочей группы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7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диагностики и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 инструментарий для определения 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компетенций педагогов ДОУ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проектной деятельности.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20.01.2022г.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методический </a:t>
                      </a:r>
                      <a:r>
                        <a:rPr lang="ru-RU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инстументарий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массовых и индивидуальных </a:t>
                      </a:r>
                      <a:r>
                        <a:rPr lang="ru-RU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дефицитов (затруднений) педагогических работников и управленческих кадров в части владения соответствующими знаниями, умениями, навыками, составляющими содержание профессиональных (предметных,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методических, педагогических и коммуникативных) компетенций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руководитель </a:t>
                      </a:r>
                      <a:r>
                        <a:rPr lang="ru-RU" sz="14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Гильманшина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Гусева М.Л.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25.02.2022г.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 по итогам выявления профессиональных дефицитов.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полученных данных по итогам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результатов диагностики)</a:t>
                      </a: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</a:t>
                      </a: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26.02.2022г.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анализ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9" marR="42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34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ПЛАН ПРОЕКТА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34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3051"/>
              </p:ext>
            </p:extLst>
          </p:nvPr>
        </p:nvGraphicFramePr>
        <p:xfrm>
          <a:off x="15766" y="548680"/>
          <a:ext cx="9036497" cy="593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05"/>
                <a:gridCol w="3521431"/>
                <a:gridCol w="1944216"/>
                <a:gridCol w="1296145"/>
                <a:gridCol w="1800200"/>
              </a:tblGrid>
              <a:tr h="45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№2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Организовать и провести обучение педагогов 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формированию проектной компетенции. </a:t>
                      </a: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план-графика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 квалификации педагогов ДОУ по  обучению проектной деятельности педагогов ДОУ.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01.03. 2022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–график повышения квалификации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Выстраивание индивидуального маршрута профессионального развития  педагогов по реализации  проектной деятельности.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01.03.2022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маршруты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педагогического совета, семинара-практикума,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мастер-класса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вопросам проектной деятельности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повышения компетентности педагогов.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Кошкина Г.И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Гусева М.Л.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10.02.2022-12.12.022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Овладения 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педагогами профессиональными компетенциями в области проектной деятельности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полученных знаний и умений в составлении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проектов 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 с семьями воспитанников.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34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ПЛАН ПРОЕКТА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291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02246"/>
              </p:ext>
            </p:extLst>
          </p:nvPr>
        </p:nvGraphicFramePr>
        <p:xfrm>
          <a:off x="15766" y="548680"/>
          <a:ext cx="9036497" cy="612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05"/>
                <a:gridCol w="3577673"/>
                <a:gridCol w="1512168"/>
                <a:gridCol w="1008112"/>
                <a:gridCol w="2464039"/>
              </a:tblGrid>
              <a:tr h="45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53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Разработать и реализовать перечень проектов по работе с семьей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перечня проектов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работе с семьей: «Школа молодого родителя»;  «Здоровый ребенок»; «Безопасность детей»; «Культурное развитие детей»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Рабочая группа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 перечень проектов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маршрутного навигатора  педагогов по проектной деятельности с семьей.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Организован постоянно действующий семинар по применению методик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проектной деятельности по работе с семьей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апробация и реализация проектов по работе с детьми и родителями: «Школа молодого родителя»;  «Здоровый ребенок»; «Безопасность детей»; «Культурное развитие детей»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специалисты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декабрь 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ы проекты с детьми и родителями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Мониторинг уровня удовлетворенности родителей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взаимодействием с педагогами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ДОУ в реализации совместных проектов.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Рабочая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Конец каждого учебного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 удовлетворенность родителей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34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ПЛАН ПРОЕКТА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325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70220"/>
              </p:ext>
            </p:extLst>
          </p:nvPr>
        </p:nvGraphicFramePr>
        <p:xfrm>
          <a:off x="0" y="620688"/>
          <a:ext cx="9036497" cy="296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05"/>
                <a:gridCol w="3521431"/>
                <a:gridCol w="1944216"/>
                <a:gridCol w="1296145"/>
                <a:gridCol w="1800200"/>
              </a:tblGrid>
              <a:tr h="45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№4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Предусмотреть стимулирование и мотивацию педагогов.</a:t>
                      </a: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перечень  показателей оценки эффективности и результативности в проектной деятельности педагогов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01.02.2022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результатов оценки эффективности в стимулировании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Агрикова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2022-2026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в виде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благодарности и денежных вознаграждений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34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ПЛАН ПРОЕКТА ПРОГРАММЫ РАЗВИТИЯ</a:t>
            </a:r>
          </a:p>
        </p:txBody>
      </p:sp>
      <p:graphicFrame>
        <p:nvGraphicFramePr>
          <p:cNvPr id="4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13980"/>
              </p:ext>
            </p:extLst>
          </p:nvPr>
        </p:nvGraphicFramePr>
        <p:xfrm>
          <a:off x="71252" y="3979936"/>
          <a:ext cx="9036497" cy="286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05"/>
                <a:gridCol w="3521431"/>
                <a:gridCol w="1944216"/>
                <a:gridCol w="1296145"/>
                <a:gridCol w="1800200"/>
              </a:tblGrid>
              <a:tr h="435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Провести мониторинг проектной деятельности педагогов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 (портфолио педагогов по проектной деятельности с семьями)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  педагогов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результатов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педагогического  мастерства и результативности педагогов.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 marL="57139" marR="57139" marT="79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25.12.2025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завершению программы Развития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8147" y="116632"/>
            <a:ext cx="7365504" cy="8280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РЕАЛИЗАЦИЕЙ ПРОГРАММЫ РАЗВИТИЯ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880443" y="1757449"/>
            <a:ext cx="1620180" cy="4627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Стратегия развития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123728" y="944724"/>
            <a:ext cx="5472608" cy="104411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(руководитель рабочей группы)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2555776" y="2636912"/>
            <a:ext cx="1656184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рабочая группа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07504" y="2636912"/>
            <a:ext cx="1656184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рабочая группа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5004048" y="2636912"/>
            <a:ext cx="1656184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III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рабочая группа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7236296" y="2636912"/>
            <a:ext cx="1656184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рабочая группа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71600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0152" y="3429000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147788" y="3476557"/>
            <a:ext cx="24612" cy="660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Трапеция 30"/>
          <p:cNvSpPr/>
          <p:nvPr/>
        </p:nvSpPr>
        <p:spPr>
          <a:xfrm>
            <a:off x="215516" y="5445224"/>
            <a:ext cx="8748972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4860032" y="4925012"/>
            <a:ext cx="1008112" cy="736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388" name="Прямая соединительная линия 16387"/>
          <p:cNvCxnSpPr/>
          <p:nvPr/>
        </p:nvCxnSpPr>
        <p:spPr>
          <a:xfrm>
            <a:off x="935596" y="2204864"/>
            <a:ext cx="72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153387" y="2204864"/>
            <a:ext cx="1901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68144" y="2204864"/>
            <a:ext cx="1901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400859" y="2204864"/>
            <a:ext cx="1901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940153" y="2204864"/>
            <a:ext cx="1901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741178" y="1988840"/>
            <a:ext cx="0" cy="250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Трапеция 53"/>
          <p:cNvSpPr/>
          <p:nvPr/>
        </p:nvSpPr>
        <p:spPr>
          <a:xfrm>
            <a:off x="143508" y="4083049"/>
            <a:ext cx="1980220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 воспитатель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Трапеция 56"/>
          <p:cNvSpPr/>
          <p:nvPr/>
        </p:nvSpPr>
        <p:spPr>
          <a:xfrm>
            <a:off x="2555776" y="4077072"/>
            <a:ext cx="1980220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 воспитатель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Трапеция 58"/>
          <p:cNvSpPr/>
          <p:nvPr/>
        </p:nvSpPr>
        <p:spPr>
          <a:xfrm>
            <a:off x="5004048" y="4083049"/>
            <a:ext cx="1800200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Трапеция 59"/>
          <p:cNvSpPr/>
          <p:nvPr/>
        </p:nvSpPr>
        <p:spPr>
          <a:xfrm>
            <a:off x="7164288" y="4136565"/>
            <a:ext cx="1764196" cy="79208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 воспитатель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3419872" y="34290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711572" y="4928653"/>
            <a:ext cx="1000776" cy="736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012432" y="4997020"/>
            <a:ext cx="2943944" cy="736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010798" y="4869160"/>
            <a:ext cx="330917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1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358167" y="116632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48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11032"/>
              </p:ext>
            </p:extLst>
          </p:nvPr>
        </p:nvGraphicFramePr>
        <p:xfrm>
          <a:off x="323528" y="764704"/>
          <a:ext cx="8496945" cy="54105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461"/>
                <a:gridCol w="2563896"/>
                <a:gridCol w="1015581"/>
                <a:gridCol w="1100213"/>
                <a:gridCol w="1015581"/>
                <a:gridCol w="984735"/>
                <a:gridCol w="1312478"/>
              </a:tblGrid>
              <a:tr h="1114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статьи, наименование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финансовых средств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из вне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</a:tr>
              <a:tr h="59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№226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педагогов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квота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</a:tr>
              <a:tr h="855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№211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педагогов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 фонда на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зар.плату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 фонда на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зар.плату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 фонда на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зар.плату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 фонда на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зар.плату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</a:tr>
              <a:tr h="59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№ 310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средства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</a:tr>
              <a:tr h="795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№346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материальных запасов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966" marR="75966" marT="37983" marB="37983"/>
                </a:tc>
              </a:tr>
              <a:tr h="855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226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работы , услуги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сметы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966" marR="75966" marT="37983" marB="37983"/>
                </a:tc>
              </a:tr>
              <a:tr h="4019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66" marR="75966" marT="37983" marB="379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ВОЗМОЖНЫЕ РИСКИ И ПУТИ ИХ ПРЕОДОЛЕНИЯ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87126"/>
              </p:ext>
            </p:extLst>
          </p:nvPr>
        </p:nvGraphicFramePr>
        <p:xfrm>
          <a:off x="179513" y="620688"/>
          <a:ext cx="8964487" cy="489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268392"/>
                <a:gridCol w="6264047"/>
              </a:tblGrid>
              <a:tr h="375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ПРЕОДОЛЕНИЯ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участия  педагогов  в проектной деятельности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Предусмотрено стимулирование и мотивация педагогов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включения педагогов в проектную деятельность по работе с семьей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компетентность педагогов в создании проектов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курсах по</a:t>
                      </a:r>
                      <a:r>
                        <a:rPr lang="ru-RU" alt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повышению квалификации НИРО, участия:</a:t>
                      </a:r>
                      <a:r>
                        <a:rPr lang="ru-RU" alt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семинарах, мастер-классах, семинарах-практикумах, в РМО,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а так же в районных, региональных, областных, всероссийских, международных: совещаниях, </a:t>
                      </a:r>
                      <a:r>
                        <a:rPr lang="ru-RU" alt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заседаниях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семинарах, тренингах, семинарах-практикумах, конференциях, форумах слетах, фестивалях.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Вебинарах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Транслирования опыта среди ДОУ 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РМО,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СМИ, профессиональных педагогических советах и интернет-сообществах;</a:t>
                      </a:r>
                      <a:r>
                        <a:rPr lang="ru-RU" alt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участия</a:t>
                      </a:r>
                      <a:r>
                        <a:rPr lang="ru-RU" alt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социально-значимых  мероприятий, методических разработок, дидактических игр, проектов (педагог   - дети  - родитель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Низкая организация  рабочего  времени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(не знания бережливых технологий)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«Бережливых технологий» и применение технологий на практике. 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277" marR="34277" marT="457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4413" y="672743"/>
            <a:ext cx="6444208" cy="222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Сайт ДОУ: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://mkdou8pohinki.nubex.ru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Почта ДОУ: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dou8_poch@mail.ru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Телефон ДОУ: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88319752192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Телефон заведующего: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89103807017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Нижегородская область,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округ, Нижегородская область, с. Починки, ул. Советская, д.11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печатать\IMG_9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80" y="3427279"/>
            <a:ext cx="5342541" cy="295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251520" y="116632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6696744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/>
          </a:p>
        </p:txBody>
      </p:sp>
      <p:pic>
        <p:nvPicPr>
          <p:cNvPr id="7" name="Picture 2" descr="C:\Users\DOU8-4\Documents\2018\ФОТО\Семья\Слет молодых семей 26-27 июля\IMG_04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7632" r="16096" b="23887"/>
          <a:stretch/>
        </p:blipFill>
        <p:spPr bwMode="auto">
          <a:xfrm>
            <a:off x="107504" y="2741344"/>
            <a:ext cx="3516568" cy="254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530120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Сайт сообщества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Клуб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«Гармония»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https://vk.com/garmonyadou8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 ПРОГРАММЫ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623731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169863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5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ФЕДЕРАЛЬНЫЙ УРОВЕНЬ </a:t>
            </a:r>
          </a:p>
          <a:p>
            <a:pPr indent="-169863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 (ФГОС ДО), приказ </a:t>
            </a:r>
            <a:r>
              <a:rPr lang="ru-RU" sz="15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1155 от 17 ноября 2013г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Ссылка: 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://www.garant.ru/products/ipo/prime/doc/70412244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5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 Федерации от 11.02.2020 № 373 «О концепции модернизации  российского образования на период до 2010». Ссылка: 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docs.cntd.ru/document/901816019</a:t>
            </a:r>
            <a:endParaRPr lang="ru-RU" sz="15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 07.05.2018 г. № 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204  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национальных целях и стратегических задачах развития Российской Федерации на период до 2024 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lang="en-US" sz="1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1550" dirty="0">
                <a:latin typeface="Times New Roman" pitchFamily="18" charset="0"/>
                <a:cs typeface="Times New Roman" pitchFamily="18" charset="0"/>
                <a:hlinkClick r:id="rId5"/>
              </a:rPr>
              <a:t>://base.garant.ru/71937200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550" dirty="0">
                <a:latin typeface="Times New Roman" pitchFamily="18" charset="0"/>
                <a:cs typeface="Times New Roman" pitchFamily="18" charset="0"/>
                <a:hlinkClick r:id="rId6"/>
              </a:rPr>
              <a:t>://www.garant.ru/products/ipo/prime/doc/71748426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55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России от 26.08.2010 г.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с изменениями, внесенными приказом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России от 31.08.2011 г. №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448н. Ссылка: 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1550" dirty="0">
                <a:latin typeface="Times New Roman" pitchFamily="18" charset="0"/>
                <a:cs typeface="Times New Roman" pitchFamily="18" charset="0"/>
                <a:hlinkClick r:id="rId7"/>
              </a:rPr>
              <a:t>://base.garant.ru/199499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55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Приказ Минтруда России от 18.10.2013 г. № 554н «Об утверждении профессионального стандарта «Педагога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)». Ссылка: 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en-US" sz="1550" dirty="0">
                <a:latin typeface="Times New Roman" pitchFamily="18" charset="0"/>
                <a:cs typeface="Times New Roman" pitchFamily="18" charset="0"/>
                <a:hlinkClick r:id="rId8"/>
              </a:rPr>
              <a:t>://base.garant.ru/70535556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55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Указ </a:t>
            </a:r>
            <a:r>
              <a:rPr lang="ru-RU" sz="1550" u="sng" dirty="0">
                <a:latin typeface="Times New Roman" pitchFamily="18" charset="0"/>
                <a:cs typeface="Times New Roman" pitchFamily="18" charset="0"/>
                <a:hlinkClick r:id="rId9"/>
              </a:rPr>
              <a:t>Президента России от 29 мая 2017 года №240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«Об объявлении в Российской Федерации Десятилетия детства» и </a:t>
            </a:r>
            <a:r>
              <a:rPr lang="ru-RU" sz="155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поручение </a:t>
            </a:r>
            <a:r>
              <a:rPr lang="ru-RU" sz="1550" u="sng" dirty="0">
                <a:latin typeface="Times New Roman" pitchFamily="18" charset="0"/>
                <a:cs typeface="Times New Roman" pitchFamily="18" charset="0"/>
                <a:hlinkClick r:id="rId10"/>
              </a:rPr>
              <a:t>Президента России по итогам заседания Координационного совета по реализации Национальной стратегии действий в интересах детей 28 ноября 2017 года </a:t>
            </a:r>
            <a:r>
              <a:rPr lang="ru-RU" sz="155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(№</a:t>
            </a:r>
            <a:r>
              <a:rPr lang="ru-RU" sz="1550" u="sng" dirty="0">
                <a:latin typeface="Times New Roman" pitchFamily="18" charset="0"/>
                <a:cs typeface="Times New Roman" pitchFamily="18" charset="0"/>
                <a:hlinkClick r:id="rId10"/>
              </a:rPr>
              <a:t>Пр-2440 от 2 декабря 2017 года, подпункт «б» пункта 6)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en-US" sz="1550" dirty="0">
                <a:latin typeface="Times New Roman" pitchFamily="18" charset="0"/>
                <a:cs typeface="Times New Roman" pitchFamily="18" charset="0"/>
                <a:hlinkClick r:id="rId11"/>
              </a:rPr>
              <a:t>https://base.garant.ru/71684480</a:t>
            </a:r>
            <a:r>
              <a:rPr lang="en-US" sz="155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endParaRPr lang="ru-RU" sz="155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основных мероприятий до 2020 года, проводимых в рамках Десятилетия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детства.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  </a:t>
            </a:r>
            <a:r>
              <a:rPr lang="en-US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https://vmeste-rf.tv/analytics/analytics-a-decade-of-childhood-the-new-national-project-family-values-as-investment-in-the-future-r</a:t>
            </a:r>
            <a:r>
              <a:rPr lang="en-US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84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504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 ПРОГРАММЫ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554461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169863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 </a:t>
            </a:r>
          </a:p>
          <a:p>
            <a:pPr marL="173037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Проект Стратегии развития Нижегородской области до 2035 года. Поручение Правительства Российской Федерации от 22 мая 2018 г. № ДМ-П13-2858 (подпункт «б» пункта 2) о разработке и реализации национального проекта в сфере образования . Ссылка: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https://base.garant.ru/71958974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://www.garant.ru/products/ipo/prime/doc/400150053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Региональные проекты, входящие в национальный проект. «Образование» Ссылка: 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strategy.government-nnov.ru/ru-RU/national-projects/education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9863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МОНО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27.02.14 № 488 «Об утверждении плана-графика действий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обеспечению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введения федерального государственного стандарта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Нижегородской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Ссылка: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docs.cntd.ru/document/465509170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3037" indent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3037" indent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ЛОКАЛЬНЫЕ НОРМАТИВНЫЕ АКТЫ ДОО О РАЗРАБОТКЕ И РЕАЛИЗАЦИИ ПРОГРАММЫ РАЗВИТИЯ</a:t>
            </a:r>
            <a:endParaRPr lang="ru-RU" altLang="ru-RU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Образовательная программа МК ДОУ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детский сад №8,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Починки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Устав МК ДОУ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Починковского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детского сада №8.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://mkdou8pohinki.nubex.ru/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sveden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/document/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26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37247"/>
            <a:ext cx="2746649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ОБРАЗОВАНИЕ  ПЕДАГОГОВ</a:t>
            </a:r>
            <a:endParaRPr lang="ru-RU" sz="1400" b="1" dirty="0"/>
          </a:p>
        </p:txBody>
      </p:sp>
      <p:graphicFrame>
        <p:nvGraphicFramePr>
          <p:cNvPr id="13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29940"/>
              </p:ext>
            </p:extLst>
          </p:nvPr>
        </p:nvGraphicFramePr>
        <p:xfrm>
          <a:off x="4648565" y="3299419"/>
          <a:ext cx="4444908" cy="218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74332" y="2863969"/>
            <a:ext cx="350024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КВАЛИФИКАЦИОННЫЙ УРОВЕНЬ ПЕДАГОГОВ</a:t>
            </a:r>
            <a:endParaRPr lang="ru-RU" sz="1200" b="1" dirty="0"/>
          </a:p>
        </p:txBody>
      </p:sp>
      <p:graphicFrame>
        <p:nvGraphicFramePr>
          <p:cNvPr id="15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73491"/>
              </p:ext>
            </p:extLst>
          </p:nvPr>
        </p:nvGraphicFramePr>
        <p:xfrm>
          <a:off x="2606597" y="5070296"/>
          <a:ext cx="3742578" cy="178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274332" y="6064302"/>
            <a:ext cx="3193375" cy="27699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КУРСОВАЯ ПОДГОТОВКА ПЕДАГОГОВ</a:t>
            </a:r>
            <a:endParaRPr lang="ru-RU" sz="1200" b="1" dirty="0"/>
          </a:p>
        </p:txBody>
      </p:sp>
      <p:graphicFrame>
        <p:nvGraphicFramePr>
          <p:cNvPr id="18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93808"/>
              </p:ext>
            </p:extLst>
          </p:nvPr>
        </p:nvGraphicFramePr>
        <p:xfrm>
          <a:off x="179512" y="3622841"/>
          <a:ext cx="42839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7016" y="512570"/>
            <a:ext cx="4645024" cy="263149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«Десятилетие детства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одна из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педагогического образования: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понимать, каков современный ребёнок, какие есть проблемы и как нужно взаимодействовать и работать не только с самим ребёнком, но и с его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семьёй.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детства» - создание программы обучения педагогов информационной грамотности. Нужно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внимательному отношению родителей к детям,  педагогов к воспитанникам, детей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543887"/>
            <a:ext cx="3050446" cy="216982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Национальный проект позволит ДОУ внедрить и реализовать  проект  «Школа современного родителя»,  тем самым  поможет выстроить модель развития  взаимодействия педагогов и родителей  и повысить  активность педагогов до 100%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участию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проектной деятельности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15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932040" y="1340768"/>
            <a:ext cx="864096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85192" y="-27384"/>
            <a:ext cx="843528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АНАЛИЗ СИТУАЦИИ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92080" y="3342590"/>
            <a:ext cx="3384376" cy="2769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УДОВЛЕТВОРЕННОСТЬ  РОДИТЕЛЕЙ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15208" y="-25872"/>
            <a:ext cx="4645024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АНАЛИЗ СИТУАЦИИ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488535"/>
            <a:ext cx="33123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ГОТОВНОСТЬ ПЕДАГОГОВ К ПРОЕКТНОЙ ДЕЯТЕЛЬНОСТИ   (2021г.)</a:t>
            </a: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107504" y="33671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G:\ФОТО\2017г\2016-2017\Фото с 1 января по 21 февраля 2017\100CANON\IMG_58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19197" r="23731" b="2404"/>
          <a:stretch/>
        </p:blipFill>
        <p:spPr bwMode="auto">
          <a:xfrm>
            <a:off x="107504" y="4149080"/>
            <a:ext cx="2431056" cy="169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DCIM\182___03\IMG_8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7402" y="543673"/>
            <a:ext cx="2429509" cy="161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2708920"/>
            <a:ext cx="380087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Проблемные направления педагогической работы: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группа педагогов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хорошо ориентируются в указанном направлении, и могут делиться опытом.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владеют знаниями, умениями, но у них  недостаточно знаний делится опытом.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группа педагогов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имеют трудности в проектной деятельности.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250613856"/>
              </p:ext>
            </p:extLst>
          </p:nvPr>
        </p:nvGraphicFramePr>
        <p:xfrm>
          <a:off x="3347864" y="959845"/>
          <a:ext cx="4154980" cy="241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7505" y="1631702"/>
            <a:ext cx="354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выявить уровень профессиональной компетентности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педагогов всех групп по вопросам проектной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4221088"/>
            <a:ext cx="2411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b="1" dirty="0">
              <a:ln>
                <a:solidFill>
                  <a:srgbClr val="008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73038" algn="l"/>
              </a:tabLst>
            </a:pPr>
            <a:r>
              <a:rPr lang="ru-RU" sz="14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становление продуктивных взаимоотношений между коллективом ДОО и семьями воспитанников через проектную деятельность;</a:t>
            </a:r>
          </a:p>
          <a:p>
            <a:r>
              <a:rPr lang="ru-RU" sz="14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ыявить степень удовлетворенности родителей ходом и результатами конструктивного взаимодействия.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309593063"/>
              </p:ext>
            </p:extLst>
          </p:nvPr>
        </p:nvGraphicFramePr>
        <p:xfrm>
          <a:off x="2051719" y="3711126"/>
          <a:ext cx="5420189" cy="31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98268" y="361958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Мнения родителей о качественном конструктивном взаимоотношении с педагогами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проектной деятельности</a:t>
            </a:r>
            <a:endParaRPr lang="ru-RU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39792"/>
            <a:ext cx="7419056" cy="1056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ПРОТИВОРЕЧИЯ,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ВЫЯВЛЕННЫЕ В РЕЗУЛЬТАТЕ АНАЛИЗА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ВНЕШНЕЙ И ВНУТРЕННЕЙ СРЕДЫ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65838"/>
            <a:ext cx="3888431" cy="203132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Низкая мотивация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едагогов к участию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национальном проекте «Десятилетие детства»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88840"/>
            <a:ext cx="4178696" cy="258532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Требования государственного национального проекта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«Десятилетие детства»</a:t>
            </a: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44218" y="2751311"/>
            <a:ext cx="1043608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9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179512" y="177687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05741" y="-99392"/>
            <a:ext cx="6458747" cy="102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b="1" dirty="0"/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286159" y="188640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32247" y="620688"/>
            <a:ext cx="6876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участия педагогов  (50%)  в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проектной деятельности ДОУ не позволяет реализовать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национальный проект «Десятилетие детства»  по работе с семьями детей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0 до 3 лет и с 3 до 8 лет.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2" descr="H:\ФОТО\2018 День рождения\1\100CANON\IMG_2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17122" r="-909" b="1624"/>
          <a:stretch/>
        </p:blipFill>
        <p:spPr bwMode="auto">
          <a:xfrm>
            <a:off x="251520" y="3820766"/>
            <a:ext cx="4500754" cy="299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2017г\Родительское собрание\Исследовательская работа Ларина\IMG_8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23516" r="15448" b="3973"/>
          <a:stretch/>
        </p:blipFill>
        <p:spPr bwMode="auto">
          <a:xfrm>
            <a:off x="4752274" y="3774243"/>
            <a:ext cx="4140206" cy="3070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 descr="G:\Новая папка\ГТО\IMG_18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15855" b="5379"/>
          <a:stretch/>
        </p:blipFill>
        <p:spPr bwMode="auto">
          <a:xfrm>
            <a:off x="2915815" y="1772815"/>
            <a:ext cx="3859067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36104" y="-27384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2255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179512" y="188640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4099070" cy="273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Фото 2018 Тельгаев\Camera\IMG_20180720_1808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>
            <a:off x="6732240" y="356313"/>
            <a:ext cx="2244184" cy="353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U8-4\Documents\2018\ФОТО\Семья\Фото\Общее род. собрание 1 июня\IMG_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1947"/>
            <a:ext cx="4543356" cy="279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CIM\182___03\IMG_82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7368" r="26290" b="30138"/>
          <a:stretch/>
        </p:blipFill>
        <p:spPr bwMode="auto">
          <a:xfrm>
            <a:off x="179511" y="1988840"/>
            <a:ext cx="2816720" cy="183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39798" y="701200"/>
            <a:ext cx="4166140" cy="2598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азработать и реализовать модель  сопровождения и поддержки  педагогов  в процессе формирования их проектных компетенций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национального проекта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«Десятилетие детства»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2022-2026 г.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5192" y="-27384"/>
            <a:ext cx="8435280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8334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35696" y="75152"/>
            <a:ext cx="7308304" cy="8335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АНАЛИЗ АЛЬТЕРНАТИВ</a:t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пути достижения поставленной цели  и выбор варианта решения проблемы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5038" r="5535" b="14083"/>
          <a:stretch/>
        </p:blipFill>
        <p:spPr>
          <a:xfrm>
            <a:off x="323528" y="116632"/>
            <a:ext cx="1837569" cy="16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35848" y="981352"/>
            <a:ext cx="6680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Систематизировать работу методического сопровождения       по повышению компетентности и профессионального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роста педагогов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проектной деятельности.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Разработать и внедрить модель  организационно-методического сопровождения  педагогических кадров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в области проектной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Педагогам разработать и внедрить проекты по работе с семьей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-2036" r="3063" b="1"/>
          <a:stretch/>
        </p:blipFill>
        <p:spPr bwMode="auto">
          <a:xfrm>
            <a:off x="4895528" y="3893784"/>
            <a:ext cx="4248472" cy="294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C:\Users\DOU8-4\Documents\2018\ФОТО\Воспитатель года 2018\IMG_97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4" r="2139"/>
          <a:stretch/>
        </p:blipFill>
        <p:spPr bwMode="auto">
          <a:xfrm>
            <a:off x="83863" y="3870957"/>
            <a:ext cx="4704161" cy="279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АТТЕСТАЦИЯ ПРИЗЕНТ, И РЕЧЬ\2019\ФОТО  с Форума педагоги России\IMG_3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050"/>
            <a:ext cx="1580473" cy="211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63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32757</TotalTime>
  <Words>1635</Words>
  <Application>Microsoft Office PowerPoint</Application>
  <PresentationFormat>Экран (4:3)</PresentationFormat>
  <Paragraphs>338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ПРОГРАММА РАЗВИТИЯ  «МОДЕЛЬ СОПРОВОЖДЕНИЯ И ПОДДЕРЖКИ ПРОФЕССИОНАЛЬНЫХ КОМПЕТЕНЦИЙ  ПЕДАГОГОВ  В ОБЛАСТИ ПРОЕКТНОЙ ДЕЯТЕЛЬНОСТИ В РАМКАХ РЕАЛИЗАЦИИ НАЦИОНАЛЬНОГО ПРОЕКТА  «ДЕСЯТИЛЕТИЕ ДЕТСТВА» на 2022 – 2026 г. </vt:lpstr>
      <vt:lpstr>НОРМАТИВНО-ПРАВОВОЕ ОБЕСПЕЧЕНИЕ ПРОГРАММЫ</vt:lpstr>
      <vt:lpstr>НОРМАТИВНО-ПРАВОВОЕ ОБЕСПЕЧЕНИЕ ПРОГРАММЫ</vt:lpstr>
      <vt:lpstr>АНАЛИЗ СИТУАЦИИ</vt:lpstr>
      <vt:lpstr>АНАЛИЗ СИТУАЦИИ</vt:lpstr>
      <vt:lpstr>Презентация PowerPoint</vt:lpstr>
      <vt:lpstr>                  </vt:lpstr>
      <vt:lpstr>ЦЕЛЬ</vt:lpstr>
      <vt:lpstr>АНАЛИЗ АЛЬТЕРНАТИВ (пути достижения поставленной цели  и выбор варианта решения проблемы)</vt:lpstr>
      <vt:lpstr>ЗАДАЧИ ПРОГРАММЫ</vt:lpstr>
      <vt:lpstr>ОЖИДАЕМЫЙ РЕЗУЛЬТАТ</vt:lpstr>
      <vt:lpstr>ПЛАН ПРОЕКТА ПРОГРАММЫ РАЗВИТИЯ</vt:lpstr>
      <vt:lpstr>ПЛАН ПРОЕКТА ПРОГРАММЫ РАЗВИТИЯ</vt:lpstr>
      <vt:lpstr>ПЛАН ПРОЕКТА ПРОГРАММЫ РАЗВИТИЯ</vt:lpstr>
      <vt:lpstr>ПЛАН ПРОЕКТА ПРОГРАММЫ РАЗВИТИЯ</vt:lpstr>
      <vt:lpstr>УПРАВЛЕНИЕ  РЕАЛИЗАЦИЕЙ ПРОГРАММЫ РАЗВИТИЯ </vt:lpstr>
      <vt:lpstr>БЮДЖЕТ ПРОЕКТА</vt:lpstr>
      <vt:lpstr>ВОЗМОЖНЫЕ РИСКИ И ПУТИ ИХ ПРЕОДОЛЕНИЯ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DOU8-4</dc:creator>
  <cp:lastModifiedBy>ДОУ</cp:lastModifiedBy>
  <cp:revision>381</cp:revision>
  <cp:lastPrinted>2022-10-06T14:48:03Z</cp:lastPrinted>
  <dcterms:created xsi:type="dcterms:W3CDTF">2021-01-28T19:40:30Z</dcterms:created>
  <dcterms:modified xsi:type="dcterms:W3CDTF">2022-10-06T15:01:49Z</dcterms:modified>
</cp:coreProperties>
</file>